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theme/theme2.xml" ContentType="application/vnd.openxmlformats-officedocument.theme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theme/theme3.xml" ContentType="application/vnd.openxmlformats-officedocument.theme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slideLayouts/slideLayout45.xml" ContentType="application/vnd.openxmlformats-officedocument.presentationml.slideLayout+xml"/>
  <Override PartName="/ppt/slideLayouts/slideLayout46.xml" ContentType="application/vnd.openxmlformats-officedocument.presentationml.slideLayout+xml"/>
  <Override PartName="/ppt/slideLayouts/slideLayout47.xml" ContentType="application/vnd.openxmlformats-officedocument.presentationml.slideLayout+xml"/>
  <Override PartName="/ppt/slideLayouts/slideLayout48.xml" ContentType="application/vnd.openxmlformats-officedocument.presentationml.slideLayout+xml"/>
  <Override PartName="/ppt/theme/theme4.xml" ContentType="application/vnd.openxmlformats-officedocument.theme+xml"/>
  <Override PartName="/ppt/theme/theme5.xml" ContentType="application/vnd.openxmlformats-officedocument.theme+xml"/>
  <Override PartName="/ppt/theme/theme6.xml" ContentType="application/vnd.openxmlformats-officedocument.theme+xml"/>
  <Override PartName="/ppt/charts/chart1.xml" ContentType="application/vnd.openxmlformats-officedocument.drawingml.char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comments/comment1.xml" ContentType="application/vnd.openxmlformats-officedocument.presentationml.comments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  <p:sldMasterId id="2147483661" r:id="rId2"/>
    <p:sldMasterId id="2147483674" r:id="rId3"/>
    <p:sldMasterId id="2147483687" r:id="rId4"/>
  </p:sldMasterIdLst>
  <p:notesMasterIdLst>
    <p:notesMasterId r:id="rId27"/>
  </p:notesMasterIdLst>
  <p:handoutMasterIdLst>
    <p:handoutMasterId r:id="rId28"/>
  </p:handoutMasterIdLst>
  <p:sldIdLst>
    <p:sldId id="256" r:id="rId5"/>
    <p:sldId id="257" r:id="rId6"/>
    <p:sldId id="258" r:id="rId7"/>
    <p:sldId id="262" r:id="rId8"/>
    <p:sldId id="259" r:id="rId9"/>
    <p:sldId id="263" r:id="rId10"/>
    <p:sldId id="266" r:id="rId11"/>
    <p:sldId id="260" r:id="rId12"/>
    <p:sldId id="261" r:id="rId13"/>
    <p:sldId id="265" r:id="rId14"/>
    <p:sldId id="264" r:id="rId15"/>
    <p:sldId id="281" r:id="rId16"/>
    <p:sldId id="267" r:id="rId17"/>
    <p:sldId id="268" r:id="rId18"/>
    <p:sldId id="269" r:id="rId19"/>
    <p:sldId id="270" r:id="rId20"/>
    <p:sldId id="271" r:id="rId21"/>
    <p:sldId id="283" r:id="rId22"/>
    <p:sldId id="289" r:id="rId23"/>
    <p:sldId id="273" r:id="rId24"/>
    <p:sldId id="275" r:id="rId25"/>
    <p:sldId id="277" r:id="rId26"/>
  </p:sldIdLst>
  <p:sldSz cx="12192000" cy="6858000"/>
  <p:notesSz cx="7102475" cy="10231438"/>
  <p:defaultTextStyle>
    <a:defPPr>
      <a:defRPr lang="lv-LV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Gunta" initials="G" lastIdx="6" clrIdx="0">
    <p:extLst/>
  </p:cmAuthor>
  <p:cmAuthor id="2" name="Amb arsts" initials="Aa" lastIdx="1" clrIdx="1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25515" autoAdjust="0"/>
    <p:restoredTop sz="94660"/>
  </p:normalViewPr>
  <p:slideViewPr>
    <p:cSldViewPr snapToGrid="0">
      <p:cViewPr varScale="1">
        <p:scale>
          <a:sx n="108" d="100"/>
          <a:sy n="108" d="100"/>
        </p:scale>
        <p:origin x="96" y="156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-5502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26" Type="http://schemas.openxmlformats.org/officeDocument/2006/relationships/slide" Target="slides/slide22.xml"/><Relationship Id="rId3" Type="http://schemas.openxmlformats.org/officeDocument/2006/relationships/slideMaster" Target="slideMasters/slideMaster3.xml"/><Relationship Id="rId21" Type="http://schemas.openxmlformats.org/officeDocument/2006/relationships/slide" Target="slides/slide17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5" Type="http://schemas.openxmlformats.org/officeDocument/2006/relationships/slide" Target="slides/slide21.xml"/><Relationship Id="rId33" Type="http://schemas.openxmlformats.org/officeDocument/2006/relationships/tableStyles" Target="tableStyles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2.xml"/><Relationship Id="rId20" Type="http://schemas.openxmlformats.org/officeDocument/2006/relationships/slide" Target="slides/slide16.xml"/><Relationship Id="rId29" Type="http://schemas.openxmlformats.org/officeDocument/2006/relationships/commentAuthors" Target="commentAuthor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24" Type="http://schemas.openxmlformats.org/officeDocument/2006/relationships/slide" Target="slides/slide20.xml"/><Relationship Id="rId32" Type="http://schemas.openxmlformats.org/officeDocument/2006/relationships/theme" Target="theme/theme1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openxmlformats.org/officeDocument/2006/relationships/slide" Target="slides/slide19.xml"/><Relationship Id="rId28" Type="http://schemas.openxmlformats.org/officeDocument/2006/relationships/handoutMaster" Target="handoutMasters/handoutMaster1.xml"/><Relationship Id="rId10" Type="http://schemas.openxmlformats.org/officeDocument/2006/relationships/slide" Target="slides/slide6.xml"/><Relationship Id="rId19" Type="http://schemas.openxmlformats.org/officeDocument/2006/relationships/slide" Target="slides/slide15.xml"/><Relationship Id="rId31" Type="http://schemas.openxmlformats.org/officeDocument/2006/relationships/viewProps" Target="viewProps.xml"/><Relationship Id="rId4" Type="http://schemas.openxmlformats.org/officeDocument/2006/relationships/slideMaster" Target="slideMasters/slideMaster4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slide" Target="slides/slide18.xml"/><Relationship Id="rId27" Type="http://schemas.openxmlformats.org/officeDocument/2006/relationships/notesMaster" Target="notesMasters/notesMaster1.xml"/><Relationship Id="rId30" Type="http://schemas.openxmlformats.org/officeDocument/2006/relationships/presProps" Target="presProps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1"/>
  <c:lang val="en-US"/>
  <c:roundedCorners val="0"/>
  <c:style val="2"/>
  <c:chart>
    <c:title>
      <c:tx>
        <c:rich>
          <a:bodyPr rot="0"/>
          <a:lstStyle/>
          <a:p>
            <a:pPr>
              <a:defRPr sz="2400" b="1" strike="noStrike" spc="-1">
                <a:solidFill>
                  <a:srgbClr val="44546A"/>
                </a:solidFill>
                <a:uFill>
                  <a:solidFill>
                    <a:srgbClr val="FFFFFF"/>
                  </a:solidFill>
                </a:uFill>
                <a:latin typeface="Calibri"/>
              </a:defRPr>
            </a:pPr>
            <a:r>
              <a:rPr lang="lv-LV" sz="2800" b="1" strike="noStrike" spc="-1" dirty="0">
                <a:solidFill>
                  <a:schemeClr val="tx1"/>
                </a:solidFill>
                <a:uFill>
                  <a:solidFill>
                    <a:srgbClr val="FFFFFF"/>
                  </a:solidFill>
                </a:uFill>
                <a:latin typeface="Calibri"/>
              </a:rPr>
              <a:t>Cukura diabēta pacientu skaits Latvijā 2000-2016-…</a:t>
            </a:r>
          </a:p>
        </c:rich>
      </c:tx>
      <c:overlay val="0"/>
    </c:title>
    <c:autoTitleDeleted val="0"/>
    <c:plotArea>
      <c:layout>
        <c:manualLayout>
          <c:layoutTarget val="inner"/>
          <c:xMode val="edge"/>
          <c:yMode val="edge"/>
          <c:x val="7.9214803535370207E-2"/>
          <c:y val="0.21333665504069099"/>
          <c:w val="0.90972888874176605"/>
          <c:h val="0.68917123401428304"/>
        </c:manualLayout>
      </c:layout>
      <c:lineChart>
        <c:grouping val="standard"/>
        <c:varyColors val="0"/>
        <c:ser>
          <c:idx val="0"/>
          <c:order val="0"/>
          <c:tx>
            <c:strRef>
              <c:f>label 0</c:f>
              <c:strCache>
                <c:ptCount val="1"/>
                <c:pt idx="0">
                  <c:v>Cukura diabēta pacientu skaits Latvijā 2000-2016</c:v>
                </c:pt>
              </c:strCache>
            </c:strRef>
          </c:tx>
          <c:spPr>
            <a:ln w="19080">
              <a:solidFill>
                <a:srgbClr val="4472C4"/>
              </a:solidFill>
              <a:round/>
            </a:ln>
          </c:spPr>
          <c:marker>
            <c:symbol val="none"/>
          </c:marker>
          <c:dLbls>
            <c:dLbl>
              <c:idx val="0"/>
              <c:layout>
                <c:manualLayout>
                  <c:x val="4.204184322033888E-3"/>
                  <c:y val="4.9074227869593597E-2"/>
                </c:manualLayout>
              </c:layout>
              <c:tx>
                <c:rich>
                  <a:bodyPr/>
                  <a:lstStyle/>
                  <a:p>
                    <a:r>
                      <a:rPr lang="en-US" dirty="0">
                        <a:solidFill>
                          <a:srgbClr val="FF0000"/>
                        </a:solidFill>
                      </a:rPr>
                      <a:t>25404</a:t>
                    </a:r>
                  </a:p>
                </c:rich>
              </c:tx>
              <c:dLblPos val="r"/>
              <c:showLegendKey val="0"/>
              <c:showVal val="1"/>
              <c:showCatName val="0"/>
              <c:showSerName val="0"/>
              <c:showPercent val="0"/>
              <c:showBubbleSize val="1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0-A8C0-473A-B137-CB83F062D652}"/>
                </c:ext>
              </c:extLst>
            </c:dLbl>
            <c:dLbl>
              <c:idx val="16"/>
              <c:tx>
                <c:rich>
                  <a:bodyPr/>
                  <a:lstStyle/>
                  <a:p>
                    <a:r>
                      <a:rPr lang="en-US" sz="1400" b="1" dirty="0">
                        <a:solidFill>
                          <a:srgbClr val="FF0000"/>
                        </a:solidFill>
                      </a:rPr>
                      <a:t>88945</a:t>
                    </a:r>
                  </a:p>
                </c:rich>
              </c:tx>
              <c:dLblPos val="t"/>
              <c:showLegendKey val="0"/>
              <c:showVal val="1"/>
              <c:showCatName val="0"/>
              <c:showSerName val="0"/>
              <c:showPercent val="0"/>
              <c:showBubbleSize val="1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1-A8C0-473A-B137-CB83F062D652}"/>
                </c:ext>
              </c:extLst>
            </c:dLbl>
            <c:spPr>
              <a:noFill/>
              <a:ln>
                <a:noFill/>
              </a:ln>
              <a:effectLst/>
            </c:spPr>
            <c:dLblPos val="r"/>
            <c:showLegendKey val="0"/>
            <c:showVal val="1"/>
            <c:showCatName val="0"/>
            <c:showSerName val="0"/>
            <c:showPercent val="0"/>
            <c:showBubbleSize val="1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trendline>
            <c:spPr>
              <a:ln w="22320">
                <a:solidFill>
                  <a:srgbClr val="FF0000"/>
                </a:solidFill>
                <a:round/>
              </a:ln>
            </c:spPr>
            <c:trendlineType val="linear"/>
            <c:dispRSqr val="0"/>
            <c:dispEq val="0"/>
          </c:trendline>
          <c:cat>
            <c:strRef>
              <c:f>categories</c:f>
              <c:strCache>
                <c:ptCount val="17"/>
                <c:pt idx="0">
                  <c:v>2000</c:v>
                </c:pt>
                <c:pt idx="1">
                  <c:v>2001</c:v>
                </c:pt>
                <c:pt idx="2">
                  <c:v>2002</c:v>
                </c:pt>
                <c:pt idx="3">
                  <c:v>2003</c:v>
                </c:pt>
                <c:pt idx="4">
                  <c:v>2004</c:v>
                </c:pt>
                <c:pt idx="5">
                  <c:v>2005</c:v>
                </c:pt>
                <c:pt idx="6">
                  <c:v>2006</c:v>
                </c:pt>
                <c:pt idx="7">
                  <c:v>2007</c:v>
                </c:pt>
                <c:pt idx="8">
                  <c:v>2008</c:v>
                </c:pt>
                <c:pt idx="9">
                  <c:v>2009</c:v>
                </c:pt>
                <c:pt idx="10">
                  <c:v>2010</c:v>
                </c:pt>
                <c:pt idx="11">
                  <c:v>2011</c:v>
                </c:pt>
                <c:pt idx="12">
                  <c:v>2012</c:v>
                </c:pt>
                <c:pt idx="13">
                  <c:v>2013</c:v>
                </c:pt>
                <c:pt idx="14">
                  <c:v>2014</c:v>
                </c:pt>
                <c:pt idx="15">
                  <c:v>2015</c:v>
                </c:pt>
                <c:pt idx="16">
                  <c:v>2016</c:v>
                </c:pt>
              </c:strCache>
            </c:strRef>
          </c:cat>
          <c:val>
            <c:numRef>
              <c:f>0</c:f>
              <c:numCache>
                <c:formatCode>General</c:formatCode>
                <c:ptCount val="17"/>
                <c:pt idx="0">
                  <c:v>25404</c:v>
                </c:pt>
                <c:pt idx="1">
                  <c:v>29492</c:v>
                </c:pt>
                <c:pt idx="2">
                  <c:v>34829</c:v>
                </c:pt>
                <c:pt idx="3">
                  <c:v>39503</c:v>
                </c:pt>
                <c:pt idx="4">
                  <c:v>43074</c:v>
                </c:pt>
                <c:pt idx="5">
                  <c:v>47847</c:v>
                </c:pt>
                <c:pt idx="6">
                  <c:v>54230</c:v>
                </c:pt>
                <c:pt idx="7">
                  <c:v>58534</c:v>
                </c:pt>
                <c:pt idx="8">
                  <c:v>63409</c:v>
                </c:pt>
                <c:pt idx="9">
                  <c:v>67348</c:v>
                </c:pt>
                <c:pt idx="10">
                  <c:v>72654</c:v>
                </c:pt>
                <c:pt idx="11">
                  <c:v>75775</c:v>
                </c:pt>
                <c:pt idx="12">
                  <c:v>78495</c:v>
                </c:pt>
                <c:pt idx="13">
                  <c:v>81421</c:v>
                </c:pt>
                <c:pt idx="14">
                  <c:v>84683</c:v>
                </c:pt>
                <c:pt idx="15">
                  <c:v>86941</c:v>
                </c:pt>
                <c:pt idx="16">
                  <c:v>88945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3-A8C0-473A-B137-CB83F062D652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hiLowLines>
          <c:spPr>
            <a:ln>
              <a:noFill/>
            </a:ln>
          </c:spPr>
        </c:hiLowLines>
        <c:smooth val="0"/>
        <c:axId val="104599936"/>
        <c:axId val="104641280"/>
      </c:lineChart>
      <c:catAx>
        <c:axId val="104599936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nextTo"/>
        <c:spPr>
          <a:ln w="6480">
            <a:solidFill>
              <a:srgbClr val="8B8B8B"/>
            </a:solidFill>
            <a:round/>
          </a:ln>
        </c:spPr>
        <c:txPr>
          <a:bodyPr/>
          <a:lstStyle/>
          <a:p>
            <a:pPr>
              <a:defRPr sz="1000" b="0" strike="noStrike" spc="-1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Calibri"/>
              </a:defRPr>
            </a:pPr>
            <a:endParaRPr lang="en-US"/>
          </a:p>
        </c:txPr>
        <c:crossAx val="104641280"/>
        <c:crosses val="autoZero"/>
        <c:auto val="1"/>
        <c:lblAlgn val="ctr"/>
        <c:lblOffset val="100"/>
        <c:noMultiLvlLbl val="1"/>
      </c:catAx>
      <c:valAx>
        <c:axId val="104641280"/>
        <c:scaling>
          <c:orientation val="minMax"/>
        </c:scaling>
        <c:delete val="0"/>
        <c:axPos val="l"/>
        <c:majorGridlines>
          <c:spPr>
            <a:ln w="6480">
              <a:solidFill>
                <a:srgbClr val="8B8B8B"/>
              </a:solidFill>
              <a:round/>
            </a:ln>
          </c:spPr>
        </c:majorGridlines>
        <c:numFmt formatCode="General" sourceLinked="0"/>
        <c:majorTickMark val="out"/>
        <c:minorTickMark val="none"/>
        <c:tickLblPos val="nextTo"/>
        <c:spPr>
          <a:ln w="6480">
            <a:solidFill>
              <a:srgbClr val="8B8B8B"/>
            </a:solidFill>
            <a:round/>
          </a:ln>
        </c:spPr>
        <c:txPr>
          <a:bodyPr/>
          <a:lstStyle/>
          <a:p>
            <a:pPr>
              <a:defRPr sz="1000" b="0" strike="noStrike" spc="-1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Calibri"/>
              </a:defRPr>
            </a:pPr>
            <a:endParaRPr lang="en-US"/>
          </a:p>
        </c:txPr>
        <c:crossAx val="104599936"/>
        <c:crosses val="autoZero"/>
        <c:crossBetween val="midCat"/>
      </c:valAx>
      <c:spPr>
        <a:solidFill>
          <a:srgbClr val="FFFFFF"/>
        </a:solidFill>
        <a:ln>
          <a:noFill/>
        </a:ln>
      </c:spPr>
    </c:plotArea>
    <c:plotVisOnly val="1"/>
    <c:dispBlanksAs val="gap"/>
    <c:showDLblsOverMax val="1"/>
  </c:chart>
  <c:spPr>
    <a:noFill/>
    <a:ln>
      <a:noFill/>
    </a:ln>
  </c:spPr>
</c:chartSpace>
</file>

<file path=ppt/comments/comment1.xml><?xml version="1.0" encoding="utf-8"?>
<p:cmLst xmlns:a="http://schemas.openxmlformats.org/drawingml/2006/main" xmlns:r="http://schemas.openxmlformats.org/officeDocument/2006/relationships" xmlns:p="http://schemas.openxmlformats.org/presentationml/2006/main">
  <p:cm authorId="1" dt="2018-05-28T21:04:17.527" idx="4">
    <p:pos x="7612" y="3031"/>
    <p:text>Šo Saeima nesapratīs. Par sarežģītu</p:text>
    <p:extLst>
      <p:ext uri="{C676402C-5697-4E1C-873F-D02D1690AC5C}">
        <p15:threadingInfo xmlns:p15="http://schemas.microsoft.com/office/powerpoint/2012/main" timeZoneBias="-180"/>
      </p:ext>
    </p:extLst>
  </p:cm>
</p:cmLst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6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77739" cy="511083"/>
          </a:xfrm>
          <a:prstGeom prst="rect">
            <a:avLst/>
          </a:prstGeom>
        </p:spPr>
        <p:txBody>
          <a:bodyPr vert="horz" lIns="94311" tIns="47156" rIns="94311" bIns="47156" rtlCol="0"/>
          <a:lstStyle>
            <a:lvl1pPr algn="l">
              <a:defRPr sz="1200"/>
            </a:lvl1pPr>
          </a:lstStyle>
          <a:p>
            <a:endParaRPr lang="lv-LV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4023092" y="0"/>
            <a:ext cx="3077739" cy="511083"/>
          </a:xfrm>
          <a:prstGeom prst="rect">
            <a:avLst/>
          </a:prstGeom>
        </p:spPr>
        <p:txBody>
          <a:bodyPr vert="horz" lIns="94311" tIns="47156" rIns="94311" bIns="47156" rtlCol="0"/>
          <a:lstStyle>
            <a:lvl1pPr algn="r">
              <a:defRPr sz="1200"/>
            </a:lvl1pPr>
          </a:lstStyle>
          <a:p>
            <a:fld id="{F3CA11AF-59B5-4143-8230-A7AB2BE8B8EB}" type="datetimeFigureOut">
              <a:rPr lang="lv-LV" smtClean="0"/>
              <a:t>30.05.2018.</a:t>
            </a:fld>
            <a:endParaRPr lang="lv-LV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9718723"/>
            <a:ext cx="3077739" cy="511083"/>
          </a:xfrm>
          <a:prstGeom prst="rect">
            <a:avLst/>
          </a:prstGeom>
        </p:spPr>
        <p:txBody>
          <a:bodyPr vert="horz" lIns="94311" tIns="47156" rIns="94311" bIns="47156" rtlCol="0" anchor="b"/>
          <a:lstStyle>
            <a:lvl1pPr algn="l">
              <a:defRPr sz="1200"/>
            </a:lvl1pPr>
          </a:lstStyle>
          <a:p>
            <a:endParaRPr lang="lv-LV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4023092" y="9718723"/>
            <a:ext cx="3077739" cy="511083"/>
          </a:xfrm>
          <a:prstGeom prst="rect">
            <a:avLst/>
          </a:prstGeom>
        </p:spPr>
        <p:txBody>
          <a:bodyPr vert="horz" lIns="94311" tIns="47156" rIns="94311" bIns="47156" rtlCol="0" anchor="b"/>
          <a:lstStyle>
            <a:lvl1pPr algn="r">
              <a:defRPr sz="1200"/>
            </a:lvl1pPr>
          </a:lstStyle>
          <a:p>
            <a:fld id="{4DFB9114-5549-4EC2-BAEC-AE708F20353D}" type="slidenum">
              <a:rPr lang="lv-LV" smtClean="0"/>
              <a:t>‹#›</a:t>
            </a:fld>
            <a:endParaRPr lang="lv-LV"/>
          </a:p>
        </p:txBody>
      </p:sp>
    </p:spTree>
    <p:extLst>
      <p:ext uri="{BB962C8B-B14F-4D97-AF65-F5344CB8AC3E}">
        <p14:creationId xmlns:p14="http://schemas.microsoft.com/office/powerpoint/2010/main" val="1934982223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5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" name="PlaceHolder 1"/>
          <p:cNvSpPr>
            <a:spLocks noGrp="1"/>
          </p:cNvSpPr>
          <p:nvPr>
            <p:ph type="body"/>
          </p:nvPr>
        </p:nvSpPr>
        <p:spPr>
          <a:xfrm>
            <a:off x="782950" y="5223597"/>
            <a:ext cx="6263227" cy="4948477"/>
          </a:xfrm>
          <a:prstGeom prst="rect">
            <a:avLst/>
          </a:prstGeom>
        </p:spPr>
        <p:txBody>
          <a:bodyPr lIns="0" tIns="0" rIns="0" bIns="0"/>
          <a:lstStyle/>
          <a:p>
            <a:r>
              <a:rPr lang="lv-LV" sz="2100" b="0" strike="noStrike" spc="-1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Click to edit the notes format</a:t>
            </a:r>
          </a:p>
        </p:txBody>
      </p:sp>
      <p:sp>
        <p:nvSpPr>
          <p:cNvPr id="205" name="PlaceHolder 2"/>
          <p:cNvSpPr>
            <a:spLocks noGrp="1"/>
          </p:cNvSpPr>
          <p:nvPr>
            <p:ph type="hdr"/>
          </p:nvPr>
        </p:nvSpPr>
        <p:spPr>
          <a:xfrm>
            <a:off x="0" y="0"/>
            <a:ext cx="3397630" cy="549502"/>
          </a:xfrm>
          <a:prstGeom prst="rect">
            <a:avLst/>
          </a:prstGeom>
        </p:spPr>
        <p:txBody>
          <a:bodyPr lIns="0" tIns="0" rIns="0" bIns="0"/>
          <a:lstStyle/>
          <a:p>
            <a:r>
              <a:rPr lang="lv-LV" sz="1400" b="0" strike="noStrike" spc="-1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Times New Roman"/>
              </a:rPr>
              <a:t>&lt;header&gt;</a:t>
            </a:r>
          </a:p>
        </p:txBody>
      </p:sp>
      <p:sp>
        <p:nvSpPr>
          <p:cNvPr id="206" name="PlaceHolder 3"/>
          <p:cNvSpPr>
            <a:spLocks noGrp="1"/>
          </p:cNvSpPr>
          <p:nvPr>
            <p:ph type="dt"/>
          </p:nvPr>
        </p:nvSpPr>
        <p:spPr>
          <a:xfrm>
            <a:off x="4431497" y="0"/>
            <a:ext cx="3397630" cy="549502"/>
          </a:xfrm>
          <a:prstGeom prst="rect">
            <a:avLst/>
          </a:prstGeom>
        </p:spPr>
        <p:txBody>
          <a:bodyPr lIns="0" tIns="0" rIns="0" bIns="0"/>
          <a:lstStyle/>
          <a:p>
            <a:pPr algn="r"/>
            <a:r>
              <a:rPr lang="lv-LV" sz="1400" b="0" strike="noStrike" spc="-1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Times New Roman"/>
              </a:rPr>
              <a:t>&lt;date/time&gt;</a:t>
            </a:r>
          </a:p>
        </p:txBody>
      </p:sp>
      <p:sp>
        <p:nvSpPr>
          <p:cNvPr id="207" name="PlaceHolder 4"/>
          <p:cNvSpPr>
            <a:spLocks noGrp="1"/>
          </p:cNvSpPr>
          <p:nvPr>
            <p:ph type="ftr"/>
          </p:nvPr>
        </p:nvSpPr>
        <p:spPr>
          <a:xfrm>
            <a:off x="0" y="10447565"/>
            <a:ext cx="3397630" cy="549502"/>
          </a:xfrm>
          <a:prstGeom prst="rect">
            <a:avLst/>
          </a:prstGeom>
        </p:spPr>
        <p:txBody>
          <a:bodyPr lIns="0" tIns="0" rIns="0" bIns="0" anchor="b"/>
          <a:lstStyle/>
          <a:p>
            <a:r>
              <a:rPr lang="lv-LV" sz="1400" b="0" strike="noStrike" spc="-1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Times New Roman"/>
              </a:rPr>
              <a:t>&lt;footer&gt;</a:t>
            </a:r>
          </a:p>
        </p:txBody>
      </p:sp>
      <p:sp>
        <p:nvSpPr>
          <p:cNvPr id="208" name="PlaceHolder 5"/>
          <p:cNvSpPr>
            <a:spLocks noGrp="1"/>
          </p:cNvSpPr>
          <p:nvPr>
            <p:ph type="sldNum"/>
          </p:nvPr>
        </p:nvSpPr>
        <p:spPr>
          <a:xfrm>
            <a:off x="4431497" y="10447565"/>
            <a:ext cx="3397630" cy="549502"/>
          </a:xfrm>
          <a:prstGeom prst="rect">
            <a:avLst/>
          </a:prstGeom>
        </p:spPr>
        <p:txBody>
          <a:bodyPr lIns="0" tIns="0" rIns="0" bIns="0" anchor="b"/>
          <a:lstStyle/>
          <a:p>
            <a:pPr algn="r"/>
            <a:fld id="{FD9E971B-CB6C-4480-B815-B1C5FBA56937}" type="slidenum">
              <a:rPr lang="lv-LV" sz="1400" b="0" strike="noStrike" spc="-1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Times New Roman"/>
              </a:rPr>
              <a:t>‹#›</a:t>
            </a:fld>
            <a:endParaRPr lang="lv-LV" sz="14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Times New Roman"/>
            </a:endParaRPr>
          </a:p>
        </p:txBody>
      </p:sp>
    </p:spTree>
    <p:extLst>
      <p:ext uri="{BB962C8B-B14F-4D97-AF65-F5344CB8AC3E}">
        <p14:creationId xmlns:p14="http://schemas.microsoft.com/office/powerpoint/2010/main" val="159382305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139700" y="766763"/>
            <a:ext cx="6823075" cy="3838575"/>
          </a:xfrm>
          <a:prstGeom prst="rect">
            <a:avLst/>
          </a:prstGeo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Header Placeholder 3"/>
          <p:cNvSpPr>
            <a:spLocks noGrp="1"/>
          </p:cNvSpPr>
          <p:nvPr>
            <p:ph type="hdr" sz="quarter" idx="10"/>
          </p:nvPr>
        </p:nvSpPr>
        <p:spPr/>
        <p:txBody>
          <a:bodyPr/>
          <a:lstStyle/>
          <a:p>
            <a:endParaRPr lang="da-DK">
              <a:solidFill>
                <a:prstClr val="black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>
              <a:solidFill>
                <a:prstClr val="black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46EE4B2-E5A1-443C-99C1-F2B80B9DDD3F}" type="slidenum">
              <a:rPr lang="da-DK">
                <a:solidFill>
                  <a:prstClr val="black"/>
                </a:solidFill>
              </a:rPr>
              <a:pPr/>
              <a:t>12</a:t>
            </a:fld>
            <a:endParaRPr lang="da-DK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12987564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8" name="TextShape 1"/>
          <p:cNvSpPr txBox="1"/>
          <p:nvPr/>
        </p:nvSpPr>
        <p:spPr>
          <a:xfrm>
            <a:off x="4023245" y="9718847"/>
            <a:ext cx="3077366" cy="512473"/>
          </a:xfrm>
          <a:prstGeom prst="rect">
            <a:avLst/>
          </a:prstGeom>
          <a:noFill/>
          <a:ln>
            <a:noFill/>
          </a:ln>
        </p:spPr>
        <p:txBody>
          <a:bodyPr lIns="94311" tIns="47156" rIns="94311" bIns="47156" anchor="b"/>
          <a:lstStyle/>
          <a:p>
            <a:pPr algn="r">
              <a:lnSpc>
                <a:spcPct val="100000"/>
              </a:lnSpc>
            </a:pPr>
            <a:fld id="{39D8D9A4-44E7-41AD-B301-B60379A78C14}" type="slidenum">
              <a:rPr lang="lv-LV" sz="1300" spc="-1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  <a:ea typeface="ＭＳ Ｐゴシック"/>
              </a:rPr>
              <a:t>13</a:t>
            </a:fld>
            <a:endParaRPr lang="lv-LV" sz="1300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Times New Roman"/>
            </a:endParaRPr>
          </a:p>
        </p:txBody>
      </p:sp>
      <p:sp>
        <p:nvSpPr>
          <p:cNvPr id="649" name="PlaceHolder 2"/>
          <p:cNvSpPr>
            <a:spLocks noGrp="1"/>
          </p:cNvSpPr>
          <p:nvPr>
            <p:ph type="body"/>
          </p:nvPr>
        </p:nvSpPr>
        <p:spPr>
          <a:xfrm>
            <a:off x="798236" y="4074236"/>
            <a:ext cx="5607041" cy="4123854"/>
          </a:xfrm>
          <a:prstGeom prst="rect">
            <a:avLst/>
          </a:prstGeom>
        </p:spPr>
        <p:txBody>
          <a:bodyPr lIns="100623" tIns="50126" rIns="100623" bIns="50126"/>
          <a:lstStyle/>
          <a:p>
            <a:pPr marL="222782" indent="-222782">
              <a:lnSpc>
                <a:spcPct val="90000"/>
              </a:lnSpc>
            </a:pPr>
            <a:r>
              <a:rPr lang="lv-LV" sz="1000" b="1" spc="-1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DPP-4 Inhibitors Differ in Molecular Structures and Pharmacologic Properties</a:t>
            </a:r>
            <a:endParaRPr lang="lv-LV" sz="1000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 marL="222782" indent="-222782">
              <a:lnSpc>
                <a:spcPct val="90000"/>
              </a:lnSpc>
            </a:pPr>
            <a:endParaRPr lang="lv-LV" sz="1000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 marL="222782" indent="-222782">
              <a:lnSpc>
                <a:spcPct val="90000"/>
              </a:lnSpc>
            </a:pPr>
            <a:endParaRPr lang="lv-LV" sz="1000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 marL="222782" indent="-222782">
              <a:lnSpc>
                <a:spcPct val="90000"/>
              </a:lnSpc>
            </a:pPr>
            <a:endParaRPr lang="lv-LV" sz="1000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 marL="222782" indent="-222782">
              <a:lnSpc>
                <a:spcPct val="90000"/>
              </a:lnSpc>
            </a:pPr>
            <a:endParaRPr lang="lv-LV" sz="1000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 marL="222782" indent="-222782">
              <a:lnSpc>
                <a:spcPct val="90000"/>
              </a:lnSpc>
            </a:pPr>
            <a:endParaRPr lang="lv-LV" sz="1000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 marL="222782" indent="-222782">
              <a:lnSpc>
                <a:spcPct val="90000"/>
              </a:lnSpc>
            </a:pPr>
            <a:r>
              <a:rPr lang="lv-LV" sz="1000" spc="-1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Several DPP-4 inhibitors either are approved or are awaiting approval for use in patients with type 2 diabetes. The molecular structures and some pharmacologic properties differ across the DPP-4 inhibitor treatment class. Note that the DPP-4 inhibitor IC</a:t>
            </a:r>
            <a:r>
              <a:rPr lang="lv-LV" sz="1000" spc="-1" baseline="-25000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50</a:t>
            </a:r>
            <a:r>
              <a:rPr lang="lv-LV" sz="1000" spc="-1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 values tabulated here are reported from different studies, potentially using different enzyme assay conditions, and are not directly comparable.</a:t>
            </a:r>
          </a:p>
          <a:p>
            <a:pPr marL="222782" indent="-222782">
              <a:lnSpc>
                <a:spcPct val="90000"/>
              </a:lnSpc>
            </a:pPr>
            <a:r>
              <a:rPr lang="lv-LV" sz="1000" spc="-1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Sitagliptin is a member of the β-phenethylamine chemical class and has an inhibitory concentration (IC</a:t>
            </a:r>
            <a:r>
              <a:rPr lang="lv-LV" sz="1000" spc="-1" baseline="-25000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50</a:t>
            </a:r>
            <a:r>
              <a:rPr lang="lv-LV" sz="1000" spc="-1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) of 9.96 ± 1.03 nM against DPP-4.</a:t>
            </a:r>
            <a:r>
              <a:rPr lang="lv-LV" sz="1000" spc="-1" baseline="30000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1</a:t>
            </a:r>
            <a:r>
              <a:rPr lang="lv-LV" sz="1000" spc="-1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 Its half-life is approximately 12.4 hours.</a:t>
            </a:r>
            <a:r>
              <a:rPr lang="lv-LV" sz="1000" spc="-1" baseline="30000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2</a:t>
            </a:r>
            <a:r>
              <a:rPr lang="lv-LV" sz="1000" spc="-1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 </a:t>
            </a:r>
          </a:p>
          <a:p>
            <a:pPr marL="222782" indent="-222782">
              <a:lnSpc>
                <a:spcPct val="90000"/>
              </a:lnSpc>
            </a:pPr>
            <a:r>
              <a:rPr lang="lv-LV" sz="1000" spc="-1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Vildagliptin is a member of the cyanopyrrolidine chemical class,</a:t>
            </a:r>
            <a:r>
              <a:rPr lang="lv-LV" sz="1000" spc="-1" baseline="30000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4</a:t>
            </a:r>
            <a:r>
              <a:rPr lang="lv-LV" sz="1000" spc="-1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 and has an IC</a:t>
            </a:r>
            <a:r>
              <a:rPr lang="lv-LV" sz="1000" spc="-1" baseline="-25000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50</a:t>
            </a:r>
            <a:r>
              <a:rPr lang="lv-LV" sz="1000" spc="-1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 of 5.28 ± 1.04 nM against DPP-4.</a:t>
            </a:r>
            <a:r>
              <a:rPr lang="lv-LV" sz="1000" spc="-1" baseline="30000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3</a:t>
            </a:r>
            <a:r>
              <a:rPr lang="lv-LV" sz="1000" spc="-1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 It has a half-life of approximately 2 to 3 hours.</a:t>
            </a:r>
            <a:r>
              <a:rPr lang="lv-LV" sz="1000" spc="-1" baseline="30000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5</a:t>
            </a:r>
            <a:r>
              <a:rPr lang="lv-LV" sz="1000" spc="-1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 </a:t>
            </a:r>
          </a:p>
          <a:p>
            <a:pPr marL="222782" indent="-222782">
              <a:lnSpc>
                <a:spcPct val="90000"/>
              </a:lnSpc>
            </a:pPr>
            <a:r>
              <a:rPr lang="lv-LV" sz="1000" spc="-1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Saxagliptin is also a member of the cyanopyrrolidine chemical class</a:t>
            </a:r>
            <a:r>
              <a:rPr lang="lv-LV" sz="1000" spc="-1" baseline="30000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6</a:t>
            </a:r>
            <a:r>
              <a:rPr lang="lv-LV" sz="1000" spc="-1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 and its IC</a:t>
            </a:r>
            <a:r>
              <a:rPr lang="lv-LV" sz="1000" spc="-1" baseline="-25000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50</a:t>
            </a:r>
            <a:r>
              <a:rPr lang="lv-LV" sz="1000" spc="-1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 against DPP-4 is 3.37 ± 0.90 nM.</a:t>
            </a:r>
            <a:r>
              <a:rPr lang="lv-LV" sz="1000" spc="-1" baseline="30000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3</a:t>
            </a:r>
            <a:r>
              <a:rPr lang="lv-LV" sz="1000" spc="-1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 Saxagliptin and its active metabolite have a half-life of 2.5 and 3.1 hours, respectively.</a:t>
            </a:r>
            <a:r>
              <a:rPr lang="lv-LV" sz="1000" spc="-1" baseline="30000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7</a:t>
            </a:r>
            <a:r>
              <a:rPr lang="lv-LV" sz="1000" spc="-1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 </a:t>
            </a:r>
          </a:p>
          <a:p>
            <a:pPr marL="222782" indent="-222782">
              <a:lnSpc>
                <a:spcPct val="90000"/>
              </a:lnSpc>
            </a:pPr>
            <a:r>
              <a:rPr lang="lv-LV" sz="1000" spc="-1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Alogliptin, a member of the aminopiperidine chemical class,</a:t>
            </a:r>
            <a:r>
              <a:rPr lang="lv-LV" sz="1000" spc="-1" baseline="30000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8</a:t>
            </a:r>
            <a:r>
              <a:rPr lang="lv-LV" sz="1000" spc="-1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 has an IC</a:t>
            </a:r>
            <a:r>
              <a:rPr lang="lv-LV" sz="1000" spc="-1" baseline="-25000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50</a:t>
            </a:r>
            <a:r>
              <a:rPr lang="lv-LV" sz="1000" spc="-1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 of 6.9 ± 1.5 nM,</a:t>
            </a:r>
            <a:r>
              <a:rPr lang="lv-LV" sz="1000" spc="-1" baseline="30000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9</a:t>
            </a:r>
            <a:r>
              <a:rPr lang="lv-LV" sz="1000" spc="-1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 and its half-life is approximately 12.4 to 21.4 hours.</a:t>
            </a:r>
            <a:r>
              <a:rPr lang="lv-LV" sz="1000" spc="-1" baseline="30000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10</a:t>
            </a:r>
            <a:r>
              <a:rPr lang="lv-LV" sz="1000" spc="-1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 </a:t>
            </a:r>
          </a:p>
          <a:p>
            <a:pPr marL="222782" indent="-222782">
              <a:lnSpc>
                <a:spcPct val="90000"/>
              </a:lnSpc>
            </a:pPr>
            <a:r>
              <a:rPr lang="lv-LV" sz="1000" spc="-1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Linagliptin, a member of the xanthine chemical class, has an IC</a:t>
            </a:r>
            <a:r>
              <a:rPr lang="lv-LV" sz="1000" spc="-1" baseline="-25000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50</a:t>
            </a:r>
            <a:r>
              <a:rPr lang="lv-LV" sz="1000" spc="-1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 of ~1 nM.</a:t>
            </a:r>
            <a:r>
              <a:rPr lang="lv-LV" sz="1000" spc="-1" baseline="30000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11</a:t>
            </a:r>
            <a:r>
              <a:rPr lang="lv-LV" sz="1000" spc="-1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 The effective half-life for accumulation of linagliptin is approximately 12 hours. Plasma concentrations of linagliptin decline with a long terminal half-life (&gt; 100 hours), that is mostly related to the saturable, tight binding of linagliptin to DPP-4 and does not contribute to the accumulation of the drug.</a:t>
            </a:r>
            <a:r>
              <a:rPr lang="lv-LV" sz="1000" spc="-1" baseline="30000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12</a:t>
            </a:r>
            <a:endParaRPr lang="lv-LV" sz="1000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 marL="222782" indent="-222782">
              <a:lnSpc>
                <a:spcPct val="90000"/>
              </a:lnSpc>
            </a:pPr>
            <a:r>
              <a:rPr lang="lv-LV" sz="1000" spc="-1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Differences in pharmacologic properties do not provide any evidence of differences in clinical efficacy or safety, which need to be established through head-to-head clinical trials. </a:t>
            </a:r>
          </a:p>
        </p:txBody>
      </p:sp>
      <p:sp>
        <p:nvSpPr>
          <p:cNvPr id="650" name="CustomShape 3"/>
          <p:cNvSpPr/>
          <p:nvPr/>
        </p:nvSpPr>
        <p:spPr>
          <a:xfrm>
            <a:off x="570435" y="8563931"/>
            <a:ext cx="6392973" cy="537282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8767" tIns="49383" rIns="98767" bIns="49383"/>
          <a:lstStyle/>
          <a:p>
            <a:pPr>
              <a:lnSpc>
                <a:spcPct val="100000"/>
              </a:lnSpc>
            </a:pPr>
            <a:r>
              <a:rPr lang="lv-LV" sz="700" b="1" spc="-1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  <a:ea typeface="ＭＳ Ｐゴシック"/>
              </a:rPr>
              <a:t>1. </a:t>
            </a:r>
            <a:r>
              <a:rPr lang="lv-LV" sz="700" spc="-1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  <a:ea typeface="ＭＳ Ｐゴシック"/>
              </a:rPr>
              <a:t>Kim D et al. </a:t>
            </a:r>
            <a:r>
              <a:rPr lang="lv-LV" sz="700" i="1" spc="-1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  <a:ea typeface="ＭＳ Ｐゴシック"/>
              </a:rPr>
              <a:t>J Med Chem. </a:t>
            </a:r>
            <a:r>
              <a:rPr lang="lv-LV" sz="700" spc="-1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  <a:ea typeface="ＭＳ Ｐゴシック"/>
              </a:rPr>
              <a:t>2005;48:141–151. </a:t>
            </a:r>
            <a:r>
              <a:rPr lang="lv-LV" sz="700" b="1" spc="-1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  <a:ea typeface="ＭＳ Ｐゴシック"/>
              </a:rPr>
              <a:t>2. </a:t>
            </a:r>
            <a:r>
              <a:rPr lang="lv-LV" sz="700" spc="-1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  <a:ea typeface="ＭＳ Ｐゴシック"/>
              </a:rPr>
              <a:t>Data on file, MSD. </a:t>
            </a:r>
            <a:r>
              <a:rPr lang="lv-LV" sz="700" b="1" spc="-1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  <a:ea typeface="ＭＳ Ｐゴシック"/>
              </a:rPr>
              <a:t>3. </a:t>
            </a:r>
            <a:r>
              <a:rPr lang="lv-LV" sz="700" spc="-1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  <a:ea typeface="ＭＳ Ｐゴシック"/>
              </a:rPr>
              <a:t>Matsuyama-Yokono A et al. </a:t>
            </a:r>
            <a:r>
              <a:rPr lang="lv-LV" sz="700" i="1" spc="-1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  <a:ea typeface="ＭＳ Ｐゴシック"/>
              </a:rPr>
              <a:t>Biochem Pharmacol</a:t>
            </a:r>
            <a:r>
              <a:rPr lang="lv-LV" sz="700" spc="-1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  <a:ea typeface="ＭＳ Ｐゴシック"/>
              </a:rPr>
              <a:t>. 2008;76:98–107. </a:t>
            </a:r>
            <a:r>
              <a:t/>
            </a:r>
            <a:br/>
            <a:r>
              <a:rPr lang="lv-LV" sz="700" b="1" spc="-1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  <a:ea typeface="ＭＳ Ｐゴシック"/>
              </a:rPr>
              <a:t>4. </a:t>
            </a:r>
            <a:r>
              <a:rPr lang="lv-LV" sz="700" spc="-1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  <a:ea typeface="ＭＳ Ｐゴシック"/>
              </a:rPr>
              <a:t>Villhauer EB et al. </a:t>
            </a:r>
            <a:r>
              <a:rPr lang="lv-LV" sz="700" i="1" spc="-1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  <a:ea typeface="ＭＳ Ｐゴシック"/>
              </a:rPr>
              <a:t>J Med Chem</a:t>
            </a:r>
            <a:r>
              <a:rPr lang="lv-LV" sz="700" spc="-1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  <a:ea typeface="ＭＳ Ｐゴシック"/>
              </a:rPr>
              <a:t>. 2003;46:2774–2789. </a:t>
            </a:r>
            <a:r>
              <a:rPr lang="lv-LV" sz="700" b="1" spc="-1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  <a:ea typeface="ＭＳ Ｐゴシック"/>
              </a:rPr>
              <a:t>5. </a:t>
            </a:r>
            <a:r>
              <a:rPr lang="lv-LV" sz="700" spc="-1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  <a:ea typeface="ＭＳ Ｐゴシック"/>
              </a:rPr>
              <a:t>EUSPC for</a:t>
            </a:r>
            <a:r>
              <a:rPr lang="lv-LV" sz="700" b="1" spc="-1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  <a:ea typeface="ＭＳ Ｐゴシック"/>
              </a:rPr>
              <a:t> </a:t>
            </a:r>
            <a:r>
              <a:rPr lang="lv-LV" sz="700" spc="-1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  <a:ea typeface="ＭＳ Ｐゴシック"/>
              </a:rPr>
              <a:t>Galvus. </a:t>
            </a:r>
            <a:r>
              <a:rPr lang="lv-LV" sz="700" b="1" spc="-1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  <a:ea typeface="ＭＳ Ｐゴシック"/>
              </a:rPr>
              <a:t>6. </a:t>
            </a:r>
            <a:r>
              <a:rPr lang="lv-LV" sz="700" spc="-1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  <a:ea typeface="ＭＳ Ｐゴシック"/>
              </a:rPr>
              <a:t>Augeri DJ et al. </a:t>
            </a:r>
            <a:r>
              <a:rPr lang="lv-LV" sz="700" i="1" spc="-1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  <a:ea typeface="ＭＳ Ｐゴシック"/>
              </a:rPr>
              <a:t>J Med Chem. </a:t>
            </a:r>
            <a:r>
              <a:rPr lang="lv-LV" sz="700" spc="-1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  <a:ea typeface="ＭＳ Ｐゴシック"/>
              </a:rPr>
              <a:t>2005;48(15):5025–5037. </a:t>
            </a:r>
            <a:endParaRPr lang="lv-LV" sz="700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>
              <a:lnSpc>
                <a:spcPct val="100000"/>
              </a:lnSpc>
            </a:pPr>
            <a:r>
              <a:rPr lang="lv-LV" sz="700" b="1" spc="-1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  <a:ea typeface="ＭＳ Ｐゴシック"/>
              </a:rPr>
              <a:t>7. </a:t>
            </a:r>
            <a:r>
              <a:rPr lang="lv-LV" sz="700" spc="-1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  <a:ea typeface="ＭＳ Ｐゴシック"/>
              </a:rPr>
              <a:t>EUSPC for Onglyza. </a:t>
            </a:r>
            <a:r>
              <a:rPr lang="lv-LV" sz="700" b="1" spc="-1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  <a:ea typeface="ＭＳ Ｐゴシック"/>
              </a:rPr>
              <a:t>8. </a:t>
            </a:r>
            <a:r>
              <a:rPr lang="lv-LV" sz="700" spc="-1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  <a:ea typeface="ＭＳ Ｐゴシック"/>
              </a:rPr>
              <a:t>Feng J et al. </a:t>
            </a:r>
            <a:r>
              <a:rPr lang="lv-LV" sz="700" i="1" spc="-1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  <a:ea typeface="ＭＳ Ｐゴシック"/>
              </a:rPr>
              <a:t>J Med Chem</a:t>
            </a:r>
            <a:r>
              <a:rPr lang="lv-LV" sz="700" spc="-1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  <a:ea typeface="ＭＳ Ｐゴシック"/>
              </a:rPr>
              <a:t>. 2007;50:2297–2300. </a:t>
            </a:r>
            <a:r>
              <a:rPr lang="lv-LV" sz="700" b="1" spc="-1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  <a:ea typeface="ＭＳ Ｐゴシック"/>
              </a:rPr>
              <a:t>9. </a:t>
            </a:r>
            <a:r>
              <a:rPr lang="lv-LV" sz="700" spc="-1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  <a:ea typeface="ＭＳ Ｐゴシック"/>
              </a:rPr>
              <a:t>Lee B et al. </a:t>
            </a:r>
            <a:r>
              <a:rPr lang="lv-LV" sz="700" i="1" spc="-1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  <a:ea typeface="ＭＳ Ｐゴシック"/>
              </a:rPr>
              <a:t>Eur J Pharmacol</a:t>
            </a:r>
            <a:r>
              <a:rPr lang="lv-LV" sz="700" spc="-1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  <a:ea typeface="ＭＳ Ｐゴシック"/>
              </a:rPr>
              <a:t>. 2008;589:306–14. </a:t>
            </a:r>
            <a:r>
              <a:rPr lang="lv-LV" sz="700" b="1" spc="-1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  <a:ea typeface="ＭＳ Ｐゴシック"/>
              </a:rPr>
              <a:t>10. </a:t>
            </a:r>
            <a:r>
              <a:rPr lang="lv-LV" sz="700" spc="-1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  <a:ea typeface="ＭＳ Ｐゴシック"/>
              </a:rPr>
              <a:t>Christopher R et al. </a:t>
            </a:r>
            <a:r>
              <a:rPr lang="lv-LV" sz="700" i="1" spc="-1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  <a:ea typeface="ＭＳ Ｐゴシック"/>
              </a:rPr>
              <a:t>Clin Ther</a:t>
            </a:r>
            <a:r>
              <a:rPr lang="lv-LV" sz="700" spc="-1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  <a:ea typeface="ＭＳ Ｐゴシック"/>
              </a:rPr>
              <a:t>. 2008;30:513–527. </a:t>
            </a:r>
            <a:r>
              <a:rPr lang="lv-LV" sz="700" b="1" spc="-1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  <a:ea typeface="ＭＳ Ｐゴシック"/>
              </a:rPr>
              <a:t>11. </a:t>
            </a:r>
            <a:r>
              <a:rPr lang="lv-LV" sz="700" spc="-1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  <a:ea typeface="ＭＳ Ｐゴシック"/>
              </a:rPr>
              <a:t>Thomas L et al. </a:t>
            </a:r>
            <a:r>
              <a:rPr lang="lv-LV" sz="700" i="1" spc="-1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  <a:ea typeface="ＭＳ Ｐゴシック"/>
              </a:rPr>
              <a:t>J Pharmacol Exp Ther</a:t>
            </a:r>
            <a:r>
              <a:rPr lang="lv-LV" sz="700" spc="-1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  <a:ea typeface="ＭＳ Ｐゴシック"/>
              </a:rPr>
              <a:t>. 2008;325:175–182. </a:t>
            </a:r>
            <a:r>
              <a:rPr lang="lv-LV" sz="700" b="1" spc="-1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  <a:ea typeface="ＭＳ Ｐゴシック"/>
              </a:rPr>
              <a:t>12. </a:t>
            </a:r>
            <a:r>
              <a:rPr lang="lv-LV" sz="700" spc="-1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  <a:ea typeface="ＭＳ Ｐゴシック"/>
              </a:rPr>
              <a:t>EUSPC for TRAJENTA.</a:t>
            </a:r>
            <a:r>
              <a:rPr lang="lv-LV" sz="700" b="1" spc="-1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  <a:ea typeface="ＭＳ Ｐゴシック"/>
              </a:rPr>
              <a:t> </a:t>
            </a:r>
            <a:endParaRPr lang="lv-LV" sz="700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651" name="CustomShape 4"/>
          <p:cNvSpPr/>
          <p:nvPr/>
        </p:nvSpPr>
        <p:spPr>
          <a:xfrm>
            <a:off x="872430" y="4247159"/>
            <a:ext cx="5320332" cy="882387"/>
          </a:xfrm>
          <a:prstGeom prst="rect">
            <a:avLst/>
          </a:prstGeom>
          <a:solidFill>
            <a:srgbClr val="FFFF00"/>
          </a:solidFill>
          <a:ln w="9360">
            <a:solidFill>
              <a:schemeClr val="tx1"/>
            </a:solidFill>
            <a:miter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8767" tIns="49383" rIns="98767" bIns="49383" anchor="ctr"/>
          <a:lstStyle/>
          <a:p>
            <a:pPr>
              <a:lnSpc>
                <a:spcPct val="100000"/>
              </a:lnSpc>
            </a:pPr>
            <a:r>
              <a:rPr lang="lv-LV" sz="1000" b="1" spc="-1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 "/>
                <a:ea typeface="ＭＳ Ｐゴシック"/>
              </a:rPr>
              <a:t>Purpose</a:t>
            </a:r>
            <a:endParaRPr lang="lv-LV" sz="1000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>
              <a:lnSpc>
                <a:spcPct val="100000"/>
              </a:lnSpc>
            </a:pPr>
            <a:r>
              <a:rPr lang="lv-LV" sz="1000" spc="-1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 "/>
                <a:ea typeface="ＭＳ Ｐゴシック"/>
              </a:rPr>
              <a:t>To outline characteristics of various dipeptidyl peptidase-4 (DPP-4) inhibitors that have been approved or that are awaiting approval.</a:t>
            </a:r>
            <a:endParaRPr lang="lv-LV" sz="1000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>
              <a:lnSpc>
                <a:spcPct val="100000"/>
              </a:lnSpc>
            </a:pPr>
            <a:r>
              <a:rPr lang="lv-LV" sz="1000" b="1" spc="-1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 "/>
                <a:ea typeface="ＭＳ Ｐゴシック"/>
              </a:rPr>
              <a:t>Takeaway</a:t>
            </a:r>
            <a:r>
              <a:t/>
            </a:r>
            <a:br/>
            <a:r>
              <a:rPr lang="lv-LV" sz="1000" spc="-1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 "/>
                <a:ea typeface="ＭＳ Ｐゴシック"/>
              </a:rPr>
              <a:t>Pharmacologic properties differ across the DPP-4 inhibitor treatment class.</a:t>
            </a:r>
            <a:endParaRPr lang="lv-LV" sz="1000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2" name="TextShape 1"/>
          <p:cNvSpPr txBox="1"/>
          <p:nvPr/>
        </p:nvSpPr>
        <p:spPr>
          <a:xfrm>
            <a:off x="4023245" y="9718847"/>
            <a:ext cx="3077366" cy="512473"/>
          </a:xfrm>
          <a:prstGeom prst="rect">
            <a:avLst/>
          </a:prstGeom>
          <a:noFill/>
          <a:ln>
            <a:noFill/>
          </a:ln>
        </p:spPr>
        <p:txBody>
          <a:bodyPr lIns="94311" tIns="47156" rIns="94311" bIns="47156" anchor="b"/>
          <a:lstStyle/>
          <a:p>
            <a:pPr algn="r">
              <a:lnSpc>
                <a:spcPct val="100000"/>
              </a:lnSpc>
            </a:pPr>
            <a:fld id="{8334DC29-B7A1-488A-B018-803991897581}" type="slidenum">
              <a:rPr lang="lv-LV" sz="1300" spc="-1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  <a:ea typeface="ＭＳ Ｐゴシック"/>
              </a:rPr>
              <a:t>14</a:t>
            </a:fld>
            <a:endParaRPr lang="lv-LV" sz="1300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Times New Roman"/>
            </a:endParaRPr>
          </a:p>
        </p:txBody>
      </p:sp>
      <p:sp>
        <p:nvSpPr>
          <p:cNvPr id="653" name="PlaceHolder 2"/>
          <p:cNvSpPr>
            <a:spLocks noGrp="1"/>
          </p:cNvSpPr>
          <p:nvPr>
            <p:ph type="body"/>
          </p:nvPr>
        </p:nvSpPr>
        <p:spPr>
          <a:xfrm>
            <a:off x="641273" y="4285668"/>
            <a:ext cx="5761021" cy="4187543"/>
          </a:xfrm>
          <a:prstGeom prst="rect">
            <a:avLst/>
          </a:prstGeom>
        </p:spPr>
        <p:txBody>
          <a:bodyPr lIns="100623" tIns="50126" rIns="100623" bIns="50126">
            <a:normAutofit fontScale="92500" lnSpcReduction="20000"/>
          </a:bodyPr>
          <a:lstStyle/>
          <a:p>
            <a:pPr marL="222782" indent="-222782">
              <a:lnSpc>
                <a:spcPct val="80000"/>
              </a:lnSpc>
            </a:pPr>
            <a:r>
              <a:rPr lang="lv-LV" sz="2100" b="1" spc="-1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Pharmacokinetic Properties of DPP-4 Inhibitors</a:t>
            </a:r>
            <a:endParaRPr lang="lv-LV" sz="2100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 marL="222782" indent="-222782">
              <a:lnSpc>
                <a:spcPct val="80000"/>
              </a:lnSpc>
            </a:pPr>
            <a:endParaRPr lang="lv-LV" sz="2100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 marL="222782" indent="-222782">
              <a:lnSpc>
                <a:spcPct val="80000"/>
              </a:lnSpc>
            </a:pPr>
            <a:endParaRPr lang="lv-LV" sz="2100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 marL="222782" indent="-222782">
              <a:lnSpc>
                <a:spcPct val="80000"/>
              </a:lnSpc>
            </a:pPr>
            <a:endParaRPr lang="lv-LV" sz="2100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 marL="222782" indent="-222782">
              <a:lnSpc>
                <a:spcPct val="80000"/>
              </a:lnSpc>
            </a:pPr>
            <a:endParaRPr lang="lv-LV" sz="2100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 marL="222782" indent="-222782">
              <a:lnSpc>
                <a:spcPct val="80000"/>
              </a:lnSpc>
            </a:pPr>
            <a:endParaRPr lang="lv-LV" sz="2100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 marL="222782" indent="-222782">
              <a:lnSpc>
                <a:spcPct val="90000"/>
              </a:lnSpc>
              <a:spcBef>
                <a:spcPts val="413"/>
              </a:spcBef>
            </a:pPr>
            <a:r>
              <a:rPr lang="lv-LV" sz="1000" spc="-1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The pharmacokinetic measures of DPP-4 inhibitors vary across the treatment class. </a:t>
            </a:r>
          </a:p>
          <a:p>
            <a:pPr marL="222782" indent="-222782">
              <a:lnSpc>
                <a:spcPct val="90000"/>
              </a:lnSpc>
              <a:spcBef>
                <a:spcPts val="413"/>
              </a:spcBef>
            </a:pPr>
            <a:r>
              <a:rPr lang="lv-LV" sz="1000" spc="-1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Sitagliptin has an absorption rate (t</a:t>
            </a:r>
            <a:r>
              <a:rPr lang="lv-LV" sz="1000" spc="-1" baseline="-25000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max</a:t>
            </a:r>
            <a:r>
              <a:rPr lang="lv-LV" sz="1000" spc="-1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) of 1 to 4 hours and a bioavailability of approximately 87%. Its half-life (t</a:t>
            </a:r>
            <a:r>
              <a:rPr lang="lv-LV" sz="1000" spc="-1" baseline="-25000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1/2</a:t>
            </a:r>
            <a:r>
              <a:rPr lang="lv-LV" sz="1000" spc="-1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) is 12.4 hours, it is 38% protein bound, and it is not appreciably metabolized. Sitagliptin is eliminated renally (79% unchanged).</a:t>
            </a:r>
            <a:r>
              <a:rPr lang="lv-LV" sz="1000" spc="-1" baseline="30000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1</a:t>
            </a:r>
            <a:endParaRPr lang="lv-LV" sz="1000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 marL="222782" indent="-222782">
              <a:lnSpc>
                <a:spcPct val="90000"/>
              </a:lnSpc>
              <a:spcBef>
                <a:spcPts val="413"/>
              </a:spcBef>
            </a:pPr>
            <a:r>
              <a:rPr lang="lv-LV" sz="1000" spc="-1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Vildagliptin has a t</a:t>
            </a:r>
            <a:r>
              <a:rPr lang="lv-LV" sz="1000" spc="-1" baseline="-25000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max</a:t>
            </a:r>
            <a:r>
              <a:rPr lang="lv-LV" sz="1000" spc="-1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 of 1.7 hours and a bioavailability of 85%. Its t</a:t>
            </a:r>
            <a:r>
              <a:rPr lang="lv-LV" sz="1000" spc="-1" baseline="-25000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1/2</a:t>
            </a:r>
            <a:r>
              <a:rPr lang="lv-LV" sz="1000" spc="-1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 is approximately 2–3 hours, it is 9.3% protein bound, and it is 69% metabolized renally (inactive metabolite). Vildagliptin is also eliminated renally (85%; 23% unchanged).</a:t>
            </a:r>
            <a:r>
              <a:rPr lang="lv-LV" sz="1000" spc="-1" baseline="30000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2</a:t>
            </a:r>
            <a:endParaRPr lang="lv-LV" sz="1000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 marL="222782" indent="-222782">
              <a:lnSpc>
                <a:spcPct val="90000"/>
              </a:lnSpc>
              <a:spcBef>
                <a:spcPts val="413"/>
              </a:spcBef>
            </a:pPr>
            <a:r>
              <a:rPr lang="lv-LV" sz="1000" spc="-1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Saxagliptin has a t</a:t>
            </a:r>
            <a:r>
              <a:rPr lang="lv-LV" sz="1000" spc="-1" baseline="-25000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max</a:t>
            </a:r>
            <a:r>
              <a:rPr lang="lv-LV" sz="1000" spc="-1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 of 2 hours (4 hours for active metabolites) and a bioavailability of &gt;75%.</a:t>
            </a:r>
            <a:r>
              <a:rPr lang="lv-LV" sz="1000" spc="-1" baseline="30000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3,4</a:t>
            </a:r>
            <a:r>
              <a:rPr lang="lv-LV" sz="1000" spc="-1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 The t</a:t>
            </a:r>
            <a:r>
              <a:rPr lang="lv-LV" sz="1000" spc="-1" baseline="-25000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1/2</a:t>
            </a:r>
            <a:r>
              <a:rPr lang="lv-LV" sz="1000" spc="-1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 of the parent drug is 2.5 hours (3.1 hours for active metabolite), it has low protein binding, and it is metabolized through the liver (CYP3A4/5 enzyme). Saxagliptin is eliminated renally (24% as parent, 36% as active metabolite).</a:t>
            </a:r>
            <a:r>
              <a:rPr lang="lv-LV" sz="1000" spc="-1" baseline="30000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3</a:t>
            </a:r>
            <a:endParaRPr lang="lv-LV" sz="1000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 marL="222782" indent="-222782">
              <a:lnSpc>
                <a:spcPct val="90000"/>
              </a:lnSpc>
              <a:spcBef>
                <a:spcPts val="413"/>
              </a:spcBef>
            </a:pPr>
            <a:r>
              <a:rPr lang="lv-LV" sz="1000" spc="-1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Alogliptin has a t</a:t>
            </a:r>
            <a:r>
              <a:rPr lang="lv-LV" sz="1000" spc="-1" baseline="-25000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max</a:t>
            </a:r>
            <a:r>
              <a:rPr lang="lv-LV" sz="1000" spc="-1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 of 1 to 2 hours.</a:t>
            </a:r>
            <a:r>
              <a:rPr lang="lv-LV" sz="1000" spc="-1" baseline="30000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5</a:t>
            </a:r>
            <a:r>
              <a:rPr lang="lv-LV" sz="1000" spc="-1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 Its t</a:t>
            </a:r>
            <a:r>
              <a:rPr lang="lv-LV" sz="1000" spc="-1" baseline="-25000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1/2</a:t>
            </a:r>
            <a:r>
              <a:rPr lang="lv-LV" sz="1000" spc="-1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 is 12.5–21.1 hours and it is not appreciably metabolized. Alogliptin is eliminated renally (60%–71% unchanged).</a:t>
            </a:r>
            <a:r>
              <a:rPr lang="lv-LV" sz="1000" spc="-1" baseline="30000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5</a:t>
            </a:r>
            <a:endParaRPr lang="lv-LV" sz="1000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 marL="222782" indent="-222782">
              <a:lnSpc>
                <a:spcPct val="90000"/>
              </a:lnSpc>
              <a:spcBef>
                <a:spcPts val="413"/>
              </a:spcBef>
            </a:pPr>
            <a:r>
              <a:rPr lang="lv-LV" sz="1000" spc="-1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Linagliptin has a t</a:t>
            </a:r>
            <a:r>
              <a:rPr lang="lv-LV" sz="1000" spc="-1" baseline="-25000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max</a:t>
            </a:r>
            <a:r>
              <a:rPr lang="lv-LV" sz="1000" spc="-1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 of 1.5 hours and a bioavailability of approximately 30%. The effective t</a:t>
            </a:r>
            <a:r>
              <a:rPr lang="lv-LV" sz="1000" spc="-1" baseline="-25000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1/2</a:t>
            </a:r>
            <a:r>
              <a:rPr lang="lv-LV" sz="1000" spc="-1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 for accumulation of linagliptin is approximately 12 hours. Plasma concentrations of linagliptin decline with a long terminal half-life (&gt; 100 hours) that is mostly related to the saturable, tight binding of linagliptin to DPP-4 and does not contribute to the accumulation of the drug. At low drug concentration, 99% is protein bound—mostly to plasma DPP-4; at high drug concentrations where DPP-4 is fully saturated, 70%–80% of linagliptin is bound to plasma proteins and 20%–30% is unbound. Approximately 13% of the orally administered dose is metabolized.</a:t>
            </a:r>
            <a:r>
              <a:rPr lang="lv-LV" sz="1000" spc="-1" baseline="30000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6</a:t>
            </a:r>
            <a:r>
              <a:rPr lang="lv-LV" sz="1000" spc="-1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 Linagliptin is predominantly eliminated in the feces (80%; 90% of which is not metabolized).</a:t>
            </a:r>
            <a:r>
              <a:rPr lang="lv-LV" sz="1000" spc="-1" baseline="30000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6,7</a:t>
            </a:r>
            <a:endParaRPr lang="lv-LV" sz="1000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 marL="222782" indent="-222782">
              <a:lnSpc>
                <a:spcPct val="90000"/>
              </a:lnSpc>
              <a:spcBef>
                <a:spcPts val="413"/>
              </a:spcBef>
            </a:pPr>
            <a:r>
              <a:rPr lang="lv-LV" sz="1000" spc="-1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Differences in pharmacokinetic properties do not provide any evidence of differences in clinical efficacy or safety, which need to be established through head-to-head clinical trials.</a:t>
            </a:r>
          </a:p>
        </p:txBody>
      </p:sp>
      <p:sp>
        <p:nvSpPr>
          <p:cNvPr id="654" name="CustomShape 3"/>
          <p:cNvSpPr/>
          <p:nvPr/>
        </p:nvSpPr>
        <p:spPr>
          <a:xfrm>
            <a:off x="123408" y="8520237"/>
            <a:ext cx="6605861" cy="866094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8767" tIns="49383" rIns="98767" bIns="49383" anchor="b"/>
          <a:lstStyle/>
          <a:p>
            <a:pPr marL="181568" indent="-181196"/>
            <a:r>
              <a:rPr lang="lv-LV" sz="700" b="1" spc="-1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  <a:ea typeface="ＭＳ Ｐゴシック"/>
              </a:rPr>
              <a:t>1.</a:t>
            </a:r>
            <a:r>
              <a:rPr lang="lv-LV" sz="700" spc="-1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  <a:ea typeface="ＭＳ Ｐゴシック"/>
              </a:rPr>
              <a:t> Data on file, MSD. </a:t>
            </a:r>
            <a:endParaRPr lang="lv-LV" sz="700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 marL="181568" indent="-181196"/>
            <a:r>
              <a:rPr lang="lv-LV" sz="700" b="1" spc="-1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  <a:ea typeface="ＭＳ Ｐゴシック"/>
              </a:rPr>
              <a:t>2.</a:t>
            </a:r>
            <a:r>
              <a:rPr lang="lv-LV" sz="700" spc="-1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  <a:ea typeface="ＭＳ Ｐゴシック"/>
              </a:rPr>
              <a:t> EUSPC for Galvus. </a:t>
            </a:r>
            <a:endParaRPr lang="lv-LV" sz="700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 marL="181568" indent="-181196"/>
            <a:r>
              <a:rPr lang="lv-LV" sz="700" b="1" spc="-1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  <a:ea typeface="ＭＳ Ｐゴシック"/>
              </a:rPr>
              <a:t>3.</a:t>
            </a:r>
            <a:r>
              <a:rPr lang="lv-LV" sz="700" spc="-1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  <a:ea typeface="ＭＳ Ｐゴシック"/>
              </a:rPr>
              <a:t> EUSPC for Onglyza.</a:t>
            </a:r>
            <a:endParaRPr lang="lv-LV" sz="700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 marL="181568" indent="-181196"/>
            <a:r>
              <a:rPr lang="lv-LV" sz="700" b="1" spc="-1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  <a:ea typeface="ＭＳ Ｐゴシック"/>
              </a:rPr>
              <a:t>4. </a:t>
            </a:r>
            <a:r>
              <a:rPr lang="lv-LV" sz="700" spc="-1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  <a:ea typeface="ＭＳ Ｐゴシック"/>
              </a:rPr>
              <a:t>European Public Assessment Report for Onglyza. Available at: http://www.ema.europa.eu/. Accessed May 4, 2011.</a:t>
            </a:r>
            <a:endParaRPr lang="lv-LV" sz="700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 marL="181568" indent="-181196"/>
            <a:r>
              <a:rPr lang="lv-LV" sz="700" b="1" spc="-1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  <a:ea typeface="ＭＳ Ｐゴシック"/>
              </a:rPr>
              <a:t>5. </a:t>
            </a:r>
            <a:r>
              <a:rPr lang="lv-LV" sz="700" spc="-1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  <a:ea typeface="ＭＳ Ｐゴシック"/>
              </a:rPr>
              <a:t>Christopher R et al. </a:t>
            </a:r>
            <a:r>
              <a:rPr lang="lv-LV" sz="700" i="1" spc="-1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  <a:ea typeface="ＭＳ Ｐゴシック"/>
              </a:rPr>
              <a:t>Clin Ther</a:t>
            </a:r>
            <a:r>
              <a:rPr lang="lv-LV" sz="700" spc="-1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  <a:ea typeface="ＭＳ Ｐゴシック"/>
              </a:rPr>
              <a:t>. 2008;30(3):513–527.</a:t>
            </a:r>
            <a:endParaRPr lang="lv-LV" sz="700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 marL="181568" indent="-181196"/>
            <a:r>
              <a:rPr lang="lv-LV" sz="700" b="1" spc="-1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  <a:ea typeface="ＭＳ Ｐゴシック"/>
              </a:rPr>
              <a:t>6. </a:t>
            </a:r>
            <a:r>
              <a:rPr lang="lv-LV" sz="700" spc="-1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  <a:ea typeface="ＭＳ Ｐゴシック"/>
              </a:rPr>
              <a:t>EUSPC for Trajenta.</a:t>
            </a:r>
            <a:endParaRPr lang="lv-LV" sz="700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 marL="181568" indent="-181196"/>
            <a:r>
              <a:rPr lang="lv-LV" sz="700" b="1" spc="-1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  <a:ea typeface="ＭＳ Ｐゴシック"/>
              </a:rPr>
              <a:t>7.</a:t>
            </a:r>
            <a:r>
              <a:rPr lang="lv-LV" sz="700" spc="-1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  <a:ea typeface="ＭＳ Ｐゴシック"/>
              </a:rPr>
              <a:t> Blech S et al. </a:t>
            </a:r>
            <a:r>
              <a:rPr lang="lv-LV" sz="700" i="1" spc="-1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  <a:ea typeface="ＭＳ Ｐゴシック"/>
              </a:rPr>
              <a:t>Drug Metab Dispos</a:t>
            </a:r>
            <a:r>
              <a:rPr lang="lv-LV" sz="700" spc="-1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  <a:ea typeface="ＭＳ Ｐゴシック"/>
              </a:rPr>
              <a:t>.2010;38:667–678.</a:t>
            </a:r>
            <a:endParaRPr lang="lv-LV" sz="700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655" name="CustomShape 4"/>
          <p:cNvSpPr/>
          <p:nvPr/>
        </p:nvSpPr>
        <p:spPr>
          <a:xfrm>
            <a:off x="730753" y="4506357"/>
            <a:ext cx="5365072" cy="725757"/>
          </a:xfrm>
          <a:prstGeom prst="rect">
            <a:avLst/>
          </a:prstGeom>
          <a:solidFill>
            <a:srgbClr val="FFFF00"/>
          </a:solidFill>
          <a:ln w="9360">
            <a:solidFill>
              <a:schemeClr val="tx1"/>
            </a:solidFill>
            <a:miter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8767" tIns="49383" rIns="98767" bIns="49383" anchor="ctr"/>
          <a:lstStyle/>
          <a:p>
            <a:pPr>
              <a:lnSpc>
                <a:spcPct val="100000"/>
              </a:lnSpc>
            </a:pPr>
            <a:r>
              <a:rPr lang="lv-LV" sz="1000" b="1" spc="-1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  <a:ea typeface="ＭＳ Ｐゴシック"/>
              </a:rPr>
              <a:t>Purpose</a:t>
            </a:r>
            <a:endParaRPr lang="lv-LV" sz="1000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>
              <a:lnSpc>
                <a:spcPct val="100000"/>
              </a:lnSpc>
            </a:pPr>
            <a:r>
              <a:rPr lang="lv-LV" sz="1000" spc="-1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  <a:ea typeface="ＭＳ Ｐゴシック"/>
              </a:rPr>
              <a:t>To outline the pharmacokinetics of dipeptidyl peptidase-4 (DPP-4) inhibitors.</a:t>
            </a:r>
            <a:endParaRPr lang="lv-LV" sz="1000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>
              <a:lnSpc>
                <a:spcPct val="100000"/>
              </a:lnSpc>
            </a:pPr>
            <a:r>
              <a:rPr lang="lv-LV" sz="1000" b="1" spc="-1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  <a:ea typeface="ＭＳ Ｐゴシック"/>
              </a:rPr>
              <a:t>Takeaway</a:t>
            </a:r>
            <a:endParaRPr lang="lv-LV" sz="1000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>
              <a:lnSpc>
                <a:spcPct val="100000"/>
              </a:lnSpc>
            </a:pPr>
            <a:r>
              <a:rPr lang="lv-LV" sz="1000" spc="-1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  <a:ea typeface="ＭＳ Ｐゴシック"/>
              </a:rPr>
              <a:t>Pharmacokinetic measures vary across the DPP-4 inhibitor treatment class. </a:t>
            </a:r>
            <a:endParaRPr lang="lv-LV" sz="1000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6" name="TextShape 1"/>
          <p:cNvSpPr txBox="1"/>
          <p:nvPr/>
        </p:nvSpPr>
        <p:spPr>
          <a:xfrm>
            <a:off x="4023245" y="9718847"/>
            <a:ext cx="3077366" cy="512473"/>
          </a:xfrm>
          <a:prstGeom prst="rect">
            <a:avLst/>
          </a:prstGeom>
          <a:noFill/>
          <a:ln>
            <a:noFill/>
          </a:ln>
        </p:spPr>
        <p:txBody>
          <a:bodyPr lIns="94311" tIns="47156" rIns="94311" bIns="47156" anchor="b"/>
          <a:lstStyle/>
          <a:p>
            <a:pPr algn="r">
              <a:lnSpc>
                <a:spcPct val="100000"/>
              </a:lnSpc>
            </a:pPr>
            <a:fld id="{EBBBBC85-4315-4599-B600-55617D4BFD48}" type="slidenum">
              <a:rPr lang="lv-LV" sz="1300" spc="-1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  <a:ea typeface="Arial Unicode MS"/>
              </a:rPr>
              <a:t>15</a:t>
            </a:fld>
            <a:endParaRPr lang="lv-LV" sz="1300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Times New Roman"/>
            </a:endParaRPr>
          </a:p>
        </p:txBody>
      </p:sp>
      <p:sp>
        <p:nvSpPr>
          <p:cNvPr id="657" name="PlaceHolder 2"/>
          <p:cNvSpPr>
            <a:spLocks noGrp="1"/>
          </p:cNvSpPr>
          <p:nvPr>
            <p:ph type="body"/>
          </p:nvPr>
        </p:nvSpPr>
        <p:spPr>
          <a:xfrm>
            <a:off x="736719" y="4223460"/>
            <a:ext cx="5549997" cy="4398975"/>
          </a:xfrm>
          <a:prstGeom prst="rect">
            <a:avLst/>
          </a:prstGeom>
        </p:spPr>
        <p:txBody>
          <a:bodyPr lIns="101366" tIns="50869" rIns="101366" bIns="50869"/>
          <a:lstStyle/>
          <a:p>
            <a:pPr marL="222782" indent="-222782">
              <a:lnSpc>
                <a:spcPct val="90000"/>
              </a:lnSpc>
            </a:pPr>
            <a:r>
              <a:rPr lang="lv-LV" sz="1000" b="1" spc="-1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Select Pharmacodynamic Properties of DPP-4 Inhibitors</a:t>
            </a:r>
            <a:endParaRPr lang="lv-LV" sz="1000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 marL="222782" indent="-222782">
              <a:lnSpc>
                <a:spcPct val="90000"/>
              </a:lnSpc>
            </a:pPr>
            <a:endParaRPr lang="lv-LV" sz="1000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 marL="222782" indent="-222782">
              <a:lnSpc>
                <a:spcPct val="90000"/>
              </a:lnSpc>
            </a:pPr>
            <a:endParaRPr lang="lv-LV" sz="1000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 marL="222782" indent="-222782">
              <a:lnSpc>
                <a:spcPct val="90000"/>
              </a:lnSpc>
            </a:pPr>
            <a:endParaRPr lang="lv-LV" sz="1000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 marL="222782" indent="-222782">
              <a:lnSpc>
                <a:spcPct val="90000"/>
              </a:lnSpc>
            </a:pPr>
            <a:endParaRPr lang="lv-LV" sz="1000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 marL="222782" indent="-222782">
              <a:lnSpc>
                <a:spcPct val="90000"/>
              </a:lnSpc>
            </a:pPr>
            <a:endParaRPr lang="lv-LV" sz="1000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 marL="222782" indent="-222782">
              <a:lnSpc>
                <a:spcPct val="90000"/>
              </a:lnSpc>
            </a:pPr>
            <a:r>
              <a:rPr lang="lv-LV" sz="1000" spc="-1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The pharmacodynamic measures of DPP-4 inhibitors vary across the treatment class Note that the IC</a:t>
            </a:r>
            <a:r>
              <a:rPr lang="lv-LV" sz="1000" spc="-1" baseline="-25000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50</a:t>
            </a:r>
            <a:r>
              <a:rPr lang="lv-LV" sz="1000" spc="-1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 values tabulated here are reported from different studies, potentially using different enzyme assay conditions, and are not directly comparable. </a:t>
            </a:r>
          </a:p>
          <a:p>
            <a:pPr marL="222782" indent="-222782">
              <a:lnSpc>
                <a:spcPct val="90000"/>
              </a:lnSpc>
            </a:pPr>
            <a:r>
              <a:rPr lang="lv-LV" sz="1000" spc="-1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Sitagliptin has a peak DPP-4 inhibition of approximately 97%</a:t>
            </a:r>
            <a:r>
              <a:rPr lang="lv-LV" sz="1000" spc="-1" baseline="30000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1</a:t>
            </a:r>
            <a:r>
              <a:rPr lang="lv-LV" sz="1000" spc="-1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 and an inhibitory concentration (IC</a:t>
            </a:r>
            <a:r>
              <a:rPr lang="lv-LV" sz="1000" spc="-1" baseline="-25000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50</a:t>
            </a:r>
            <a:r>
              <a:rPr lang="lv-LV" sz="1000" spc="-1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) for DPP-4 of 9.96 ± 1.03 nM.</a:t>
            </a:r>
            <a:r>
              <a:rPr lang="lv-LV" sz="1000" spc="-1" baseline="30000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2</a:t>
            </a:r>
            <a:r>
              <a:rPr lang="lv-LV" sz="1000" spc="-1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 Its IC</a:t>
            </a:r>
            <a:r>
              <a:rPr lang="lv-LV" sz="1000" spc="-1" baseline="-25000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50</a:t>
            </a:r>
            <a:r>
              <a:rPr lang="lv-LV" sz="1000" spc="-1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 for DPP-8 is 26,800 ± 3,000 nM (2700 nM for DPP-8/DPP-4) and its IC</a:t>
            </a:r>
            <a:r>
              <a:rPr lang="lv-LV" sz="1000" spc="-1" baseline="-25000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50</a:t>
            </a:r>
            <a:r>
              <a:rPr lang="lv-LV" sz="1000" spc="-1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 for DPP-9 is 48,500 ± 5,700 nM (4900 nM for DPP-9/DPP-4).</a:t>
            </a:r>
            <a:r>
              <a:rPr lang="lv-LV" sz="1000" spc="-1" baseline="30000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2</a:t>
            </a:r>
            <a:r>
              <a:rPr lang="lv-LV" sz="1000" spc="-1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 </a:t>
            </a:r>
          </a:p>
          <a:p>
            <a:pPr marL="222782" indent="-222782">
              <a:lnSpc>
                <a:spcPct val="90000"/>
              </a:lnSpc>
            </a:pPr>
            <a:r>
              <a:rPr lang="lv-LV" sz="1000" spc="-1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Vildagliptin has a peak DPP-4 inhibition of approximately 95%</a:t>
            </a:r>
            <a:r>
              <a:rPr lang="lv-LV" sz="1000" spc="-1" baseline="30000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4,5 </a:t>
            </a:r>
            <a:r>
              <a:rPr lang="lv-LV" sz="1000" spc="-1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and an IC</a:t>
            </a:r>
            <a:r>
              <a:rPr lang="lv-LV" sz="1000" spc="-1" baseline="-25000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50</a:t>
            </a:r>
            <a:r>
              <a:rPr lang="lv-LV" sz="1000" spc="-1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 for DPP-4</a:t>
            </a:r>
            <a:r>
              <a:rPr lang="lv-LV" sz="1000" i="1" spc="-1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 </a:t>
            </a:r>
            <a:r>
              <a:rPr lang="lv-LV" sz="1000" spc="-1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of 5.28 ± 1.04 nM.</a:t>
            </a:r>
            <a:r>
              <a:rPr lang="lv-LV" sz="1000" spc="-1" baseline="30000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3</a:t>
            </a:r>
            <a:r>
              <a:rPr lang="lv-LV" sz="1000" spc="-1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 Its IC</a:t>
            </a:r>
            <a:r>
              <a:rPr lang="lv-LV" sz="1000" spc="-1" baseline="-25000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50</a:t>
            </a:r>
            <a:r>
              <a:rPr lang="lv-LV" sz="1000" spc="-1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 for DPP-8 is 1,112 ± 50 nM (210 nM for DPP-8/DPP-4) and its IC</a:t>
            </a:r>
            <a:r>
              <a:rPr lang="lv-LV" sz="1000" spc="-1" baseline="-25000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50</a:t>
            </a:r>
            <a:r>
              <a:rPr lang="lv-LV" sz="1000" spc="-1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 for DPP-9 is 66.2 ± 7.3 nM (13 nM for DPP-9/DPP-4).</a:t>
            </a:r>
            <a:r>
              <a:rPr lang="lv-LV" sz="1000" spc="-1" baseline="30000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3</a:t>
            </a:r>
            <a:r>
              <a:rPr lang="lv-LV" sz="1000" spc="-1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 </a:t>
            </a:r>
          </a:p>
          <a:p>
            <a:pPr marL="222782" indent="-222782">
              <a:lnSpc>
                <a:spcPct val="90000"/>
              </a:lnSpc>
            </a:pPr>
            <a:r>
              <a:rPr lang="lv-LV" sz="1000" spc="-1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Saxagliptin has a peak DPP-4 inhibition of approximately 80%</a:t>
            </a:r>
            <a:r>
              <a:rPr lang="lv-LV" sz="1000" spc="-1" baseline="30000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6</a:t>
            </a:r>
            <a:r>
              <a:rPr lang="lv-LV" sz="1000" spc="-1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 and an IC</a:t>
            </a:r>
            <a:r>
              <a:rPr lang="lv-LV" sz="1000" spc="-1" baseline="-25000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50</a:t>
            </a:r>
            <a:r>
              <a:rPr lang="lv-LV" sz="1000" spc="-1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 for DPP-4</a:t>
            </a:r>
            <a:r>
              <a:rPr lang="lv-LV" sz="1000" i="1" spc="-1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 </a:t>
            </a:r>
            <a:r>
              <a:rPr lang="lv-LV" sz="1000" spc="-1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of 3.37 ± 0.90 nM.</a:t>
            </a:r>
            <a:r>
              <a:rPr lang="lv-LV" sz="1000" spc="-1" baseline="30000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3</a:t>
            </a:r>
            <a:r>
              <a:rPr lang="lv-LV" sz="1000" spc="-1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 Its IC</a:t>
            </a:r>
            <a:r>
              <a:rPr lang="lv-LV" sz="1000" spc="-1" baseline="-25000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50</a:t>
            </a:r>
            <a:r>
              <a:rPr lang="lv-LV" sz="1000" spc="-1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 for DPP-8 is 244 ± 8 nM (72 nM for DPP-8/DPP-4) and its IC</a:t>
            </a:r>
            <a:r>
              <a:rPr lang="lv-LV" sz="1000" spc="-1" baseline="-25000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50</a:t>
            </a:r>
            <a:r>
              <a:rPr lang="lv-LV" sz="1000" spc="-1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 for DPP-9 is 104 ± 7 nM (31 nM for DPP-9/DPP-4).</a:t>
            </a:r>
            <a:r>
              <a:rPr lang="lv-LV" sz="1000" spc="-1" baseline="30000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3</a:t>
            </a:r>
            <a:r>
              <a:rPr lang="lv-LV" sz="1000" spc="-1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 </a:t>
            </a:r>
          </a:p>
          <a:p>
            <a:pPr marL="222782" indent="-222782">
              <a:lnSpc>
                <a:spcPct val="90000"/>
              </a:lnSpc>
            </a:pPr>
            <a:r>
              <a:rPr lang="lv-LV" sz="1000" spc="-1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Alogliptin has an IC</a:t>
            </a:r>
            <a:r>
              <a:rPr lang="lv-LV" sz="1000" spc="-1" baseline="-25000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50</a:t>
            </a:r>
            <a:r>
              <a:rPr lang="lv-LV" sz="1000" spc="-1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 for DPP-4</a:t>
            </a:r>
            <a:r>
              <a:rPr lang="lv-LV" sz="1000" i="1" spc="-1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 </a:t>
            </a:r>
            <a:r>
              <a:rPr lang="lv-LV" sz="1000" spc="-1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of 6.9 ± 1.5 nM. Its IC</a:t>
            </a:r>
            <a:r>
              <a:rPr lang="lv-LV" sz="1000" spc="-1" baseline="-25000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50</a:t>
            </a:r>
            <a:r>
              <a:rPr lang="lv-LV" sz="1000" spc="-1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 for DPP-8 is &gt;100,000 nM (&gt;10,000 nM for DPP-8/DPP-4) and its IC</a:t>
            </a:r>
            <a:r>
              <a:rPr lang="lv-LV" sz="1000" spc="-1" baseline="-25000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50</a:t>
            </a:r>
            <a:r>
              <a:rPr lang="lv-LV" sz="1000" spc="-1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 for DPP-9 is &gt;100,000 nM (&gt;10,000 nM for DPP-9/DPP-4).</a:t>
            </a:r>
            <a:r>
              <a:rPr lang="lv-LV" sz="1000" spc="-1" baseline="30000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7</a:t>
            </a:r>
            <a:r>
              <a:rPr lang="lv-LV" sz="1000" spc="-1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 </a:t>
            </a:r>
          </a:p>
          <a:p>
            <a:pPr marL="222782" indent="-222782">
              <a:lnSpc>
                <a:spcPct val="90000"/>
              </a:lnSpc>
            </a:pPr>
            <a:r>
              <a:rPr lang="lv-LV" sz="1000" spc="-1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Linagliptin has has a peak DPP-4 inhibition of approximately 92%–94%</a:t>
            </a:r>
            <a:r>
              <a:rPr lang="lv-LV" sz="1000" spc="-1" baseline="30000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8</a:t>
            </a:r>
            <a:r>
              <a:rPr lang="lv-LV" sz="1000" spc="-1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 and an IC</a:t>
            </a:r>
            <a:r>
              <a:rPr lang="lv-LV" sz="1000" spc="-1" baseline="-25000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50</a:t>
            </a:r>
            <a:r>
              <a:rPr lang="lv-LV" sz="1000" spc="-1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 for DPP-4</a:t>
            </a:r>
            <a:r>
              <a:rPr lang="lv-LV" sz="1000" i="1" spc="-1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 </a:t>
            </a:r>
            <a:r>
              <a:rPr lang="lv-LV" sz="1000" spc="-1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of ~1 nM. Its IC</a:t>
            </a:r>
            <a:r>
              <a:rPr lang="lv-LV" sz="1000" spc="-1" baseline="-25000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50</a:t>
            </a:r>
            <a:r>
              <a:rPr lang="lv-LV" sz="1000" spc="-1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 for DPP-8 is 40,000 nM (~40,000 nM for DPP-8/DPP-4) and its IC</a:t>
            </a:r>
            <a:r>
              <a:rPr lang="lv-LV" sz="1000" spc="-1" baseline="-25000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50</a:t>
            </a:r>
            <a:r>
              <a:rPr lang="lv-LV" sz="1000" spc="-1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 for DPP-9 is &gt;10,000 nM (&gt;10,000 nM for DPP-9/DPP-4).</a:t>
            </a:r>
            <a:r>
              <a:rPr lang="lv-LV" sz="1000" spc="-1" baseline="30000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9</a:t>
            </a:r>
            <a:r>
              <a:rPr lang="lv-LV" sz="1000" spc="-1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 </a:t>
            </a:r>
          </a:p>
          <a:p>
            <a:pPr marL="222782" indent="-222782">
              <a:lnSpc>
                <a:spcPct val="90000"/>
              </a:lnSpc>
            </a:pPr>
            <a:r>
              <a:rPr lang="lv-LV" sz="1000" spc="-1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The consequences, if any, of differences in protease selectivity are not established. All currently approved DPP-4 inhibitors are considered DPP-4 selective inhibitors.</a:t>
            </a:r>
          </a:p>
        </p:txBody>
      </p:sp>
      <p:sp>
        <p:nvSpPr>
          <p:cNvPr id="658" name="CustomShape 3"/>
          <p:cNvSpPr/>
          <p:nvPr/>
        </p:nvSpPr>
        <p:spPr>
          <a:xfrm>
            <a:off x="157336" y="8505796"/>
            <a:ext cx="6604370" cy="875722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9509" tIns="49755" rIns="99509" bIns="49755" anchor="b"/>
          <a:lstStyle/>
          <a:p>
            <a:pPr marL="180082" indent="-179711">
              <a:lnSpc>
                <a:spcPct val="85000"/>
              </a:lnSpc>
            </a:pPr>
            <a:r>
              <a:rPr lang="lv-LV" sz="700" b="1" spc="-1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  <a:ea typeface="Arial "/>
              </a:rPr>
              <a:t>1</a:t>
            </a:r>
            <a:r>
              <a:rPr lang="lv-LV" sz="700" spc="-1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  <a:ea typeface="Arial "/>
              </a:rPr>
              <a:t>. Alba M et al. </a:t>
            </a:r>
            <a:r>
              <a:rPr lang="lv-LV" sz="700" i="1" spc="-1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  <a:ea typeface="Arial "/>
              </a:rPr>
              <a:t>Curr Med Res Opin</a:t>
            </a:r>
            <a:r>
              <a:rPr lang="lv-LV" sz="700" spc="-1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  <a:ea typeface="Arial "/>
              </a:rPr>
              <a:t>. 2009;25(10):2507–2514. Electronic supplementary data published in conjunction with Alba M et al. </a:t>
            </a:r>
            <a:r>
              <a:rPr lang="lv-LV" sz="700" i="1" spc="-1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  <a:ea typeface="Arial "/>
              </a:rPr>
              <a:t>Curr Med Res Opin.</a:t>
            </a:r>
            <a:r>
              <a:rPr lang="lv-LV" sz="700" spc="-1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  <a:ea typeface="Arial "/>
              </a:rPr>
              <a:t> 2009;25(10):2507–2514. doi: 10.1185/03007990902109514. </a:t>
            </a:r>
            <a:r>
              <a:rPr lang="lv-LV" sz="700" b="1" spc="-1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  <a:ea typeface="Arial "/>
              </a:rPr>
              <a:t>2</a:t>
            </a:r>
            <a:r>
              <a:rPr lang="lv-LV" sz="700" spc="-1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  <a:ea typeface="Arial "/>
              </a:rPr>
              <a:t>. Kim D et al. </a:t>
            </a:r>
            <a:r>
              <a:rPr lang="lv-LV" sz="700" i="1" spc="-1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  <a:ea typeface="Arial "/>
              </a:rPr>
              <a:t>J Med Chem. </a:t>
            </a:r>
            <a:r>
              <a:rPr lang="lv-LV" sz="700" spc="-1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  <a:ea typeface="Arial "/>
              </a:rPr>
              <a:t>2005;48:141–151. </a:t>
            </a:r>
            <a:endParaRPr lang="lv-LV" sz="700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 marL="180082" indent="-179711">
              <a:lnSpc>
                <a:spcPct val="85000"/>
              </a:lnSpc>
            </a:pPr>
            <a:r>
              <a:rPr lang="lv-LV" sz="700" b="1" spc="-1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  <a:ea typeface="Arial "/>
              </a:rPr>
              <a:t>3</a:t>
            </a:r>
            <a:r>
              <a:rPr lang="lv-LV" sz="700" spc="-1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  <a:ea typeface="Arial "/>
              </a:rPr>
              <a:t>. Matsuyama-Yokono A et al. </a:t>
            </a:r>
            <a:r>
              <a:rPr lang="lv-LV" sz="700" i="1" spc="-1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  <a:ea typeface="Arial "/>
              </a:rPr>
              <a:t>Biochem Pharmacol</a:t>
            </a:r>
            <a:r>
              <a:rPr lang="lv-LV" sz="700" spc="-1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  <a:ea typeface="Arial "/>
              </a:rPr>
              <a:t>. 2008;76(1):98–107. </a:t>
            </a:r>
            <a:r>
              <a:rPr lang="lv-LV" sz="700" b="1" spc="-1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  <a:ea typeface="Arial "/>
              </a:rPr>
              <a:t>4</a:t>
            </a:r>
            <a:r>
              <a:rPr lang="lv-LV" sz="700" spc="-1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  <a:ea typeface="Arial "/>
              </a:rPr>
              <a:t>. European Public Assessment Report for Galvus. </a:t>
            </a:r>
            <a:endParaRPr lang="lv-LV" sz="700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 marL="180082" indent="-179711">
              <a:lnSpc>
                <a:spcPct val="85000"/>
              </a:lnSpc>
            </a:pPr>
            <a:r>
              <a:rPr lang="lv-LV" sz="700" spc="-1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  <a:ea typeface="Arial "/>
              </a:rPr>
              <a:t>  Available at: http://www.emea.europa.eu/humandocs/PDFs/EPAR/galvus/H-771-en6.pdf. Accessed May 4, 2011.</a:t>
            </a:r>
            <a:endParaRPr lang="lv-LV" sz="700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 marL="180082" indent="-179711">
              <a:lnSpc>
                <a:spcPct val="85000"/>
              </a:lnSpc>
            </a:pPr>
            <a:r>
              <a:rPr lang="lv-LV" sz="700" b="1" spc="-1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  <a:ea typeface="Arial "/>
              </a:rPr>
              <a:t>5</a:t>
            </a:r>
            <a:r>
              <a:rPr lang="lv-LV" sz="700" spc="-1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  <a:ea typeface="Arial "/>
              </a:rPr>
              <a:t>. Ahrén B et al. </a:t>
            </a:r>
            <a:r>
              <a:rPr lang="lv-LV" sz="700" i="1" spc="-1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  <a:ea typeface="Arial "/>
              </a:rPr>
              <a:t>J Clin Endocrinol Metab</a:t>
            </a:r>
            <a:r>
              <a:rPr lang="lv-LV" sz="700" spc="-1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  <a:ea typeface="Arial "/>
              </a:rPr>
              <a:t>. 2004;89(5):2078–2084. </a:t>
            </a:r>
            <a:r>
              <a:rPr lang="lv-LV" sz="700" b="1" spc="-1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  <a:ea typeface="Arial "/>
              </a:rPr>
              <a:t>6</a:t>
            </a:r>
            <a:r>
              <a:rPr lang="lv-LV" sz="700" spc="-1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  <a:ea typeface="Arial "/>
              </a:rPr>
              <a:t>. European Public Assessment Report for Onglyza. </a:t>
            </a:r>
            <a:endParaRPr lang="lv-LV" sz="700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 marL="180082" indent="-179711">
              <a:lnSpc>
                <a:spcPct val="85000"/>
              </a:lnSpc>
            </a:pPr>
            <a:r>
              <a:rPr lang="lv-LV" sz="700" spc="-1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  <a:ea typeface="Arial "/>
              </a:rPr>
              <a:t>  Available at: http://www.emea.europa.eu/humandocs/PDFs/EPAR/onglyza/H-1039-en6.pdf. Accessed May 4, 2011.</a:t>
            </a:r>
            <a:endParaRPr lang="lv-LV" sz="700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 marL="180082" indent="-179711">
              <a:lnSpc>
                <a:spcPct val="85000"/>
              </a:lnSpc>
            </a:pPr>
            <a:r>
              <a:rPr lang="lv-LV" sz="700" b="1" spc="-1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  <a:ea typeface="Arial "/>
              </a:rPr>
              <a:t>7</a:t>
            </a:r>
            <a:r>
              <a:rPr lang="lv-LV" sz="700" spc="-1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  <a:ea typeface="Arial "/>
              </a:rPr>
              <a:t>. Lee B et al. </a:t>
            </a:r>
            <a:r>
              <a:rPr lang="lv-LV" sz="700" i="1" spc="-1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  <a:ea typeface="Arial "/>
              </a:rPr>
              <a:t>Eur J Pharmacol</a:t>
            </a:r>
            <a:r>
              <a:rPr lang="lv-LV" sz="700" spc="-1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  <a:ea typeface="Arial "/>
              </a:rPr>
              <a:t>. 2008;589(1–3):306–14. </a:t>
            </a:r>
            <a:r>
              <a:rPr lang="lv-LV" sz="700" b="1" spc="-1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  <a:ea typeface="Arial "/>
              </a:rPr>
              <a:t>8</a:t>
            </a:r>
            <a:r>
              <a:rPr lang="lv-LV" sz="700" spc="-1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  <a:ea typeface="Arial "/>
              </a:rPr>
              <a:t>. Heise T et al. </a:t>
            </a:r>
            <a:r>
              <a:rPr lang="lv-LV" sz="700" i="1" spc="-1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  <a:ea typeface="Arial "/>
              </a:rPr>
              <a:t>Diabetes Obes Metab</a:t>
            </a:r>
            <a:r>
              <a:rPr lang="lv-LV" sz="700" spc="-1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  <a:ea typeface="Arial "/>
              </a:rPr>
              <a:t>. 2009;11:786–794.</a:t>
            </a:r>
            <a:endParaRPr lang="lv-LV" sz="700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 marL="180082" indent="-179711"/>
            <a:r>
              <a:rPr lang="lv-LV" sz="700" b="1" spc="-1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  <a:ea typeface="Arial "/>
              </a:rPr>
              <a:t>9</a:t>
            </a:r>
            <a:r>
              <a:rPr lang="lv-LV" sz="700" spc="-1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  <a:ea typeface="Arial "/>
              </a:rPr>
              <a:t>. Thomas L et al. </a:t>
            </a:r>
            <a:r>
              <a:rPr lang="lv-LV" sz="700" i="1" spc="-1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  <a:ea typeface="Arial "/>
              </a:rPr>
              <a:t>J Pharmacol Exp Ther</a:t>
            </a:r>
            <a:r>
              <a:rPr lang="lv-LV" sz="700" spc="-1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  <a:ea typeface="Arial "/>
              </a:rPr>
              <a:t>. 2008;325:175–182. </a:t>
            </a:r>
            <a:endParaRPr lang="lv-LV" sz="700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659" name="CustomShape 4"/>
          <p:cNvSpPr/>
          <p:nvPr/>
        </p:nvSpPr>
        <p:spPr>
          <a:xfrm>
            <a:off x="800100" y="4455999"/>
            <a:ext cx="5365072" cy="883128"/>
          </a:xfrm>
          <a:prstGeom prst="rect">
            <a:avLst/>
          </a:prstGeom>
          <a:solidFill>
            <a:srgbClr val="FFFF00"/>
          </a:solidFill>
          <a:ln w="9360">
            <a:solidFill>
              <a:schemeClr val="tx1"/>
            </a:solidFill>
            <a:miter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9509" tIns="49755" rIns="99509" bIns="49755" anchor="ctr"/>
          <a:lstStyle/>
          <a:p>
            <a:pPr>
              <a:lnSpc>
                <a:spcPct val="100000"/>
              </a:lnSpc>
            </a:pPr>
            <a:r>
              <a:rPr lang="lv-LV" sz="1000" b="1" spc="-1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 Narrow"/>
              </a:rPr>
              <a:t>Purpose</a:t>
            </a:r>
            <a:endParaRPr lang="lv-LV" sz="1000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>
              <a:lnSpc>
                <a:spcPct val="100000"/>
              </a:lnSpc>
            </a:pPr>
            <a:r>
              <a:rPr lang="lv-LV" sz="1000" spc="-1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 Narrow"/>
              </a:rPr>
              <a:t>To outline the pharmacodynamics of dipeptidyl peptidase-4 (DPP-4) inhibitors.</a:t>
            </a:r>
            <a:endParaRPr lang="lv-LV" sz="1000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>
              <a:lnSpc>
                <a:spcPct val="100000"/>
              </a:lnSpc>
            </a:pPr>
            <a:r>
              <a:rPr lang="lv-LV" sz="1000" b="1" spc="-1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 Narrow"/>
              </a:rPr>
              <a:t>Takeaway</a:t>
            </a:r>
            <a:endParaRPr lang="lv-LV" sz="1000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>
              <a:lnSpc>
                <a:spcPct val="100000"/>
              </a:lnSpc>
            </a:pPr>
            <a:r>
              <a:rPr lang="lv-LV" sz="1000" spc="-1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 Narrow"/>
              </a:rPr>
              <a:t>The peak DPP-4 inhibition was generally similar across DPP-4 inhibitors; however, inhibitory concentrations for DPP-4, DPP-8, and DPP-9 vary across the DPP-4 inhibitor treatment class. </a:t>
            </a:r>
            <a:endParaRPr lang="lv-LV" sz="1000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0" name="PlaceHolder 1"/>
          <p:cNvSpPr>
            <a:spLocks noGrp="1"/>
          </p:cNvSpPr>
          <p:nvPr>
            <p:ph type="body"/>
          </p:nvPr>
        </p:nvSpPr>
        <p:spPr>
          <a:xfrm>
            <a:off x="710248" y="4924779"/>
            <a:ext cx="5681607" cy="4027950"/>
          </a:xfrm>
          <a:prstGeom prst="rect">
            <a:avLst/>
          </a:prstGeom>
        </p:spPr>
        <p:txBody>
          <a:bodyPr/>
          <a:lstStyle/>
          <a:p>
            <a:endParaRPr lang="lv-LV" sz="2100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661" name="TextShape 2"/>
          <p:cNvSpPr txBox="1"/>
          <p:nvPr/>
        </p:nvSpPr>
        <p:spPr>
          <a:xfrm>
            <a:off x="0" y="0"/>
            <a:ext cx="3077366" cy="512473"/>
          </a:xfrm>
          <a:prstGeom prst="rect">
            <a:avLst/>
          </a:prstGeom>
          <a:noFill/>
          <a:ln>
            <a:noFill/>
          </a:ln>
        </p:spPr>
        <p:txBody>
          <a:bodyPr lIns="94311" tIns="47156" rIns="94311" bIns="47156"/>
          <a:lstStyle/>
          <a:p>
            <a:endParaRPr lang="lv-LV" sz="2500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Times New Roman"/>
            </a:endParaRPr>
          </a:p>
        </p:txBody>
      </p:sp>
      <p:sp>
        <p:nvSpPr>
          <p:cNvPr id="662" name="TextShape 3"/>
          <p:cNvSpPr txBox="1"/>
          <p:nvPr/>
        </p:nvSpPr>
        <p:spPr>
          <a:xfrm>
            <a:off x="0" y="9718847"/>
            <a:ext cx="3077366" cy="512473"/>
          </a:xfrm>
          <a:prstGeom prst="rect">
            <a:avLst/>
          </a:prstGeom>
          <a:noFill/>
          <a:ln>
            <a:noFill/>
          </a:ln>
        </p:spPr>
        <p:txBody>
          <a:bodyPr lIns="94311" tIns="47156" rIns="94311" bIns="47156" anchor="b"/>
          <a:lstStyle/>
          <a:p>
            <a:endParaRPr lang="lv-LV" sz="2500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Times New Roman"/>
            </a:endParaRPr>
          </a:p>
        </p:txBody>
      </p:sp>
      <p:sp>
        <p:nvSpPr>
          <p:cNvPr id="663" name="TextShape 4"/>
          <p:cNvSpPr txBox="1"/>
          <p:nvPr/>
        </p:nvSpPr>
        <p:spPr>
          <a:xfrm>
            <a:off x="4023245" y="9718847"/>
            <a:ext cx="3077366" cy="512473"/>
          </a:xfrm>
          <a:prstGeom prst="rect">
            <a:avLst/>
          </a:prstGeom>
          <a:noFill/>
          <a:ln>
            <a:noFill/>
          </a:ln>
        </p:spPr>
        <p:txBody>
          <a:bodyPr lIns="94311" tIns="47156" rIns="94311" bIns="47156" anchor="b"/>
          <a:lstStyle/>
          <a:p>
            <a:pPr algn="r">
              <a:lnSpc>
                <a:spcPct val="100000"/>
              </a:lnSpc>
            </a:pPr>
            <a:fld id="{75B9CEE7-1763-4216-A725-1764309D2C17}" type="slidenum">
              <a:rPr lang="lv-LV" sz="1200" spc="-1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</a:rPr>
              <a:t>16</a:t>
            </a:fld>
            <a:endParaRPr lang="lv-LV" sz="1200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Times New Roman"/>
            </a:endParaRPr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4" name="PlaceHolder 1"/>
          <p:cNvSpPr>
            <a:spLocks noGrp="1"/>
          </p:cNvSpPr>
          <p:nvPr>
            <p:ph type="body"/>
          </p:nvPr>
        </p:nvSpPr>
        <p:spPr>
          <a:xfrm>
            <a:off x="710248" y="4924779"/>
            <a:ext cx="5681607" cy="4027950"/>
          </a:xfrm>
          <a:prstGeom prst="rect">
            <a:avLst/>
          </a:prstGeom>
        </p:spPr>
        <p:txBody>
          <a:bodyPr/>
          <a:lstStyle/>
          <a:p>
            <a:endParaRPr lang="lv-LV" sz="2100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665" name="TextShape 2"/>
          <p:cNvSpPr txBox="1"/>
          <p:nvPr/>
        </p:nvSpPr>
        <p:spPr>
          <a:xfrm>
            <a:off x="0" y="0"/>
            <a:ext cx="3077366" cy="512473"/>
          </a:xfrm>
          <a:prstGeom prst="rect">
            <a:avLst/>
          </a:prstGeom>
          <a:noFill/>
          <a:ln>
            <a:noFill/>
          </a:ln>
        </p:spPr>
        <p:txBody>
          <a:bodyPr lIns="94311" tIns="47156" rIns="94311" bIns="47156"/>
          <a:lstStyle/>
          <a:p>
            <a:endParaRPr lang="lv-LV" sz="2500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Times New Roman"/>
            </a:endParaRPr>
          </a:p>
        </p:txBody>
      </p:sp>
      <p:sp>
        <p:nvSpPr>
          <p:cNvPr id="666" name="TextShape 3"/>
          <p:cNvSpPr txBox="1"/>
          <p:nvPr/>
        </p:nvSpPr>
        <p:spPr>
          <a:xfrm>
            <a:off x="0" y="9718847"/>
            <a:ext cx="3077366" cy="512473"/>
          </a:xfrm>
          <a:prstGeom prst="rect">
            <a:avLst/>
          </a:prstGeom>
          <a:noFill/>
          <a:ln>
            <a:noFill/>
          </a:ln>
        </p:spPr>
        <p:txBody>
          <a:bodyPr lIns="94311" tIns="47156" rIns="94311" bIns="47156" anchor="b"/>
          <a:lstStyle/>
          <a:p>
            <a:endParaRPr lang="lv-LV" sz="2500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Times New Roman"/>
            </a:endParaRPr>
          </a:p>
        </p:txBody>
      </p:sp>
      <p:sp>
        <p:nvSpPr>
          <p:cNvPr id="667" name="TextShape 4"/>
          <p:cNvSpPr txBox="1"/>
          <p:nvPr/>
        </p:nvSpPr>
        <p:spPr>
          <a:xfrm>
            <a:off x="4023245" y="9718847"/>
            <a:ext cx="3077366" cy="512473"/>
          </a:xfrm>
          <a:prstGeom prst="rect">
            <a:avLst/>
          </a:prstGeom>
          <a:noFill/>
          <a:ln>
            <a:noFill/>
          </a:ln>
        </p:spPr>
        <p:txBody>
          <a:bodyPr lIns="94311" tIns="47156" rIns="94311" bIns="47156" anchor="b"/>
          <a:lstStyle/>
          <a:p>
            <a:pPr algn="r">
              <a:lnSpc>
                <a:spcPct val="100000"/>
              </a:lnSpc>
            </a:pPr>
            <a:fld id="{37374219-F3BA-4D4F-8B32-800D1909EC45}" type="slidenum">
              <a:rPr lang="lv-LV" sz="1200" spc="-1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</a:rPr>
              <a:t>17</a:t>
            </a:fld>
            <a:endParaRPr lang="lv-LV" sz="1200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Times New Roman"/>
            </a:endParaRPr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139700" y="766763"/>
            <a:ext cx="6823075" cy="3838575"/>
          </a:xfrm>
          <a:prstGeom prst="rect">
            <a:avLst/>
          </a:prstGeo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Header Placeholder 3"/>
          <p:cNvSpPr>
            <a:spLocks noGrp="1"/>
          </p:cNvSpPr>
          <p:nvPr>
            <p:ph type="hdr" sz="quarter" idx="10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46EE4B2-E5A1-443C-99C1-F2B80B9DDD3F}" type="slidenum">
              <a:rPr lang="da-DK" smtClean="0"/>
              <a:t>18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281298756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x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PlaceHolder 1"/>
          <p:cNvSpPr>
            <a:spLocks noGrp="1"/>
          </p:cNvSpPr>
          <p:nvPr>
            <p:ph type="title"/>
          </p:nvPr>
        </p:nvSpPr>
        <p:spPr>
          <a:xfrm>
            <a:off x="838080" y="365040"/>
            <a:ext cx="10515240" cy="1325160"/>
          </a:xfrm>
          <a:prstGeom prst="rect">
            <a:avLst/>
          </a:prstGeom>
        </p:spPr>
        <p:txBody>
          <a:bodyPr lIns="0" tIns="0" rIns="0" bIns="0" anchor="ctr"/>
          <a:lstStyle/>
          <a:p>
            <a:endParaRPr lang="lv-LV" sz="18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Calibri"/>
            </a:endParaRPr>
          </a:p>
        </p:txBody>
      </p:sp>
      <p:sp>
        <p:nvSpPr>
          <p:cNvPr id="6" name="PlaceHolder 2"/>
          <p:cNvSpPr>
            <a:spLocks noGrp="1"/>
          </p:cNvSpPr>
          <p:nvPr>
            <p:ph type="subTitle"/>
          </p:nvPr>
        </p:nvSpPr>
        <p:spPr>
          <a:xfrm>
            <a:off x="838080" y="1825560"/>
            <a:ext cx="5181120" cy="4350960"/>
          </a:xfrm>
          <a:prstGeom prst="rect">
            <a:avLst/>
          </a:prstGeom>
        </p:spPr>
        <p:txBody>
          <a:bodyPr lIns="0" tIns="0" rIns="0" bIns="0" anchor="ctr"/>
          <a:lstStyle/>
          <a:p>
            <a:pPr algn="ctr"/>
            <a:endParaRPr lang="lv-LV" sz="32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,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laceHolder 1"/>
          <p:cNvSpPr>
            <a:spLocks noGrp="1"/>
          </p:cNvSpPr>
          <p:nvPr>
            <p:ph type="title"/>
          </p:nvPr>
        </p:nvSpPr>
        <p:spPr>
          <a:xfrm>
            <a:off x="838080" y="365040"/>
            <a:ext cx="10515240" cy="1325160"/>
          </a:xfrm>
          <a:prstGeom prst="rect">
            <a:avLst/>
          </a:prstGeom>
        </p:spPr>
        <p:txBody>
          <a:bodyPr lIns="0" tIns="0" rIns="0" bIns="0" anchor="ctr"/>
          <a:lstStyle/>
          <a:p>
            <a:endParaRPr lang="lv-LV" sz="18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Calibri"/>
            </a:endParaRPr>
          </a:p>
        </p:txBody>
      </p:sp>
      <p:sp>
        <p:nvSpPr>
          <p:cNvPr id="8" name="PlaceHolder 2"/>
          <p:cNvSpPr>
            <a:spLocks noGrp="1"/>
          </p:cNvSpPr>
          <p:nvPr>
            <p:ph type="body"/>
          </p:nvPr>
        </p:nvSpPr>
        <p:spPr>
          <a:xfrm>
            <a:off x="838080" y="1825560"/>
            <a:ext cx="5181120" cy="435096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lv-LV" sz="28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Calibri"/>
            </a:endParaRPr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itle,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PlaceHolder 1"/>
          <p:cNvSpPr>
            <a:spLocks noGrp="1"/>
          </p:cNvSpPr>
          <p:nvPr>
            <p:ph type="title"/>
          </p:nvPr>
        </p:nvSpPr>
        <p:spPr>
          <a:xfrm>
            <a:off x="838080" y="365040"/>
            <a:ext cx="10515240" cy="1325160"/>
          </a:xfrm>
          <a:prstGeom prst="rect">
            <a:avLst/>
          </a:prstGeom>
        </p:spPr>
        <p:txBody>
          <a:bodyPr lIns="0" tIns="0" rIns="0" bIns="0" anchor="ctr"/>
          <a:lstStyle/>
          <a:p>
            <a:endParaRPr lang="lv-LV" sz="18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Calibri"/>
            </a:endParaRPr>
          </a:p>
        </p:txBody>
      </p:sp>
      <p:sp>
        <p:nvSpPr>
          <p:cNvPr id="10" name="PlaceHolder 2"/>
          <p:cNvSpPr>
            <a:spLocks noGrp="1"/>
          </p:cNvSpPr>
          <p:nvPr>
            <p:ph type="body"/>
          </p:nvPr>
        </p:nvSpPr>
        <p:spPr>
          <a:xfrm>
            <a:off x="838080" y="1825560"/>
            <a:ext cx="2528280" cy="435096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lv-LV" sz="28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Calibri"/>
            </a:endParaRPr>
          </a:p>
        </p:txBody>
      </p:sp>
      <p:sp>
        <p:nvSpPr>
          <p:cNvPr id="11" name="PlaceHolder 3"/>
          <p:cNvSpPr>
            <a:spLocks noGrp="1"/>
          </p:cNvSpPr>
          <p:nvPr>
            <p:ph type="body"/>
          </p:nvPr>
        </p:nvSpPr>
        <p:spPr>
          <a:xfrm>
            <a:off x="3493080" y="1825560"/>
            <a:ext cx="2528280" cy="435096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lv-LV" sz="28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Calibri"/>
            </a:endParaRPr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PlaceHolder 1"/>
          <p:cNvSpPr>
            <a:spLocks noGrp="1"/>
          </p:cNvSpPr>
          <p:nvPr>
            <p:ph type="title"/>
          </p:nvPr>
        </p:nvSpPr>
        <p:spPr>
          <a:xfrm>
            <a:off x="838080" y="365040"/>
            <a:ext cx="10515240" cy="1325160"/>
          </a:xfrm>
          <a:prstGeom prst="rect">
            <a:avLst/>
          </a:prstGeom>
        </p:spPr>
        <p:txBody>
          <a:bodyPr lIns="0" tIns="0" rIns="0" bIns="0" anchor="ctr"/>
          <a:lstStyle/>
          <a:p>
            <a:endParaRPr lang="lv-LV" sz="18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Calibri"/>
            </a:endParaRPr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objOnly" preserve="1">
  <p:cSld name="Centere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PlaceHolder 1"/>
          <p:cNvSpPr>
            <a:spLocks noGrp="1"/>
          </p:cNvSpPr>
          <p:nvPr>
            <p:ph type="subTitle"/>
          </p:nvPr>
        </p:nvSpPr>
        <p:spPr>
          <a:xfrm>
            <a:off x="838080" y="365040"/>
            <a:ext cx="10515240" cy="6144120"/>
          </a:xfrm>
          <a:prstGeom prst="rect">
            <a:avLst/>
          </a:prstGeom>
        </p:spPr>
        <p:txBody>
          <a:bodyPr lIns="0" tIns="0" rIns="0" bIns="0" anchor="ctr"/>
          <a:lstStyle/>
          <a:p>
            <a:pPr algn="ctr"/>
            <a:endParaRPr lang="lv-LV" sz="32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AndObj" preserve="1">
  <p:cSld name="Title, 2 Content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PlaceHolder 1"/>
          <p:cNvSpPr>
            <a:spLocks noGrp="1"/>
          </p:cNvSpPr>
          <p:nvPr>
            <p:ph type="title"/>
          </p:nvPr>
        </p:nvSpPr>
        <p:spPr>
          <a:xfrm>
            <a:off x="838080" y="365040"/>
            <a:ext cx="10515240" cy="1325160"/>
          </a:xfrm>
          <a:prstGeom prst="rect">
            <a:avLst/>
          </a:prstGeom>
        </p:spPr>
        <p:txBody>
          <a:bodyPr lIns="0" tIns="0" rIns="0" bIns="0" anchor="ctr"/>
          <a:lstStyle/>
          <a:p>
            <a:endParaRPr lang="lv-LV" sz="18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Calibri"/>
            </a:endParaRPr>
          </a:p>
        </p:txBody>
      </p:sp>
      <p:sp>
        <p:nvSpPr>
          <p:cNvPr id="15" name="PlaceHolder 2"/>
          <p:cNvSpPr>
            <a:spLocks noGrp="1"/>
          </p:cNvSpPr>
          <p:nvPr>
            <p:ph type="body"/>
          </p:nvPr>
        </p:nvSpPr>
        <p:spPr>
          <a:xfrm>
            <a:off x="838080" y="1825560"/>
            <a:ext cx="2528280" cy="20750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lv-LV" sz="28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Calibri"/>
            </a:endParaRPr>
          </a:p>
        </p:txBody>
      </p:sp>
      <p:sp>
        <p:nvSpPr>
          <p:cNvPr id="16" name="PlaceHolder 3"/>
          <p:cNvSpPr>
            <a:spLocks noGrp="1"/>
          </p:cNvSpPr>
          <p:nvPr>
            <p:ph type="body"/>
          </p:nvPr>
        </p:nvSpPr>
        <p:spPr>
          <a:xfrm>
            <a:off x="838080" y="4098240"/>
            <a:ext cx="2528280" cy="20750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lv-LV" sz="28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Calibri"/>
            </a:endParaRPr>
          </a:p>
        </p:txBody>
      </p:sp>
      <p:sp>
        <p:nvSpPr>
          <p:cNvPr id="17" name="PlaceHolder 4"/>
          <p:cNvSpPr>
            <a:spLocks noGrp="1"/>
          </p:cNvSpPr>
          <p:nvPr>
            <p:ph type="body"/>
          </p:nvPr>
        </p:nvSpPr>
        <p:spPr>
          <a:xfrm>
            <a:off x="3493080" y="1825560"/>
            <a:ext cx="2528280" cy="435096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lv-LV" sz="28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Calibri"/>
            </a:endParaRPr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AndTwoObj" preserve="1">
  <p:cSld name="Title Content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PlaceHolder 1"/>
          <p:cNvSpPr>
            <a:spLocks noGrp="1"/>
          </p:cNvSpPr>
          <p:nvPr>
            <p:ph type="title"/>
          </p:nvPr>
        </p:nvSpPr>
        <p:spPr>
          <a:xfrm>
            <a:off x="838080" y="365040"/>
            <a:ext cx="10515240" cy="1325160"/>
          </a:xfrm>
          <a:prstGeom prst="rect">
            <a:avLst/>
          </a:prstGeom>
        </p:spPr>
        <p:txBody>
          <a:bodyPr lIns="0" tIns="0" rIns="0" bIns="0" anchor="ctr"/>
          <a:lstStyle/>
          <a:p>
            <a:endParaRPr lang="lv-LV" sz="18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Calibri"/>
            </a:endParaRPr>
          </a:p>
        </p:txBody>
      </p:sp>
      <p:sp>
        <p:nvSpPr>
          <p:cNvPr id="19" name="PlaceHolder 2"/>
          <p:cNvSpPr>
            <a:spLocks noGrp="1"/>
          </p:cNvSpPr>
          <p:nvPr>
            <p:ph type="body"/>
          </p:nvPr>
        </p:nvSpPr>
        <p:spPr>
          <a:xfrm>
            <a:off x="838080" y="1825560"/>
            <a:ext cx="2528280" cy="435096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lv-LV" sz="28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Calibri"/>
            </a:endParaRPr>
          </a:p>
        </p:txBody>
      </p:sp>
      <p:sp>
        <p:nvSpPr>
          <p:cNvPr id="20" name="PlaceHolder 3"/>
          <p:cNvSpPr>
            <a:spLocks noGrp="1"/>
          </p:cNvSpPr>
          <p:nvPr>
            <p:ph type="body"/>
          </p:nvPr>
        </p:nvSpPr>
        <p:spPr>
          <a:xfrm>
            <a:off x="3493080" y="1825560"/>
            <a:ext cx="2528280" cy="20750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lv-LV" sz="28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Calibri"/>
            </a:endParaRPr>
          </a:p>
        </p:txBody>
      </p:sp>
      <p:sp>
        <p:nvSpPr>
          <p:cNvPr id="21" name="PlaceHolder 4"/>
          <p:cNvSpPr>
            <a:spLocks noGrp="1"/>
          </p:cNvSpPr>
          <p:nvPr>
            <p:ph type="body"/>
          </p:nvPr>
        </p:nvSpPr>
        <p:spPr>
          <a:xfrm>
            <a:off x="3493080" y="4098240"/>
            <a:ext cx="2528280" cy="20750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lv-LV" sz="28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Calibri"/>
            </a:endParaRPr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OverTx" preserve="1">
  <p:cSld name="Title, 2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PlaceHolder 1"/>
          <p:cNvSpPr>
            <a:spLocks noGrp="1"/>
          </p:cNvSpPr>
          <p:nvPr>
            <p:ph type="title"/>
          </p:nvPr>
        </p:nvSpPr>
        <p:spPr>
          <a:xfrm>
            <a:off x="838080" y="365040"/>
            <a:ext cx="10515240" cy="1325160"/>
          </a:xfrm>
          <a:prstGeom prst="rect">
            <a:avLst/>
          </a:prstGeom>
        </p:spPr>
        <p:txBody>
          <a:bodyPr lIns="0" tIns="0" rIns="0" bIns="0" anchor="ctr"/>
          <a:lstStyle/>
          <a:p>
            <a:endParaRPr lang="lv-LV" sz="18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Calibri"/>
            </a:endParaRPr>
          </a:p>
        </p:txBody>
      </p:sp>
      <p:sp>
        <p:nvSpPr>
          <p:cNvPr id="23" name="PlaceHolder 2"/>
          <p:cNvSpPr>
            <a:spLocks noGrp="1"/>
          </p:cNvSpPr>
          <p:nvPr>
            <p:ph type="body"/>
          </p:nvPr>
        </p:nvSpPr>
        <p:spPr>
          <a:xfrm>
            <a:off x="838080" y="1825560"/>
            <a:ext cx="2528280" cy="20750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lv-LV" sz="28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Calibri"/>
            </a:endParaRPr>
          </a:p>
        </p:txBody>
      </p:sp>
      <p:sp>
        <p:nvSpPr>
          <p:cNvPr id="24" name="PlaceHolder 3"/>
          <p:cNvSpPr>
            <a:spLocks noGrp="1"/>
          </p:cNvSpPr>
          <p:nvPr>
            <p:ph type="body"/>
          </p:nvPr>
        </p:nvSpPr>
        <p:spPr>
          <a:xfrm>
            <a:off x="3493080" y="1825560"/>
            <a:ext cx="2528280" cy="20750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lv-LV" sz="28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Calibri"/>
            </a:endParaRPr>
          </a:p>
        </p:txBody>
      </p:sp>
      <p:sp>
        <p:nvSpPr>
          <p:cNvPr id="25" name="PlaceHolder 4"/>
          <p:cNvSpPr>
            <a:spLocks noGrp="1"/>
          </p:cNvSpPr>
          <p:nvPr>
            <p:ph type="body"/>
          </p:nvPr>
        </p:nvSpPr>
        <p:spPr>
          <a:xfrm>
            <a:off x="838080" y="4098240"/>
            <a:ext cx="5181120" cy="20750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lv-LV" sz="28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Calibri"/>
            </a:endParaRP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OverTx" preserve="1">
  <p:cSld name="Title,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PlaceHolder 1"/>
          <p:cNvSpPr>
            <a:spLocks noGrp="1"/>
          </p:cNvSpPr>
          <p:nvPr>
            <p:ph type="title"/>
          </p:nvPr>
        </p:nvSpPr>
        <p:spPr>
          <a:xfrm>
            <a:off x="838080" y="365040"/>
            <a:ext cx="10515240" cy="1325160"/>
          </a:xfrm>
          <a:prstGeom prst="rect">
            <a:avLst/>
          </a:prstGeom>
        </p:spPr>
        <p:txBody>
          <a:bodyPr lIns="0" tIns="0" rIns="0" bIns="0" anchor="ctr"/>
          <a:lstStyle/>
          <a:p>
            <a:endParaRPr lang="lv-LV" sz="18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Calibri"/>
            </a:endParaRPr>
          </a:p>
        </p:txBody>
      </p:sp>
      <p:sp>
        <p:nvSpPr>
          <p:cNvPr id="27" name="PlaceHolder 2"/>
          <p:cNvSpPr>
            <a:spLocks noGrp="1"/>
          </p:cNvSpPr>
          <p:nvPr>
            <p:ph type="body"/>
          </p:nvPr>
        </p:nvSpPr>
        <p:spPr>
          <a:xfrm>
            <a:off x="838080" y="1825560"/>
            <a:ext cx="5181120" cy="20750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lv-LV" sz="28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Calibri"/>
            </a:endParaRPr>
          </a:p>
        </p:txBody>
      </p:sp>
      <p:sp>
        <p:nvSpPr>
          <p:cNvPr id="28" name="PlaceHolder 3"/>
          <p:cNvSpPr>
            <a:spLocks noGrp="1"/>
          </p:cNvSpPr>
          <p:nvPr>
            <p:ph type="body"/>
          </p:nvPr>
        </p:nvSpPr>
        <p:spPr>
          <a:xfrm>
            <a:off x="838080" y="4098240"/>
            <a:ext cx="5181120" cy="20750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lv-LV" sz="28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Calibri"/>
            </a:endParaRPr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fourObj" preserve="1">
  <p:cSld name="Title, 4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PlaceHolder 1"/>
          <p:cNvSpPr>
            <a:spLocks noGrp="1"/>
          </p:cNvSpPr>
          <p:nvPr>
            <p:ph type="title"/>
          </p:nvPr>
        </p:nvSpPr>
        <p:spPr>
          <a:xfrm>
            <a:off x="838080" y="365040"/>
            <a:ext cx="10515240" cy="1325160"/>
          </a:xfrm>
          <a:prstGeom prst="rect">
            <a:avLst/>
          </a:prstGeom>
        </p:spPr>
        <p:txBody>
          <a:bodyPr lIns="0" tIns="0" rIns="0" bIns="0" anchor="ctr"/>
          <a:lstStyle/>
          <a:p>
            <a:endParaRPr lang="lv-LV" sz="18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Calibri"/>
            </a:endParaRPr>
          </a:p>
        </p:txBody>
      </p:sp>
      <p:sp>
        <p:nvSpPr>
          <p:cNvPr id="30" name="PlaceHolder 2"/>
          <p:cNvSpPr>
            <a:spLocks noGrp="1"/>
          </p:cNvSpPr>
          <p:nvPr>
            <p:ph type="body"/>
          </p:nvPr>
        </p:nvSpPr>
        <p:spPr>
          <a:xfrm>
            <a:off x="838080" y="1825560"/>
            <a:ext cx="2528280" cy="20750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lv-LV" sz="28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Calibri"/>
            </a:endParaRPr>
          </a:p>
        </p:txBody>
      </p:sp>
      <p:sp>
        <p:nvSpPr>
          <p:cNvPr id="31" name="PlaceHolder 3"/>
          <p:cNvSpPr>
            <a:spLocks noGrp="1"/>
          </p:cNvSpPr>
          <p:nvPr>
            <p:ph type="body"/>
          </p:nvPr>
        </p:nvSpPr>
        <p:spPr>
          <a:xfrm>
            <a:off x="3493080" y="1825560"/>
            <a:ext cx="2528280" cy="20750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lv-LV" sz="28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Calibri"/>
            </a:endParaRPr>
          </a:p>
        </p:txBody>
      </p:sp>
      <p:sp>
        <p:nvSpPr>
          <p:cNvPr id="32" name="PlaceHolder 4"/>
          <p:cNvSpPr>
            <a:spLocks noGrp="1"/>
          </p:cNvSpPr>
          <p:nvPr>
            <p:ph type="body"/>
          </p:nvPr>
        </p:nvSpPr>
        <p:spPr>
          <a:xfrm>
            <a:off x="3493080" y="4098240"/>
            <a:ext cx="2528280" cy="20750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lv-LV" sz="28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Calibri"/>
            </a:endParaRPr>
          </a:p>
        </p:txBody>
      </p:sp>
      <p:sp>
        <p:nvSpPr>
          <p:cNvPr id="33" name="PlaceHolder 5"/>
          <p:cNvSpPr>
            <a:spLocks noGrp="1"/>
          </p:cNvSpPr>
          <p:nvPr>
            <p:ph type="body"/>
          </p:nvPr>
        </p:nvSpPr>
        <p:spPr>
          <a:xfrm>
            <a:off x="838080" y="4098240"/>
            <a:ext cx="2528280" cy="20750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lv-LV" sz="28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Calibri"/>
            </a:endParaRPr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itle, 6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" name="PlaceHolder 1"/>
          <p:cNvSpPr>
            <a:spLocks noGrp="1"/>
          </p:cNvSpPr>
          <p:nvPr>
            <p:ph type="title"/>
          </p:nvPr>
        </p:nvSpPr>
        <p:spPr>
          <a:xfrm>
            <a:off x="838080" y="365040"/>
            <a:ext cx="10515240" cy="1325160"/>
          </a:xfrm>
          <a:prstGeom prst="rect">
            <a:avLst/>
          </a:prstGeom>
        </p:spPr>
        <p:txBody>
          <a:bodyPr lIns="0" tIns="0" rIns="0" bIns="0" anchor="ctr"/>
          <a:lstStyle/>
          <a:p>
            <a:endParaRPr lang="lv-LV" sz="18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Calibri"/>
            </a:endParaRPr>
          </a:p>
        </p:txBody>
      </p:sp>
      <p:sp>
        <p:nvSpPr>
          <p:cNvPr id="35" name="PlaceHolder 2"/>
          <p:cNvSpPr>
            <a:spLocks noGrp="1"/>
          </p:cNvSpPr>
          <p:nvPr>
            <p:ph type="body"/>
          </p:nvPr>
        </p:nvSpPr>
        <p:spPr>
          <a:xfrm>
            <a:off x="838080" y="1825560"/>
            <a:ext cx="1668240" cy="20750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lv-LV" sz="28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Calibri"/>
            </a:endParaRPr>
          </a:p>
        </p:txBody>
      </p:sp>
      <p:sp>
        <p:nvSpPr>
          <p:cNvPr id="36" name="PlaceHolder 3"/>
          <p:cNvSpPr>
            <a:spLocks noGrp="1"/>
          </p:cNvSpPr>
          <p:nvPr>
            <p:ph type="body"/>
          </p:nvPr>
        </p:nvSpPr>
        <p:spPr>
          <a:xfrm>
            <a:off x="2590200" y="1825560"/>
            <a:ext cx="1668240" cy="20750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lv-LV" sz="28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Calibri"/>
            </a:endParaRPr>
          </a:p>
        </p:txBody>
      </p:sp>
      <p:sp>
        <p:nvSpPr>
          <p:cNvPr id="37" name="PlaceHolder 4"/>
          <p:cNvSpPr>
            <a:spLocks noGrp="1"/>
          </p:cNvSpPr>
          <p:nvPr>
            <p:ph type="body"/>
          </p:nvPr>
        </p:nvSpPr>
        <p:spPr>
          <a:xfrm>
            <a:off x="4342320" y="1825560"/>
            <a:ext cx="1668240" cy="20750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lv-LV" sz="28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Calibri"/>
            </a:endParaRPr>
          </a:p>
        </p:txBody>
      </p:sp>
      <p:sp>
        <p:nvSpPr>
          <p:cNvPr id="38" name="PlaceHolder 5"/>
          <p:cNvSpPr>
            <a:spLocks noGrp="1"/>
          </p:cNvSpPr>
          <p:nvPr>
            <p:ph type="body"/>
          </p:nvPr>
        </p:nvSpPr>
        <p:spPr>
          <a:xfrm>
            <a:off x="4342320" y="4098240"/>
            <a:ext cx="1668240" cy="20750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lv-LV" sz="28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Calibri"/>
            </a:endParaRPr>
          </a:p>
        </p:txBody>
      </p:sp>
      <p:sp>
        <p:nvSpPr>
          <p:cNvPr id="39" name="PlaceHolder 6"/>
          <p:cNvSpPr>
            <a:spLocks noGrp="1"/>
          </p:cNvSpPr>
          <p:nvPr>
            <p:ph type="body"/>
          </p:nvPr>
        </p:nvSpPr>
        <p:spPr>
          <a:xfrm>
            <a:off x="2590200" y="4098240"/>
            <a:ext cx="1668240" cy="20750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lv-LV" sz="28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Calibri"/>
            </a:endParaRPr>
          </a:p>
        </p:txBody>
      </p:sp>
      <p:sp>
        <p:nvSpPr>
          <p:cNvPr id="40" name="PlaceHolder 7"/>
          <p:cNvSpPr>
            <a:spLocks noGrp="1"/>
          </p:cNvSpPr>
          <p:nvPr>
            <p:ph type="body"/>
          </p:nvPr>
        </p:nvSpPr>
        <p:spPr>
          <a:xfrm>
            <a:off x="838080" y="4098240"/>
            <a:ext cx="1668240" cy="20750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lv-LV" sz="28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Calibri"/>
            </a:endParaRPr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tx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" name="PlaceHolder 1"/>
          <p:cNvSpPr>
            <a:spLocks noGrp="1"/>
          </p:cNvSpPr>
          <p:nvPr>
            <p:ph type="title"/>
          </p:nvPr>
        </p:nvSpPr>
        <p:spPr>
          <a:xfrm>
            <a:off x="838080" y="365040"/>
            <a:ext cx="10515240" cy="1325160"/>
          </a:xfrm>
          <a:prstGeom prst="rect">
            <a:avLst/>
          </a:prstGeom>
        </p:spPr>
        <p:txBody>
          <a:bodyPr lIns="0" tIns="0" rIns="0" bIns="0" anchor="ctr"/>
          <a:lstStyle/>
          <a:p>
            <a:endParaRPr lang="lv-LV" sz="18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Calibri"/>
            </a:endParaRPr>
          </a:p>
        </p:txBody>
      </p:sp>
      <p:sp>
        <p:nvSpPr>
          <p:cNvPr id="47" name="PlaceHolder 2"/>
          <p:cNvSpPr>
            <a:spLocks noGrp="1"/>
          </p:cNvSpPr>
          <p:nvPr>
            <p:ph type="subTitle"/>
          </p:nvPr>
        </p:nvSpPr>
        <p:spPr>
          <a:xfrm>
            <a:off x="838080" y="1825560"/>
            <a:ext cx="5181120" cy="4350960"/>
          </a:xfrm>
          <a:prstGeom prst="rect">
            <a:avLst/>
          </a:prstGeom>
        </p:spPr>
        <p:txBody>
          <a:bodyPr lIns="0" tIns="0" rIns="0" bIns="0" anchor="ctr"/>
          <a:lstStyle/>
          <a:p>
            <a:pPr algn="ctr"/>
            <a:endParaRPr lang="lv-LV" sz="32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,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" name="PlaceHolder 1"/>
          <p:cNvSpPr>
            <a:spLocks noGrp="1"/>
          </p:cNvSpPr>
          <p:nvPr>
            <p:ph type="title"/>
          </p:nvPr>
        </p:nvSpPr>
        <p:spPr>
          <a:xfrm>
            <a:off x="838080" y="365040"/>
            <a:ext cx="10515240" cy="1325160"/>
          </a:xfrm>
          <a:prstGeom prst="rect">
            <a:avLst/>
          </a:prstGeom>
        </p:spPr>
        <p:txBody>
          <a:bodyPr lIns="0" tIns="0" rIns="0" bIns="0" anchor="ctr"/>
          <a:lstStyle/>
          <a:p>
            <a:endParaRPr lang="lv-LV" sz="18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Calibri"/>
            </a:endParaRPr>
          </a:p>
        </p:txBody>
      </p:sp>
      <p:sp>
        <p:nvSpPr>
          <p:cNvPr id="49" name="PlaceHolder 2"/>
          <p:cNvSpPr>
            <a:spLocks noGrp="1"/>
          </p:cNvSpPr>
          <p:nvPr>
            <p:ph type="body"/>
          </p:nvPr>
        </p:nvSpPr>
        <p:spPr>
          <a:xfrm>
            <a:off x="838080" y="1825560"/>
            <a:ext cx="5181120" cy="435096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lv-LV" sz="28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Calibri"/>
            </a:endParaRPr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itle,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" name="PlaceHolder 1"/>
          <p:cNvSpPr>
            <a:spLocks noGrp="1"/>
          </p:cNvSpPr>
          <p:nvPr>
            <p:ph type="title"/>
          </p:nvPr>
        </p:nvSpPr>
        <p:spPr>
          <a:xfrm>
            <a:off x="838080" y="365040"/>
            <a:ext cx="10515240" cy="1325160"/>
          </a:xfrm>
          <a:prstGeom prst="rect">
            <a:avLst/>
          </a:prstGeom>
        </p:spPr>
        <p:txBody>
          <a:bodyPr lIns="0" tIns="0" rIns="0" bIns="0" anchor="ctr"/>
          <a:lstStyle/>
          <a:p>
            <a:endParaRPr lang="lv-LV" sz="18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Calibri"/>
            </a:endParaRPr>
          </a:p>
        </p:txBody>
      </p:sp>
      <p:sp>
        <p:nvSpPr>
          <p:cNvPr id="51" name="PlaceHolder 2"/>
          <p:cNvSpPr>
            <a:spLocks noGrp="1"/>
          </p:cNvSpPr>
          <p:nvPr>
            <p:ph type="body"/>
          </p:nvPr>
        </p:nvSpPr>
        <p:spPr>
          <a:xfrm>
            <a:off x="838080" y="1825560"/>
            <a:ext cx="2528280" cy="435096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lv-LV" sz="28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Calibri"/>
            </a:endParaRPr>
          </a:p>
        </p:txBody>
      </p:sp>
      <p:sp>
        <p:nvSpPr>
          <p:cNvPr id="52" name="PlaceHolder 3"/>
          <p:cNvSpPr>
            <a:spLocks noGrp="1"/>
          </p:cNvSpPr>
          <p:nvPr>
            <p:ph type="body"/>
          </p:nvPr>
        </p:nvSpPr>
        <p:spPr>
          <a:xfrm>
            <a:off x="3493080" y="1825560"/>
            <a:ext cx="2528280" cy="435096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lv-LV" sz="28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Calibri"/>
            </a:endParaRPr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" name="PlaceHolder 1"/>
          <p:cNvSpPr>
            <a:spLocks noGrp="1"/>
          </p:cNvSpPr>
          <p:nvPr>
            <p:ph type="title"/>
          </p:nvPr>
        </p:nvSpPr>
        <p:spPr>
          <a:xfrm>
            <a:off x="838080" y="365040"/>
            <a:ext cx="10515240" cy="1325160"/>
          </a:xfrm>
          <a:prstGeom prst="rect">
            <a:avLst/>
          </a:prstGeom>
        </p:spPr>
        <p:txBody>
          <a:bodyPr lIns="0" tIns="0" rIns="0" bIns="0" anchor="ctr"/>
          <a:lstStyle/>
          <a:p>
            <a:endParaRPr lang="lv-LV" sz="18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Calibri"/>
            </a:endParaRPr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objOnly" preserve="1">
  <p:cSld name="Centere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" name="PlaceHolder 1"/>
          <p:cNvSpPr>
            <a:spLocks noGrp="1"/>
          </p:cNvSpPr>
          <p:nvPr>
            <p:ph type="subTitle"/>
          </p:nvPr>
        </p:nvSpPr>
        <p:spPr>
          <a:xfrm>
            <a:off x="838080" y="365040"/>
            <a:ext cx="10515240" cy="6144120"/>
          </a:xfrm>
          <a:prstGeom prst="rect">
            <a:avLst/>
          </a:prstGeom>
        </p:spPr>
        <p:txBody>
          <a:bodyPr lIns="0" tIns="0" rIns="0" bIns="0" anchor="ctr"/>
          <a:lstStyle/>
          <a:p>
            <a:pPr algn="ctr"/>
            <a:endParaRPr lang="lv-LV" sz="32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AndObj" preserve="1">
  <p:cSld name="Title, 2 Content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" name="PlaceHolder 1"/>
          <p:cNvSpPr>
            <a:spLocks noGrp="1"/>
          </p:cNvSpPr>
          <p:nvPr>
            <p:ph type="title"/>
          </p:nvPr>
        </p:nvSpPr>
        <p:spPr>
          <a:xfrm>
            <a:off x="838080" y="365040"/>
            <a:ext cx="10515240" cy="1325160"/>
          </a:xfrm>
          <a:prstGeom prst="rect">
            <a:avLst/>
          </a:prstGeom>
        </p:spPr>
        <p:txBody>
          <a:bodyPr lIns="0" tIns="0" rIns="0" bIns="0" anchor="ctr"/>
          <a:lstStyle/>
          <a:p>
            <a:endParaRPr lang="lv-LV" sz="18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Calibri"/>
            </a:endParaRPr>
          </a:p>
        </p:txBody>
      </p:sp>
      <p:sp>
        <p:nvSpPr>
          <p:cNvPr id="56" name="PlaceHolder 2"/>
          <p:cNvSpPr>
            <a:spLocks noGrp="1"/>
          </p:cNvSpPr>
          <p:nvPr>
            <p:ph type="body"/>
          </p:nvPr>
        </p:nvSpPr>
        <p:spPr>
          <a:xfrm>
            <a:off x="838080" y="1825560"/>
            <a:ext cx="2528280" cy="20750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lv-LV" sz="28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Calibri"/>
            </a:endParaRPr>
          </a:p>
        </p:txBody>
      </p:sp>
      <p:sp>
        <p:nvSpPr>
          <p:cNvPr id="57" name="PlaceHolder 3"/>
          <p:cNvSpPr>
            <a:spLocks noGrp="1"/>
          </p:cNvSpPr>
          <p:nvPr>
            <p:ph type="body"/>
          </p:nvPr>
        </p:nvSpPr>
        <p:spPr>
          <a:xfrm>
            <a:off x="838080" y="4098240"/>
            <a:ext cx="2528280" cy="20750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lv-LV" sz="28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Calibri"/>
            </a:endParaRPr>
          </a:p>
        </p:txBody>
      </p:sp>
      <p:sp>
        <p:nvSpPr>
          <p:cNvPr id="58" name="PlaceHolder 4"/>
          <p:cNvSpPr>
            <a:spLocks noGrp="1"/>
          </p:cNvSpPr>
          <p:nvPr>
            <p:ph type="body"/>
          </p:nvPr>
        </p:nvSpPr>
        <p:spPr>
          <a:xfrm>
            <a:off x="3493080" y="1825560"/>
            <a:ext cx="2528280" cy="435096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lv-LV" sz="28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Calibri"/>
            </a:endParaRPr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objAndTwoObj" preserve="1">
  <p:cSld name="Title Content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" name="PlaceHolder 1"/>
          <p:cNvSpPr>
            <a:spLocks noGrp="1"/>
          </p:cNvSpPr>
          <p:nvPr>
            <p:ph type="title"/>
          </p:nvPr>
        </p:nvSpPr>
        <p:spPr>
          <a:xfrm>
            <a:off x="838080" y="365040"/>
            <a:ext cx="10515240" cy="1325160"/>
          </a:xfrm>
          <a:prstGeom prst="rect">
            <a:avLst/>
          </a:prstGeom>
        </p:spPr>
        <p:txBody>
          <a:bodyPr lIns="0" tIns="0" rIns="0" bIns="0" anchor="ctr"/>
          <a:lstStyle/>
          <a:p>
            <a:endParaRPr lang="lv-LV" sz="18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Calibri"/>
            </a:endParaRPr>
          </a:p>
        </p:txBody>
      </p:sp>
      <p:sp>
        <p:nvSpPr>
          <p:cNvPr id="60" name="PlaceHolder 2"/>
          <p:cNvSpPr>
            <a:spLocks noGrp="1"/>
          </p:cNvSpPr>
          <p:nvPr>
            <p:ph type="body"/>
          </p:nvPr>
        </p:nvSpPr>
        <p:spPr>
          <a:xfrm>
            <a:off x="838080" y="1825560"/>
            <a:ext cx="2528280" cy="435096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lv-LV" sz="28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Calibri"/>
            </a:endParaRPr>
          </a:p>
        </p:txBody>
      </p:sp>
      <p:sp>
        <p:nvSpPr>
          <p:cNvPr id="61" name="PlaceHolder 3"/>
          <p:cNvSpPr>
            <a:spLocks noGrp="1"/>
          </p:cNvSpPr>
          <p:nvPr>
            <p:ph type="body"/>
          </p:nvPr>
        </p:nvSpPr>
        <p:spPr>
          <a:xfrm>
            <a:off x="3493080" y="1825560"/>
            <a:ext cx="2528280" cy="20750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lv-LV" sz="28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Calibri"/>
            </a:endParaRPr>
          </a:p>
        </p:txBody>
      </p:sp>
      <p:sp>
        <p:nvSpPr>
          <p:cNvPr id="62" name="PlaceHolder 4"/>
          <p:cNvSpPr>
            <a:spLocks noGrp="1"/>
          </p:cNvSpPr>
          <p:nvPr>
            <p:ph type="body"/>
          </p:nvPr>
        </p:nvSpPr>
        <p:spPr>
          <a:xfrm>
            <a:off x="3493080" y="4098240"/>
            <a:ext cx="2528280" cy="20750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lv-LV" sz="28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Calibri"/>
            </a:endParaRPr>
          </a:p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OverTx" preserve="1">
  <p:cSld name="Title, 2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" name="PlaceHolder 1"/>
          <p:cNvSpPr>
            <a:spLocks noGrp="1"/>
          </p:cNvSpPr>
          <p:nvPr>
            <p:ph type="title"/>
          </p:nvPr>
        </p:nvSpPr>
        <p:spPr>
          <a:xfrm>
            <a:off x="838080" y="365040"/>
            <a:ext cx="10515240" cy="1325160"/>
          </a:xfrm>
          <a:prstGeom prst="rect">
            <a:avLst/>
          </a:prstGeom>
        </p:spPr>
        <p:txBody>
          <a:bodyPr lIns="0" tIns="0" rIns="0" bIns="0" anchor="ctr"/>
          <a:lstStyle/>
          <a:p>
            <a:endParaRPr lang="lv-LV" sz="18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Calibri"/>
            </a:endParaRPr>
          </a:p>
        </p:txBody>
      </p:sp>
      <p:sp>
        <p:nvSpPr>
          <p:cNvPr id="64" name="PlaceHolder 2"/>
          <p:cNvSpPr>
            <a:spLocks noGrp="1"/>
          </p:cNvSpPr>
          <p:nvPr>
            <p:ph type="body"/>
          </p:nvPr>
        </p:nvSpPr>
        <p:spPr>
          <a:xfrm>
            <a:off x="838080" y="1825560"/>
            <a:ext cx="2528280" cy="20750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lv-LV" sz="28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Calibri"/>
            </a:endParaRPr>
          </a:p>
        </p:txBody>
      </p:sp>
      <p:sp>
        <p:nvSpPr>
          <p:cNvPr id="65" name="PlaceHolder 3"/>
          <p:cNvSpPr>
            <a:spLocks noGrp="1"/>
          </p:cNvSpPr>
          <p:nvPr>
            <p:ph type="body"/>
          </p:nvPr>
        </p:nvSpPr>
        <p:spPr>
          <a:xfrm>
            <a:off x="3493080" y="1825560"/>
            <a:ext cx="2528280" cy="20750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lv-LV" sz="28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Calibri"/>
            </a:endParaRPr>
          </a:p>
        </p:txBody>
      </p:sp>
      <p:sp>
        <p:nvSpPr>
          <p:cNvPr id="66" name="PlaceHolder 4"/>
          <p:cNvSpPr>
            <a:spLocks noGrp="1"/>
          </p:cNvSpPr>
          <p:nvPr>
            <p:ph type="body"/>
          </p:nvPr>
        </p:nvSpPr>
        <p:spPr>
          <a:xfrm>
            <a:off x="838080" y="4098240"/>
            <a:ext cx="5181120" cy="20750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lv-LV" sz="28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Calibri"/>
            </a:endParaRPr>
          </a:p>
        </p:txBody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objOverTx" preserve="1">
  <p:cSld name="Title,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" name="PlaceHolder 1"/>
          <p:cNvSpPr>
            <a:spLocks noGrp="1"/>
          </p:cNvSpPr>
          <p:nvPr>
            <p:ph type="title"/>
          </p:nvPr>
        </p:nvSpPr>
        <p:spPr>
          <a:xfrm>
            <a:off x="838080" y="365040"/>
            <a:ext cx="10515240" cy="1325160"/>
          </a:xfrm>
          <a:prstGeom prst="rect">
            <a:avLst/>
          </a:prstGeom>
        </p:spPr>
        <p:txBody>
          <a:bodyPr lIns="0" tIns="0" rIns="0" bIns="0" anchor="ctr"/>
          <a:lstStyle/>
          <a:p>
            <a:endParaRPr lang="lv-LV" sz="18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Calibri"/>
            </a:endParaRPr>
          </a:p>
        </p:txBody>
      </p:sp>
      <p:sp>
        <p:nvSpPr>
          <p:cNvPr id="68" name="PlaceHolder 2"/>
          <p:cNvSpPr>
            <a:spLocks noGrp="1"/>
          </p:cNvSpPr>
          <p:nvPr>
            <p:ph type="body"/>
          </p:nvPr>
        </p:nvSpPr>
        <p:spPr>
          <a:xfrm>
            <a:off x="838080" y="1825560"/>
            <a:ext cx="5181120" cy="20750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lv-LV" sz="28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Calibri"/>
            </a:endParaRPr>
          </a:p>
        </p:txBody>
      </p:sp>
      <p:sp>
        <p:nvSpPr>
          <p:cNvPr id="69" name="PlaceHolder 3"/>
          <p:cNvSpPr>
            <a:spLocks noGrp="1"/>
          </p:cNvSpPr>
          <p:nvPr>
            <p:ph type="body"/>
          </p:nvPr>
        </p:nvSpPr>
        <p:spPr>
          <a:xfrm>
            <a:off x="838080" y="4098240"/>
            <a:ext cx="5181120" cy="20750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lv-LV" sz="28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Calibri"/>
            </a:endParaRPr>
          </a:p>
        </p:txBody>
      </p:sp>
    </p:spTree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fourObj" preserve="1">
  <p:cSld name="Title, 4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" name="PlaceHolder 1"/>
          <p:cNvSpPr>
            <a:spLocks noGrp="1"/>
          </p:cNvSpPr>
          <p:nvPr>
            <p:ph type="title"/>
          </p:nvPr>
        </p:nvSpPr>
        <p:spPr>
          <a:xfrm>
            <a:off x="838080" y="365040"/>
            <a:ext cx="10515240" cy="1325160"/>
          </a:xfrm>
          <a:prstGeom prst="rect">
            <a:avLst/>
          </a:prstGeom>
        </p:spPr>
        <p:txBody>
          <a:bodyPr lIns="0" tIns="0" rIns="0" bIns="0" anchor="ctr"/>
          <a:lstStyle/>
          <a:p>
            <a:endParaRPr lang="lv-LV" sz="18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Calibri"/>
            </a:endParaRPr>
          </a:p>
        </p:txBody>
      </p:sp>
      <p:sp>
        <p:nvSpPr>
          <p:cNvPr id="71" name="PlaceHolder 2"/>
          <p:cNvSpPr>
            <a:spLocks noGrp="1"/>
          </p:cNvSpPr>
          <p:nvPr>
            <p:ph type="body"/>
          </p:nvPr>
        </p:nvSpPr>
        <p:spPr>
          <a:xfrm>
            <a:off x="838080" y="1825560"/>
            <a:ext cx="2528280" cy="20750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lv-LV" sz="28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Calibri"/>
            </a:endParaRPr>
          </a:p>
        </p:txBody>
      </p:sp>
      <p:sp>
        <p:nvSpPr>
          <p:cNvPr id="72" name="PlaceHolder 3"/>
          <p:cNvSpPr>
            <a:spLocks noGrp="1"/>
          </p:cNvSpPr>
          <p:nvPr>
            <p:ph type="body"/>
          </p:nvPr>
        </p:nvSpPr>
        <p:spPr>
          <a:xfrm>
            <a:off x="3493080" y="1825560"/>
            <a:ext cx="2528280" cy="20750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lv-LV" sz="28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Calibri"/>
            </a:endParaRPr>
          </a:p>
        </p:txBody>
      </p:sp>
      <p:sp>
        <p:nvSpPr>
          <p:cNvPr id="73" name="PlaceHolder 4"/>
          <p:cNvSpPr>
            <a:spLocks noGrp="1"/>
          </p:cNvSpPr>
          <p:nvPr>
            <p:ph type="body"/>
          </p:nvPr>
        </p:nvSpPr>
        <p:spPr>
          <a:xfrm>
            <a:off x="3493080" y="4098240"/>
            <a:ext cx="2528280" cy="20750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lv-LV" sz="28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Calibri"/>
            </a:endParaRPr>
          </a:p>
        </p:txBody>
      </p:sp>
      <p:sp>
        <p:nvSpPr>
          <p:cNvPr id="74" name="PlaceHolder 5"/>
          <p:cNvSpPr>
            <a:spLocks noGrp="1"/>
          </p:cNvSpPr>
          <p:nvPr>
            <p:ph type="body"/>
          </p:nvPr>
        </p:nvSpPr>
        <p:spPr>
          <a:xfrm>
            <a:off x="838080" y="4098240"/>
            <a:ext cx="2528280" cy="20750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lv-LV" sz="28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Calibri"/>
            </a:endParaRPr>
          </a:p>
        </p:txBody>
      </p:sp>
    </p:spTree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itle, 6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" name="PlaceHolder 1"/>
          <p:cNvSpPr>
            <a:spLocks noGrp="1"/>
          </p:cNvSpPr>
          <p:nvPr>
            <p:ph type="title"/>
          </p:nvPr>
        </p:nvSpPr>
        <p:spPr>
          <a:xfrm>
            <a:off x="838080" y="365040"/>
            <a:ext cx="10515240" cy="1325160"/>
          </a:xfrm>
          <a:prstGeom prst="rect">
            <a:avLst/>
          </a:prstGeom>
        </p:spPr>
        <p:txBody>
          <a:bodyPr lIns="0" tIns="0" rIns="0" bIns="0" anchor="ctr"/>
          <a:lstStyle/>
          <a:p>
            <a:endParaRPr lang="lv-LV" sz="18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Calibri"/>
            </a:endParaRPr>
          </a:p>
        </p:txBody>
      </p:sp>
      <p:sp>
        <p:nvSpPr>
          <p:cNvPr id="76" name="PlaceHolder 2"/>
          <p:cNvSpPr>
            <a:spLocks noGrp="1"/>
          </p:cNvSpPr>
          <p:nvPr>
            <p:ph type="body"/>
          </p:nvPr>
        </p:nvSpPr>
        <p:spPr>
          <a:xfrm>
            <a:off x="838080" y="1825560"/>
            <a:ext cx="1668240" cy="20750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lv-LV" sz="28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Calibri"/>
            </a:endParaRPr>
          </a:p>
        </p:txBody>
      </p:sp>
      <p:sp>
        <p:nvSpPr>
          <p:cNvPr id="77" name="PlaceHolder 3"/>
          <p:cNvSpPr>
            <a:spLocks noGrp="1"/>
          </p:cNvSpPr>
          <p:nvPr>
            <p:ph type="body"/>
          </p:nvPr>
        </p:nvSpPr>
        <p:spPr>
          <a:xfrm>
            <a:off x="2590200" y="1825560"/>
            <a:ext cx="1668240" cy="20750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lv-LV" sz="28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Calibri"/>
            </a:endParaRPr>
          </a:p>
        </p:txBody>
      </p:sp>
      <p:sp>
        <p:nvSpPr>
          <p:cNvPr id="78" name="PlaceHolder 4"/>
          <p:cNvSpPr>
            <a:spLocks noGrp="1"/>
          </p:cNvSpPr>
          <p:nvPr>
            <p:ph type="body"/>
          </p:nvPr>
        </p:nvSpPr>
        <p:spPr>
          <a:xfrm>
            <a:off x="4342320" y="1825560"/>
            <a:ext cx="1668240" cy="20750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lv-LV" sz="28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Calibri"/>
            </a:endParaRPr>
          </a:p>
        </p:txBody>
      </p:sp>
      <p:sp>
        <p:nvSpPr>
          <p:cNvPr id="79" name="PlaceHolder 5"/>
          <p:cNvSpPr>
            <a:spLocks noGrp="1"/>
          </p:cNvSpPr>
          <p:nvPr>
            <p:ph type="body"/>
          </p:nvPr>
        </p:nvSpPr>
        <p:spPr>
          <a:xfrm>
            <a:off x="4342320" y="4098240"/>
            <a:ext cx="1668240" cy="20750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lv-LV" sz="28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Calibri"/>
            </a:endParaRPr>
          </a:p>
        </p:txBody>
      </p:sp>
      <p:sp>
        <p:nvSpPr>
          <p:cNvPr id="80" name="PlaceHolder 6"/>
          <p:cNvSpPr>
            <a:spLocks noGrp="1"/>
          </p:cNvSpPr>
          <p:nvPr>
            <p:ph type="body"/>
          </p:nvPr>
        </p:nvSpPr>
        <p:spPr>
          <a:xfrm>
            <a:off x="2590200" y="4098240"/>
            <a:ext cx="1668240" cy="20750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lv-LV" sz="28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Calibri"/>
            </a:endParaRPr>
          </a:p>
        </p:txBody>
      </p:sp>
      <p:sp>
        <p:nvSpPr>
          <p:cNvPr id="81" name="PlaceHolder 7"/>
          <p:cNvSpPr>
            <a:spLocks noGrp="1"/>
          </p:cNvSpPr>
          <p:nvPr>
            <p:ph type="body"/>
          </p:nvPr>
        </p:nvSpPr>
        <p:spPr>
          <a:xfrm>
            <a:off x="838080" y="4098240"/>
            <a:ext cx="1668240" cy="20750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lv-LV" sz="28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Calibri"/>
            </a:endParaRPr>
          </a:p>
        </p:txBody>
      </p:sp>
    </p:spTree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tx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7" name="PlaceHolder 1"/>
          <p:cNvSpPr>
            <a:spLocks noGrp="1"/>
          </p:cNvSpPr>
          <p:nvPr>
            <p:ph type="title"/>
          </p:nvPr>
        </p:nvSpPr>
        <p:spPr>
          <a:xfrm>
            <a:off x="838080" y="365040"/>
            <a:ext cx="10515240" cy="1325160"/>
          </a:xfrm>
          <a:prstGeom prst="rect">
            <a:avLst/>
          </a:prstGeom>
        </p:spPr>
        <p:txBody>
          <a:bodyPr lIns="0" tIns="0" rIns="0" bIns="0" anchor="ctr"/>
          <a:lstStyle/>
          <a:p>
            <a:endParaRPr lang="lv-LV" sz="18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Calibri"/>
            </a:endParaRPr>
          </a:p>
        </p:txBody>
      </p:sp>
      <p:sp>
        <p:nvSpPr>
          <p:cNvPr id="88" name="PlaceHolder 2"/>
          <p:cNvSpPr>
            <a:spLocks noGrp="1"/>
          </p:cNvSpPr>
          <p:nvPr>
            <p:ph type="subTitle"/>
          </p:nvPr>
        </p:nvSpPr>
        <p:spPr>
          <a:xfrm>
            <a:off x="838080" y="1825560"/>
            <a:ext cx="5181120" cy="4350960"/>
          </a:xfrm>
          <a:prstGeom prst="rect">
            <a:avLst/>
          </a:prstGeom>
        </p:spPr>
        <p:txBody>
          <a:bodyPr lIns="0" tIns="0" rIns="0" bIns="0" anchor="ctr"/>
          <a:lstStyle/>
          <a:p>
            <a:pPr algn="ctr"/>
            <a:endParaRPr lang="lv-LV" sz="32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</p:spTree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,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9" name="PlaceHolder 1"/>
          <p:cNvSpPr>
            <a:spLocks noGrp="1"/>
          </p:cNvSpPr>
          <p:nvPr>
            <p:ph type="title"/>
          </p:nvPr>
        </p:nvSpPr>
        <p:spPr>
          <a:xfrm>
            <a:off x="838080" y="365040"/>
            <a:ext cx="10515240" cy="1325160"/>
          </a:xfrm>
          <a:prstGeom prst="rect">
            <a:avLst/>
          </a:prstGeom>
        </p:spPr>
        <p:txBody>
          <a:bodyPr lIns="0" tIns="0" rIns="0" bIns="0" anchor="ctr"/>
          <a:lstStyle/>
          <a:p>
            <a:endParaRPr lang="lv-LV" sz="18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Calibri"/>
            </a:endParaRPr>
          </a:p>
        </p:txBody>
      </p:sp>
      <p:sp>
        <p:nvSpPr>
          <p:cNvPr id="90" name="PlaceHolder 2"/>
          <p:cNvSpPr>
            <a:spLocks noGrp="1"/>
          </p:cNvSpPr>
          <p:nvPr>
            <p:ph type="body"/>
          </p:nvPr>
        </p:nvSpPr>
        <p:spPr>
          <a:xfrm>
            <a:off x="838080" y="1825560"/>
            <a:ext cx="5181120" cy="435096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lv-LV" sz="28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Calibri"/>
            </a:endParaRPr>
          </a:p>
        </p:txBody>
      </p:sp>
    </p:spTree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itle,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" name="PlaceHolder 1"/>
          <p:cNvSpPr>
            <a:spLocks noGrp="1"/>
          </p:cNvSpPr>
          <p:nvPr>
            <p:ph type="title"/>
          </p:nvPr>
        </p:nvSpPr>
        <p:spPr>
          <a:xfrm>
            <a:off x="838080" y="365040"/>
            <a:ext cx="10515240" cy="1325160"/>
          </a:xfrm>
          <a:prstGeom prst="rect">
            <a:avLst/>
          </a:prstGeom>
        </p:spPr>
        <p:txBody>
          <a:bodyPr lIns="0" tIns="0" rIns="0" bIns="0" anchor="ctr"/>
          <a:lstStyle/>
          <a:p>
            <a:endParaRPr lang="lv-LV" sz="18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Calibri"/>
            </a:endParaRPr>
          </a:p>
        </p:txBody>
      </p:sp>
      <p:sp>
        <p:nvSpPr>
          <p:cNvPr id="92" name="PlaceHolder 2"/>
          <p:cNvSpPr>
            <a:spLocks noGrp="1"/>
          </p:cNvSpPr>
          <p:nvPr>
            <p:ph type="body"/>
          </p:nvPr>
        </p:nvSpPr>
        <p:spPr>
          <a:xfrm>
            <a:off x="838080" y="1825560"/>
            <a:ext cx="2528280" cy="435096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lv-LV" sz="28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Calibri"/>
            </a:endParaRPr>
          </a:p>
        </p:txBody>
      </p:sp>
      <p:sp>
        <p:nvSpPr>
          <p:cNvPr id="93" name="PlaceHolder 3"/>
          <p:cNvSpPr>
            <a:spLocks noGrp="1"/>
          </p:cNvSpPr>
          <p:nvPr>
            <p:ph type="body"/>
          </p:nvPr>
        </p:nvSpPr>
        <p:spPr>
          <a:xfrm>
            <a:off x="3493080" y="1825560"/>
            <a:ext cx="2528280" cy="435096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lv-LV" sz="28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Calibri"/>
            </a:endParaRPr>
          </a:p>
        </p:txBody>
      </p:sp>
    </p:spTree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" name="PlaceHolder 1"/>
          <p:cNvSpPr>
            <a:spLocks noGrp="1"/>
          </p:cNvSpPr>
          <p:nvPr>
            <p:ph type="title"/>
          </p:nvPr>
        </p:nvSpPr>
        <p:spPr>
          <a:xfrm>
            <a:off x="838080" y="365040"/>
            <a:ext cx="10515240" cy="1325160"/>
          </a:xfrm>
          <a:prstGeom prst="rect">
            <a:avLst/>
          </a:prstGeom>
        </p:spPr>
        <p:txBody>
          <a:bodyPr lIns="0" tIns="0" rIns="0" bIns="0" anchor="ctr"/>
          <a:lstStyle/>
          <a:p>
            <a:endParaRPr lang="lv-LV" sz="18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Calibri"/>
            </a:endParaRPr>
          </a:p>
        </p:txBody>
      </p:sp>
    </p:spTree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objOnly" preserve="1">
  <p:cSld name="Centere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5" name="PlaceHolder 1"/>
          <p:cNvSpPr>
            <a:spLocks noGrp="1"/>
          </p:cNvSpPr>
          <p:nvPr>
            <p:ph type="subTitle"/>
          </p:nvPr>
        </p:nvSpPr>
        <p:spPr>
          <a:xfrm>
            <a:off x="838080" y="365040"/>
            <a:ext cx="10515240" cy="6144120"/>
          </a:xfrm>
          <a:prstGeom prst="rect">
            <a:avLst/>
          </a:prstGeom>
        </p:spPr>
        <p:txBody>
          <a:bodyPr lIns="0" tIns="0" rIns="0" bIns="0" anchor="ctr"/>
          <a:lstStyle/>
          <a:p>
            <a:pPr algn="ctr"/>
            <a:endParaRPr lang="lv-LV" sz="32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</p:spTree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AndObj" preserve="1">
  <p:cSld name="Title, 2 Content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6" name="PlaceHolder 1"/>
          <p:cNvSpPr>
            <a:spLocks noGrp="1"/>
          </p:cNvSpPr>
          <p:nvPr>
            <p:ph type="title"/>
          </p:nvPr>
        </p:nvSpPr>
        <p:spPr>
          <a:xfrm>
            <a:off x="838080" y="365040"/>
            <a:ext cx="10515240" cy="1325160"/>
          </a:xfrm>
          <a:prstGeom prst="rect">
            <a:avLst/>
          </a:prstGeom>
        </p:spPr>
        <p:txBody>
          <a:bodyPr lIns="0" tIns="0" rIns="0" bIns="0" anchor="ctr"/>
          <a:lstStyle/>
          <a:p>
            <a:endParaRPr lang="lv-LV" sz="18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Calibri"/>
            </a:endParaRPr>
          </a:p>
        </p:txBody>
      </p:sp>
      <p:sp>
        <p:nvSpPr>
          <p:cNvPr id="97" name="PlaceHolder 2"/>
          <p:cNvSpPr>
            <a:spLocks noGrp="1"/>
          </p:cNvSpPr>
          <p:nvPr>
            <p:ph type="body"/>
          </p:nvPr>
        </p:nvSpPr>
        <p:spPr>
          <a:xfrm>
            <a:off x="838080" y="1825560"/>
            <a:ext cx="2528280" cy="20750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lv-LV" sz="28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Calibri"/>
            </a:endParaRPr>
          </a:p>
        </p:txBody>
      </p:sp>
      <p:sp>
        <p:nvSpPr>
          <p:cNvPr id="98" name="PlaceHolder 3"/>
          <p:cNvSpPr>
            <a:spLocks noGrp="1"/>
          </p:cNvSpPr>
          <p:nvPr>
            <p:ph type="body"/>
          </p:nvPr>
        </p:nvSpPr>
        <p:spPr>
          <a:xfrm>
            <a:off x="838080" y="4098240"/>
            <a:ext cx="2528280" cy="20750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lv-LV" sz="28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Calibri"/>
            </a:endParaRPr>
          </a:p>
        </p:txBody>
      </p:sp>
      <p:sp>
        <p:nvSpPr>
          <p:cNvPr id="99" name="PlaceHolder 4"/>
          <p:cNvSpPr>
            <a:spLocks noGrp="1"/>
          </p:cNvSpPr>
          <p:nvPr>
            <p:ph type="body"/>
          </p:nvPr>
        </p:nvSpPr>
        <p:spPr>
          <a:xfrm>
            <a:off x="3493080" y="1825560"/>
            <a:ext cx="2528280" cy="435096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lv-LV" sz="28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Calibri"/>
            </a:endParaRPr>
          </a:p>
        </p:txBody>
      </p:sp>
    </p:spTree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objAndTwoObj" preserve="1">
  <p:cSld name="Title Content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0" name="PlaceHolder 1"/>
          <p:cNvSpPr>
            <a:spLocks noGrp="1"/>
          </p:cNvSpPr>
          <p:nvPr>
            <p:ph type="title"/>
          </p:nvPr>
        </p:nvSpPr>
        <p:spPr>
          <a:xfrm>
            <a:off x="838080" y="365040"/>
            <a:ext cx="10515240" cy="1325160"/>
          </a:xfrm>
          <a:prstGeom prst="rect">
            <a:avLst/>
          </a:prstGeom>
        </p:spPr>
        <p:txBody>
          <a:bodyPr lIns="0" tIns="0" rIns="0" bIns="0" anchor="ctr"/>
          <a:lstStyle/>
          <a:p>
            <a:endParaRPr lang="lv-LV" sz="18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Calibri"/>
            </a:endParaRPr>
          </a:p>
        </p:txBody>
      </p:sp>
      <p:sp>
        <p:nvSpPr>
          <p:cNvPr id="101" name="PlaceHolder 2"/>
          <p:cNvSpPr>
            <a:spLocks noGrp="1"/>
          </p:cNvSpPr>
          <p:nvPr>
            <p:ph type="body"/>
          </p:nvPr>
        </p:nvSpPr>
        <p:spPr>
          <a:xfrm>
            <a:off x="838080" y="1825560"/>
            <a:ext cx="2528280" cy="435096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lv-LV" sz="28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Calibri"/>
            </a:endParaRPr>
          </a:p>
        </p:txBody>
      </p:sp>
      <p:sp>
        <p:nvSpPr>
          <p:cNvPr id="102" name="PlaceHolder 3"/>
          <p:cNvSpPr>
            <a:spLocks noGrp="1"/>
          </p:cNvSpPr>
          <p:nvPr>
            <p:ph type="body"/>
          </p:nvPr>
        </p:nvSpPr>
        <p:spPr>
          <a:xfrm>
            <a:off x="3493080" y="1825560"/>
            <a:ext cx="2528280" cy="20750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lv-LV" sz="28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Calibri"/>
            </a:endParaRPr>
          </a:p>
        </p:txBody>
      </p:sp>
      <p:sp>
        <p:nvSpPr>
          <p:cNvPr id="103" name="PlaceHolder 4"/>
          <p:cNvSpPr>
            <a:spLocks noGrp="1"/>
          </p:cNvSpPr>
          <p:nvPr>
            <p:ph type="body"/>
          </p:nvPr>
        </p:nvSpPr>
        <p:spPr>
          <a:xfrm>
            <a:off x="3493080" y="4098240"/>
            <a:ext cx="2528280" cy="20750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lv-LV" sz="28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Calibri"/>
            </a:endParaRPr>
          </a:p>
        </p:txBody>
      </p:sp>
    </p:spTree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OverTx" preserve="1">
  <p:cSld name="Title, 2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" name="PlaceHolder 1"/>
          <p:cNvSpPr>
            <a:spLocks noGrp="1"/>
          </p:cNvSpPr>
          <p:nvPr>
            <p:ph type="title"/>
          </p:nvPr>
        </p:nvSpPr>
        <p:spPr>
          <a:xfrm>
            <a:off x="838080" y="365040"/>
            <a:ext cx="10515240" cy="1325160"/>
          </a:xfrm>
          <a:prstGeom prst="rect">
            <a:avLst/>
          </a:prstGeom>
        </p:spPr>
        <p:txBody>
          <a:bodyPr lIns="0" tIns="0" rIns="0" bIns="0" anchor="ctr"/>
          <a:lstStyle/>
          <a:p>
            <a:endParaRPr lang="lv-LV" sz="18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Calibri"/>
            </a:endParaRPr>
          </a:p>
        </p:txBody>
      </p:sp>
      <p:sp>
        <p:nvSpPr>
          <p:cNvPr id="105" name="PlaceHolder 2"/>
          <p:cNvSpPr>
            <a:spLocks noGrp="1"/>
          </p:cNvSpPr>
          <p:nvPr>
            <p:ph type="body"/>
          </p:nvPr>
        </p:nvSpPr>
        <p:spPr>
          <a:xfrm>
            <a:off x="838080" y="1825560"/>
            <a:ext cx="2528280" cy="20750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lv-LV" sz="28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Calibri"/>
            </a:endParaRPr>
          </a:p>
        </p:txBody>
      </p:sp>
      <p:sp>
        <p:nvSpPr>
          <p:cNvPr id="106" name="PlaceHolder 3"/>
          <p:cNvSpPr>
            <a:spLocks noGrp="1"/>
          </p:cNvSpPr>
          <p:nvPr>
            <p:ph type="body"/>
          </p:nvPr>
        </p:nvSpPr>
        <p:spPr>
          <a:xfrm>
            <a:off x="3493080" y="1825560"/>
            <a:ext cx="2528280" cy="20750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lv-LV" sz="28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Calibri"/>
            </a:endParaRPr>
          </a:p>
        </p:txBody>
      </p:sp>
      <p:sp>
        <p:nvSpPr>
          <p:cNvPr id="107" name="PlaceHolder 4"/>
          <p:cNvSpPr>
            <a:spLocks noGrp="1"/>
          </p:cNvSpPr>
          <p:nvPr>
            <p:ph type="body"/>
          </p:nvPr>
        </p:nvSpPr>
        <p:spPr>
          <a:xfrm>
            <a:off x="838080" y="4098240"/>
            <a:ext cx="5181120" cy="20750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lv-LV" sz="28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Calibri"/>
            </a:endParaRPr>
          </a:p>
        </p:txBody>
      </p:sp>
    </p:spTree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type="objOverTx" preserve="1">
  <p:cSld name="Title,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8" name="PlaceHolder 1"/>
          <p:cNvSpPr>
            <a:spLocks noGrp="1"/>
          </p:cNvSpPr>
          <p:nvPr>
            <p:ph type="title"/>
          </p:nvPr>
        </p:nvSpPr>
        <p:spPr>
          <a:xfrm>
            <a:off x="838080" y="365040"/>
            <a:ext cx="10515240" cy="1325160"/>
          </a:xfrm>
          <a:prstGeom prst="rect">
            <a:avLst/>
          </a:prstGeom>
        </p:spPr>
        <p:txBody>
          <a:bodyPr lIns="0" tIns="0" rIns="0" bIns="0" anchor="ctr"/>
          <a:lstStyle/>
          <a:p>
            <a:endParaRPr lang="lv-LV" sz="18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Calibri"/>
            </a:endParaRPr>
          </a:p>
        </p:txBody>
      </p:sp>
      <p:sp>
        <p:nvSpPr>
          <p:cNvPr id="109" name="PlaceHolder 2"/>
          <p:cNvSpPr>
            <a:spLocks noGrp="1"/>
          </p:cNvSpPr>
          <p:nvPr>
            <p:ph type="body"/>
          </p:nvPr>
        </p:nvSpPr>
        <p:spPr>
          <a:xfrm>
            <a:off x="838080" y="1825560"/>
            <a:ext cx="5181120" cy="20750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lv-LV" sz="28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Calibri"/>
            </a:endParaRPr>
          </a:p>
        </p:txBody>
      </p:sp>
      <p:sp>
        <p:nvSpPr>
          <p:cNvPr id="110" name="PlaceHolder 3"/>
          <p:cNvSpPr>
            <a:spLocks noGrp="1"/>
          </p:cNvSpPr>
          <p:nvPr>
            <p:ph type="body"/>
          </p:nvPr>
        </p:nvSpPr>
        <p:spPr>
          <a:xfrm>
            <a:off x="838080" y="4098240"/>
            <a:ext cx="5181120" cy="20750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lv-LV" sz="28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Calibri"/>
            </a:endParaRPr>
          </a:p>
        </p:txBody>
      </p:sp>
    </p:spTree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type="fourObj" preserve="1">
  <p:cSld name="Title, 4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1" name="PlaceHolder 1"/>
          <p:cNvSpPr>
            <a:spLocks noGrp="1"/>
          </p:cNvSpPr>
          <p:nvPr>
            <p:ph type="title"/>
          </p:nvPr>
        </p:nvSpPr>
        <p:spPr>
          <a:xfrm>
            <a:off x="838080" y="365040"/>
            <a:ext cx="10515240" cy="1325160"/>
          </a:xfrm>
          <a:prstGeom prst="rect">
            <a:avLst/>
          </a:prstGeom>
        </p:spPr>
        <p:txBody>
          <a:bodyPr lIns="0" tIns="0" rIns="0" bIns="0" anchor="ctr"/>
          <a:lstStyle/>
          <a:p>
            <a:endParaRPr lang="lv-LV" sz="18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Calibri"/>
            </a:endParaRPr>
          </a:p>
        </p:txBody>
      </p:sp>
      <p:sp>
        <p:nvSpPr>
          <p:cNvPr id="112" name="PlaceHolder 2"/>
          <p:cNvSpPr>
            <a:spLocks noGrp="1"/>
          </p:cNvSpPr>
          <p:nvPr>
            <p:ph type="body"/>
          </p:nvPr>
        </p:nvSpPr>
        <p:spPr>
          <a:xfrm>
            <a:off x="838080" y="1825560"/>
            <a:ext cx="2528280" cy="20750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lv-LV" sz="28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Calibri"/>
            </a:endParaRPr>
          </a:p>
        </p:txBody>
      </p:sp>
      <p:sp>
        <p:nvSpPr>
          <p:cNvPr id="113" name="PlaceHolder 3"/>
          <p:cNvSpPr>
            <a:spLocks noGrp="1"/>
          </p:cNvSpPr>
          <p:nvPr>
            <p:ph type="body"/>
          </p:nvPr>
        </p:nvSpPr>
        <p:spPr>
          <a:xfrm>
            <a:off x="3493080" y="1825560"/>
            <a:ext cx="2528280" cy="20750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lv-LV" sz="28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Calibri"/>
            </a:endParaRPr>
          </a:p>
        </p:txBody>
      </p:sp>
      <p:sp>
        <p:nvSpPr>
          <p:cNvPr id="114" name="PlaceHolder 4"/>
          <p:cNvSpPr>
            <a:spLocks noGrp="1"/>
          </p:cNvSpPr>
          <p:nvPr>
            <p:ph type="body"/>
          </p:nvPr>
        </p:nvSpPr>
        <p:spPr>
          <a:xfrm>
            <a:off x="3493080" y="4098240"/>
            <a:ext cx="2528280" cy="20750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lv-LV" sz="28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Calibri"/>
            </a:endParaRPr>
          </a:p>
        </p:txBody>
      </p:sp>
      <p:sp>
        <p:nvSpPr>
          <p:cNvPr id="115" name="PlaceHolder 5"/>
          <p:cNvSpPr>
            <a:spLocks noGrp="1"/>
          </p:cNvSpPr>
          <p:nvPr>
            <p:ph type="body"/>
          </p:nvPr>
        </p:nvSpPr>
        <p:spPr>
          <a:xfrm>
            <a:off x="838080" y="4098240"/>
            <a:ext cx="2528280" cy="20750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lv-LV" sz="28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Calibri"/>
            </a:endParaRPr>
          </a:p>
        </p:txBody>
      </p:sp>
    </p:spTree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itle, 6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6" name="PlaceHolder 1"/>
          <p:cNvSpPr>
            <a:spLocks noGrp="1"/>
          </p:cNvSpPr>
          <p:nvPr>
            <p:ph type="title"/>
          </p:nvPr>
        </p:nvSpPr>
        <p:spPr>
          <a:xfrm>
            <a:off x="838080" y="365040"/>
            <a:ext cx="10515240" cy="1325160"/>
          </a:xfrm>
          <a:prstGeom prst="rect">
            <a:avLst/>
          </a:prstGeom>
        </p:spPr>
        <p:txBody>
          <a:bodyPr lIns="0" tIns="0" rIns="0" bIns="0" anchor="ctr"/>
          <a:lstStyle/>
          <a:p>
            <a:endParaRPr lang="lv-LV" sz="18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Calibri"/>
            </a:endParaRPr>
          </a:p>
        </p:txBody>
      </p:sp>
      <p:sp>
        <p:nvSpPr>
          <p:cNvPr id="117" name="PlaceHolder 2"/>
          <p:cNvSpPr>
            <a:spLocks noGrp="1"/>
          </p:cNvSpPr>
          <p:nvPr>
            <p:ph type="body"/>
          </p:nvPr>
        </p:nvSpPr>
        <p:spPr>
          <a:xfrm>
            <a:off x="838080" y="1825560"/>
            <a:ext cx="1668240" cy="20750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lv-LV" sz="28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Calibri"/>
            </a:endParaRPr>
          </a:p>
        </p:txBody>
      </p:sp>
      <p:sp>
        <p:nvSpPr>
          <p:cNvPr id="118" name="PlaceHolder 3"/>
          <p:cNvSpPr>
            <a:spLocks noGrp="1"/>
          </p:cNvSpPr>
          <p:nvPr>
            <p:ph type="body"/>
          </p:nvPr>
        </p:nvSpPr>
        <p:spPr>
          <a:xfrm>
            <a:off x="2590200" y="1825560"/>
            <a:ext cx="1668240" cy="20750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lv-LV" sz="28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Calibri"/>
            </a:endParaRPr>
          </a:p>
        </p:txBody>
      </p:sp>
      <p:sp>
        <p:nvSpPr>
          <p:cNvPr id="119" name="PlaceHolder 4"/>
          <p:cNvSpPr>
            <a:spLocks noGrp="1"/>
          </p:cNvSpPr>
          <p:nvPr>
            <p:ph type="body"/>
          </p:nvPr>
        </p:nvSpPr>
        <p:spPr>
          <a:xfrm>
            <a:off x="4342320" y="1825560"/>
            <a:ext cx="1668240" cy="20750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lv-LV" sz="28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Calibri"/>
            </a:endParaRPr>
          </a:p>
        </p:txBody>
      </p:sp>
      <p:sp>
        <p:nvSpPr>
          <p:cNvPr id="120" name="PlaceHolder 5"/>
          <p:cNvSpPr>
            <a:spLocks noGrp="1"/>
          </p:cNvSpPr>
          <p:nvPr>
            <p:ph type="body"/>
          </p:nvPr>
        </p:nvSpPr>
        <p:spPr>
          <a:xfrm>
            <a:off x="4342320" y="4098240"/>
            <a:ext cx="1668240" cy="20750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lv-LV" sz="28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Calibri"/>
            </a:endParaRPr>
          </a:p>
        </p:txBody>
      </p:sp>
      <p:sp>
        <p:nvSpPr>
          <p:cNvPr id="121" name="PlaceHolder 6"/>
          <p:cNvSpPr>
            <a:spLocks noGrp="1"/>
          </p:cNvSpPr>
          <p:nvPr>
            <p:ph type="body"/>
          </p:nvPr>
        </p:nvSpPr>
        <p:spPr>
          <a:xfrm>
            <a:off x="2590200" y="4098240"/>
            <a:ext cx="1668240" cy="20750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lv-LV" sz="28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Calibri"/>
            </a:endParaRPr>
          </a:p>
        </p:txBody>
      </p:sp>
      <p:sp>
        <p:nvSpPr>
          <p:cNvPr id="122" name="PlaceHolder 7"/>
          <p:cNvSpPr>
            <a:spLocks noGrp="1"/>
          </p:cNvSpPr>
          <p:nvPr>
            <p:ph type="body"/>
          </p:nvPr>
        </p:nvSpPr>
        <p:spPr>
          <a:xfrm>
            <a:off x="838080" y="4098240"/>
            <a:ext cx="1668240" cy="20750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lv-LV" sz="28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Calibri"/>
            </a:endParaRPr>
          </a:p>
        </p:txBody>
      </p:sp>
    </p:spTree>
  </p:cSld>
  <p:clrMapOvr>
    <a:masterClrMapping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type="tx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6" name="PlaceHolder 1"/>
          <p:cNvSpPr>
            <a:spLocks noGrp="1"/>
          </p:cNvSpPr>
          <p:nvPr>
            <p:ph type="title"/>
          </p:nvPr>
        </p:nvSpPr>
        <p:spPr>
          <a:xfrm>
            <a:off x="838080" y="365040"/>
            <a:ext cx="10515240" cy="1325160"/>
          </a:xfrm>
          <a:prstGeom prst="rect">
            <a:avLst/>
          </a:prstGeom>
        </p:spPr>
        <p:txBody>
          <a:bodyPr lIns="0" tIns="0" rIns="0" bIns="0" anchor="ctr"/>
          <a:lstStyle/>
          <a:p>
            <a:endParaRPr lang="lv-LV" sz="18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Calibri"/>
            </a:endParaRPr>
          </a:p>
        </p:txBody>
      </p:sp>
      <p:sp>
        <p:nvSpPr>
          <p:cNvPr id="127" name="PlaceHolder 2"/>
          <p:cNvSpPr>
            <a:spLocks noGrp="1"/>
          </p:cNvSpPr>
          <p:nvPr>
            <p:ph type="subTitle"/>
          </p:nvPr>
        </p:nvSpPr>
        <p:spPr>
          <a:xfrm>
            <a:off x="838080" y="1825560"/>
            <a:ext cx="5181120" cy="4350960"/>
          </a:xfrm>
          <a:prstGeom prst="rect">
            <a:avLst/>
          </a:prstGeom>
        </p:spPr>
        <p:txBody>
          <a:bodyPr lIns="0" tIns="0" rIns="0" bIns="0" anchor="ctr"/>
          <a:lstStyle/>
          <a:p>
            <a:pPr algn="ctr"/>
            <a:endParaRPr lang="lv-LV" sz="32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</p:spTree>
  </p:cSld>
  <p:clrMapOvr>
    <a:masterClrMapping/>
  </p:clrMapOvr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,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8" name="PlaceHolder 1"/>
          <p:cNvSpPr>
            <a:spLocks noGrp="1"/>
          </p:cNvSpPr>
          <p:nvPr>
            <p:ph type="title"/>
          </p:nvPr>
        </p:nvSpPr>
        <p:spPr>
          <a:xfrm>
            <a:off x="838080" y="365040"/>
            <a:ext cx="10515240" cy="1325160"/>
          </a:xfrm>
          <a:prstGeom prst="rect">
            <a:avLst/>
          </a:prstGeom>
        </p:spPr>
        <p:txBody>
          <a:bodyPr lIns="0" tIns="0" rIns="0" bIns="0" anchor="ctr"/>
          <a:lstStyle/>
          <a:p>
            <a:endParaRPr lang="lv-LV" sz="18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Calibri"/>
            </a:endParaRPr>
          </a:p>
        </p:txBody>
      </p:sp>
      <p:sp>
        <p:nvSpPr>
          <p:cNvPr id="129" name="PlaceHolder 2"/>
          <p:cNvSpPr>
            <a:spLocks noGrp="1"/>
          </p:cNvSpPr>
          <p:nvPr>
            <p:ph type="body"/>
          </p:nvPr>
        </p:nvSpPr>
        <p:spPr>
          <a:xfrm>
            <a:off x="838080" y="1825560"/>
            <a:ext cx="5181120" cy="435096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lv-LV" sz="28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Calibri"/>
            </a:endParaRPr>
          </a:p>
        </p:txBody>
      </p:sp>
    </p:spTree>
  </p:cSld>
  <p:clrMapOvr>
    <a:masterClrMapping/>
  </p:clrMapOvr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itle,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0" name="PlaceHolder 1"/>
          <p:cNvSpPr>
            <a:spLocks noGrp="1"/>
          </p:cNvSpPr>
          <p:nvPr>
            <p:ph type="title"/>
          </p:nvPr>
        </p:nvSpPr>
        <p:spPr>
          <a:xfrm>
            <a:off x="838080" y="365040"/>
            <a:ext cx="10515240" cy="1325160"/>
          </a:xfrm>
          <a:prstGeom prst="rect">
            <a:avLst/>
          </a:prstGeom>
        </p:spPr>
        <p:txBody>
          <a:bodyPr lIns="0" tIns="0" rIns="0" bIns="0" anchor="ctr"/>
          <a:lstStyle/>
          <a:p>
            <a:endParaRPr lang="lv-LV" sz="18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Calibri"/>
            </a:endParaRPr>
          </a:p>
        </p:txBody>
      </p:sp>
      <p:sp>
        <p:nvSpPr>
          <p:cNvPr id="131" name="PlaceHolder 2"/>
          <p:cNvSpPr>
            <a:spLocks noGrp="1"/>
          </p:cNvSpPr>
          <p:nvPr>
            <p:ph type="body"/>
          </p:nvPr>
        </p:nvSpPr>
        <p:spPr>
          <a:xfrm>
            <a:off x="838080" y="1825560"/>
            <a:ext cx="2528280" cy="435096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lv-LV" sz="28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Calibri"/>
            </a:endParaRPr>
          </a:p>
        </p:txBody>
      </p:sp>
      <p:sp>
        <p:nvSpPr>
          <p:cNvPr id="132" name="PlaceHolder 3"/>
          <p:cNvSpPr>
            <a:spLocks noGrp="1"/>
          </p:cNvSpPr>
          <p:nvPr>
            <p:ph type="body"/>
          </p:nvPr>
        </p:nvSpPr>
        <p:spPr>
          <a:xfrm>
            <a:off x="3493080" y="1825560"/>
            <a:ext cx="2528280" cy="435096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lv-LV" sz="28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Calibri"/>
            </a:endParaRPr>
          </a:p>
        </p:txBody>
      </p:sp>
    </p:spTree>
  </p:cSld>
  <p:clrMapOvr>
    <a:masterClrMapping/>
  </p:clrMapOvr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" name="PlaceHolder 1"/>
          <p:cNvSpPr>
            <a:spLocks noGrp="1"/>
          </p:cNvSpPr>
          <p:nvPr>
            <p:ph type="title"/>
          </p:nvPr>
        </p:nvSpPr>
        <p:spPr>
          <a:xfrm>
            <a:off x="838080" y="365040"/>
            <a:ext cx="10515240" cy="1325160"/>
          </a:xfrm>
          <a:prstGeom prst="rect">
            <a:avLst/>
          </a:prstGeom>
        </p:spPr>
        <p:txBody>
          <a:bodyPr lIns="0" tIns="0" rIns="0" bIns="0" anchor="ctr"/>
          <a:lstStyle/>
          <a:p>
            <a:endParaRPr lang="lv-LV" sz="18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Calibri"/>
            </a:endParaRPr>
          </a:p>
        </p:txBody>
      </p:sp>
    </p:spTree>
  </p:cSld>
  <p:clrMapOvr>
    <a:masterClrMapping/>
  </p:clrMapOvr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type="objOnly" preserve="1">
  <p:cSld name="Centere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4" name="PlaceHolder 1"/>
          <p:cNvSpPr>
            <a:spLocks noGrp="1"/>
          </p:cNvSpPr>
          <p:nvPr>
            <p:ph type="subTitle"/>
          </p:nvPr>
        </p:nvSpPr>
        <p:spPr>
          <a:xfrm>
            <a:off x="838080" y="365040"/>
            <a:ext cx="10515240" cy="6144120"/>
          </a:xfrm>
          <a:prstGeom prst="rect">
            <a:avLst/>
          </a:prstGeom>
        </p:spPr>
        <p:txBody>
          <a:bodyPr lIns="0" tIns="0" rIns="0" bIns="0" anchor="ctr"/>
          <a:lstStyle/>
          <a:p>
            <a:pPr algn="ctr"/>
            <a:endParaRPr lang="lv-LV" sz="32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</p:spTree>
  </p:cSld>
  <p:clrMapOvr>
    <a:masterClrMapping/>
  </p:clrMapOvr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AndObj" preserve="1">
  <p:cSld name="Title, 2 Content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5" name="PlaceHolder 1"/>
          <p:cNvSpPr>
            <a:spLocks noGrp="1"/>
          </p:cNvSpPr>
          <p:nvPr>
            <p:ph type="title"/>
          </p:nvPr>
        </p:nvSpPr>
        <p:spPr>
          <a:xfrm>
            <a:off x="838080" y="365040"/>
            <a:ext cx="10515240" cy="1325160"/>
          </a:xfrm>
          <a:prstGeom prst="rect">
            <a:avLst/>
          </a:prstGeom>
        </p:spPr>
        <p:txBody>
          <a:bodyPr lIns="0" tIns="0" rIns="0" bIns="0" anchor="ctr"/>
          <a:lstStyle/>
          <a:p>
            <a:endParaRPr lang="lv-LV" sz="18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Calibri"/>
            </a:endParaRPr>
          </a:p>
        </p:txBody>
      </p:sp>
      <p:sp>
        <p:nvSpPr>
          <p:cNvPr id="136" name="PlaceHolder 2"/>
          <p:cNvSpPr>
            <a:spLocks noGrp="1"/>
          </p:cNvSpPr>
          <p:nvPr>
            <p:ph type="body"/>
          </p:nvPr>
        </p:nvSpPr>
        <p:spPr>
          <a:xfrm>
            <a:off x="838080" y="1825560"/>
            <a:ext cx="2528280" cy="20750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lv-LV" sz="28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Calibri"/>
            </a:endParaRPr>
          </a:p>
        </p:txBody>
      </p:sp>
      <p:sp>
        <p:nvSpPr>
          <p:cNvPr id="137" name="PlaceHolder 3"/>
          <p:cNvSpPr>
            <a:spLocks noGrp="1"/>
          </p:cNvSpPr>
          <p:nvPr>
            <p:ph type="body"/>
          </p:nvPr>
        </p:nvSpPr>
        <p:spPr>
          <a:xfrm>
            <a:off x="838080" y="4098240"/>
            <a:ext cx="2528280" cy="20750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lv-LV" sz="28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Calibri"/>
            </a:endParaRPr>
          </a:p>
        </p:txBody>
      </p:sp>
      <p:sp>
        <p:nvSpPr>
          <p:cNvPr id="138" name="PlaceHolder 4"/>
          <p:cNvSpPr>
            <a:spLocks noGrp="1"/>
          </p:cNvSpPr>
          <p:nvPr>
            <p:ph type="body"/>
          </p:nvPr>
        </p:nvSpPr>
        <p:spPr>
          <a:xfrm>
            <a:off x="3493080" y="1825560"/>
            <a:ext cx="2528280" cy="435096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lv-LV" sz="28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Calibri"/>
            </a:endParaRPr>
          </a:p>
        </p:txBody>
      </p:sp>
    </p:spTree>
  </p:cSld>
  <p:clrMapOvr>
    <a:masterClrMapping/>
  </p:clrMapOvr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type="objAndTwoObj" preserve="1">
  <p:cSld name="Title Content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9" name="PlaceHolder 1"/>
          <p:cNvSpPr>
            <a:spLocks noGrp="1"/>
          </p:cNvSpPr>
          <p:nvPr>
            <p:ph type="title"/>
          </p:nvPr>
        </p:nvSpPr>
        <p:spPr>
          <a:xfrm>
            <a:off x="838080" y="365040"/>
            <a:ext cx="10515240" cy="1325160"/>
          </a:xfrm>
          <a:prstGeom prst="rect">
            <a:avLst/>
          </a:prstGeom>
        </p:spPr>
        <p:txBody>
          <a:bodyPr lIns="0" tIns="0" rIns="0" bIns="0" anchor="ctr"/>
          <a:lstStyle/>
          <a:p>
            <a:endParaRPr lang="lv-LV" sz="18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Calibri"/>
            </a:endParaRPr>
          </a:p>
        </p:txBody>
      </p:sp>
      <p:sp>
        <p:nvSpPr>
          <p:cNvPr id="140" name="PlaceHolder 2"/>
          <p:cNvSpPr>
            <a:spLocks noGrp="1"/>
          </p:cNvSpPr>
          <p:nvPr>
            <p:ph type="body"/>
          </p:nvPr>
        </p:nvSpPr>
        <p:spPr>
          <a:xfrm>
            <a:off x="838080" y="1825560"/>
            <a:ext cx="2528280" cy="435096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lv-LV" sz="28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Calibri"/>
            </a:endParaRPr>
          </a:p>
        </p:txBody>
      </p:sp>
      <p:sp>
        <p:nvSpPr>
          <p:cNvPr id="141" name="PlaceHolder 3"/>
          <p:cNvSpPr>
            <a:spLocks noGrp="1"/>
          </p:cNvSpPr>
          <p:nvPr>
            <p:ph type="body"/>
          </p:nvPr>
        </p:nvSpPr>
        <p:spPr>
          <a:xfrm>
            <a:off x="3493080" y="1825560"/>
            <a:ext cx="2528280" cy="20750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lv-LV" sz="28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Calibri"/>
            </a:endParaRPr>
          </a:p>
        </p:txBody>
      </p:sp>
      <p:sp>
        <p:nvSpPr>
          <p:cNvPr id="142" name="PlaceHolder 4"/>
          <p:cNvSpPr>
            <a:spLocks noGrp="1"/>
          </p:cNvSpPr>
          <p:nvPr>
            <p:ph type="body"/>
          </p:nvPr>
        </p:nvSpPr>
        <p:spPr>
          <a:xfrm>
            <a:off x="3493080" y="4098240"/>
            <a:ext cx="2528280" cy="20750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lv-LV" sz="28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Calibri"/>
            </a:endParaRPr>
          </a:p>
        </p:txBody>
      </p:sp>
    </p:spTree>
  </p:cSld>
  <p:clrMapOvr>
    <a:masterClrMapping/>
  </p:clrMapOvr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OverTx" preserve="1">
  <p:cSld name="Title, 2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" name="PlaceHolder 1"/>
          <p:cNvSpPr>
            <a:spLocks noGrp="1"/>
          </p:cNvSpPr>
          <p:nvPr>
            <p:ph type="title"/>
          </p:nvPr>
        </p:nvSpPr>
        <p:spPr>
          <a:xfrm>
            <a:off x="838080" y="365040"/>
            <a:ext cx="10515240" cy="1325160"/>
          </a:xfrm>
          <a:prstGeom prst="rect">
            <a:avLst/>
          </a:prstGeom>
        </p:spPr>
        <p:txBody>
          <a:bodyPr lIns="0" tIns="0" rIns="0" bIns="0" anchor="ctr"/>
          <a:lstStyle/>
          <a:p>
            <a:endParaRPr lang="lv-LV" sz="18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Calibri"/>
            </a:endParaRPr>
          </a:p>
        </p:txBody>
      </p:sp>
      <p:sp>
        <p:nvSpPr>
          <p:cNvPr id="144" name="PlaceHolder 2"/>
          <p:cNvSpPr>
            <a:spLocks noGrp="1"/>
          </p:cNvSpPr>
          <p:nvPr>
            <p:ph type="body"/>
          </p:nvPr>
        </p:nvSpPr>
        <p:spPr>
          <a:xfrm>
            <a:off x="838080" y="1825560"/>
            <a:ext cx="2528280" cy="20750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lv-LV" sz="28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Calibri"/>
            </a:endParaRPr>
          </a:p>
        </p:txBody>
      </p:sp>
      <p:sp>
        <p:nvSpPr>
          <p:cNvPr id="145" name="PlaceHolder 3"/>
          <p:cNvSpPr>
            <a:spLocks noGrp="1"/>
          </p:cNvSpPr>
          <p:nvPr>
            <p:ph type="body"/>
          </p:nvPr>
        </p:nvSpPr>
        <p:spPr>
          <a:xfrm>
            <a:off x="3493080" y="1825560"/>
            <a:ext cx="2528280" cy="20750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lv-LV" sz="28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Calibri"/>
            </a:endParaRPr>
          </a:p>
        </p:txBody>
      </p:sp>
      <p:sp>
        <p:nvSpPr>
          <p:cNvPr id="146" name="PlaceHolder 4"/>
          <p:cNvSpPr>
            <a:spLocks noGrp="1"/>
          </p:cNvSpPr>
          <p:nvPr>
            <p:ph type="body"/>
          </p:nvPr>
        </p:nvSpPr>
        <p:spPr>
          <a:xfrm>
            <a:off x="838080" y="4098240"/>
            <a:ext cx="5181120" cy="20750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lv-LV" sz="28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Calibri"/>
            </a:endParaRPr>
          </a:p>
        </p:txBody>
      </p:sp>
    </p:spTree>
  </p:cSld>
  <p:clrMapOvr>
    <a:masterClrMapping/>
  </p:clrMapOvr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type="objOverTx" preserve="1">
  <p:cSld name="Title,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7" name="PlaceHolder 1"/>
          <p:cNvSpPr>
            <a:spLocks noGrp="1"/>
          </p:cNvSpPr>
          <p:nvPr>
            <p:ph type="title"/>
          </p:nvPr>
        </p:nvSpPr>
        <p:spPr>
          <a:xfrm>
            <a:off x="838080" y="365040"/>
            <a:ext cx="10515240" cy="1325160"/>
          </a:xfrm>
          <a:prstGeom prst="rect">
            <a:avLst/>
          </a:prstGeom>
        </p:spPr>
        <p:txBody>
          <a:bodyPr lIns="0" tIns="0" rIns="0" bIns="0" anchor="ctr"/>
          <a:lstStyle/>
          <a:p>
            <a:endParaRPr lang="lv-LV" sz="18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Calibri"/>
            </a:endParaRPr>
          </a:p>
        </p:txBody>
      </p:sp>
      <p:sp>
        <p:nvSpPr>
          <p:cNvPr id="148" name="PlaceHolder 2"/>
          <p:cNvSpPr>
            <a:spLocks noGrp="1"/>
          </p:cNvSpPr>
          <p:nvPr>
            <p:ph type="body"/>
          </p:nvPr>
        </p:nvSpPr>
        <p:spPr>
          <a:xfrm>
            <a:off x="838080" y="1825560"/>
            <a:ext cx="5181120" cy="20750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lv-LV" sz="28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Calibri"/>
            </a:endParaRPr>
          </a:p>
        </p:txBody>
      </p:sp>
      <p:sp>
        <p:nvSpPr>
          <p:cNvPr id="149" name="PlaceHolder 3"/>
          <p:cNvSpPr>
            <a:spLocks noGrp="1"/>
          </p:cNvSpPr>
          <p:nvPr>
            <p:ph type="body"/>
          </p:nvPr>
        </p:nvSpPr>
        <p:spPr>
          <a:xfrm>
            <a:off x="838080" y="4098240"/>
            <a:ext cx="5181120" cy="20750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lv-LV" sz="28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Calibri"/>
            </a:endParaRPr>
          </a:p>
        </p:txBody>
      </p:sp>
    </p:spTree>
  </p:cSld>
  <p:clrMapOvr>
    <a:masterClrMapping/>
  </p:clrMapOvr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type="fourObj" preserve="1">
  <p:cSld name="Title, 4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0" name="PlaceHolder 1"/>
          <p:cNvSpPr>
            <a:spLocks noGrp="1"/>
          </p:cNvSpPr>
          <p:nvPr>
            <p:ph type="title"/>
          </p:nvPr>
        </p:nvSpPr>
        <p:spPr>
          <a:xfrm>
            <a:off x="838080" y="365040"/>
            <a:ext cx="10515240" cy="1325160"/>
          </a:xfrm>
          <a:prstGeom prst="rect">
            <a:avLst/>
          </a:prstGeom>
        </p:spPr>
        <p:txBody>
          <a:bodyPr lIns="0" tIns="0" rIns="0" bIns="0" anchor="ctr"/>
          <a:lstStyle/>
          <a:p>
            <a:endParaRPr lang="lv-LV" sz="18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Calibri"/>
            </a:endParaRPr>
          </a:p>
        </p:txBody>
      </p:sp>
      <p:sp>
        <p:nvSpPr>
          <p:cNvPr id="151" name="PlaceHolder 2"/>
          <p:cNvSpPr>
            <a:spLocks noGrp="1"/>
          </p:cNvSpPr>
          <p:nvPr>
            <p:ph type="body"/>
          </p:nvPr>
        </p:nvSpPr>
        <p:spPr>
          <a:xfrm>
            <a:off x="838080" y="1825560"/>
            <a:ext cx="2528280" cy="20750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lv-LV" sz="28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Calibri"/>
            </a:endParaRPr>
          </a:p>
        </p:txBody>
      </p:sp>
      <p:sp>
        <p:nvSpPr>
          <p:cNvPr id="152" name="PlaceHolder 3"/>
          <p:cNvSpPr>
            <a:spLocks noGrp="1"/>
          </p:cNvSpPr>
          <p:nvPr>
            <p:ph type="body"/>
          </p:nvPr>
        </p:nvSpPr>
        <p:spPr>
          <a:xfrm>
            <a:off x="3493080" y="1825560"/>
            <a:ext cx="2528280" cy="20750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lv-LV" sz="28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Calibri"/>
            </a:endParaRPr>
          </a:p>
        </p:txBody>
      </p:sp>
      <p:sp>
        <p:nvSpPr>
          <p:cNvPr id="153" name="PlaceHolder 4"/>
          <p:cNvSpPr>
            <a:spLocks noGrp="1"/>
          </p:cNvSpPr>
          <p:nvPr>
            <p:ph type="body"/>
          </p:nvPr>
        </p:nvSpPr>
        <p:spPr>
          <a:xfrm>
            <a:off x="3493080" y="4098240"/>
            <a:ext cx="2528280" cy="20750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lv-LV" sz="28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Calibri"/>
            </a:endParaRPr>
          </a:p>
        </p:txBody>
      </p:sp>
      <p:sp>
        <p:nvSpPr>
          <p:cNvPr id="154" name="PlaceHolder 5"/>
          <p:cNvSpPr>
            <a:spLocks noGrp="1"/>
          </p:cNvSpPr>
          <p:nvPr>
            <p:ph type="body"/>
          </p:nvPr>
        </p:nvSpPr>
        <p:spPr>
          <a:xfrm>
            <a:off x="838080" y="4098240"/>
            <a:ext cx="2528280" cy="20750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lv-LV" sz="28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Calibri"/>
            </a:endParaRPr>
          </a:p>
        </p:txBody>
      </p:sp>
    </p:spTree>
  </p:cSld>
  <p:clrMapOvr>
    <a:masterClrMapping/>
  </p:clrMapOvr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itle, 6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5" name="PlaceHolder 1"/>
          <p:cNvSpPr>
            <a:spLocks noGrp="1"/>
          </p:cNvSpPr>
          <p:nvPr>
            <p:ph type="title"/>
          </p:nvPr>
        </p:nvSpPr>
        <p:spPr>
          <a:xfrm>
            <a:off x="838080" y="365040"/>
            <a:ext cx="10515240" cy="1325160"/>
          </a:xfrm>
          <a:prstGeom prst="rect">
            <a:avLst/>
          </a:prstGeom>
        </p:spPr>
        <p:txBody>
          <a:bodyPr lIns="0" tIns="0" rIns="0" bIns="0" anchor="ctr"/>
          <a:lstStyle/>
          <a:p>
            <a:endParaRPr lang="lv-LV" sz="18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Calibri"/>
            </a:endParaRPr>
          </a:p>
        </p:txBody>
      </p:sp>
      <p:sp>
        <p:nvSpPr>
          <p:cNvPr id="156" name="PlaceHolder 2"/>
          <p:cNvSpPr>
            <a:spLocks noGrp="1"/>
          </p:cNvSpPr>
          <p:nvPr>
            <p:ph type="body"/>
          </p:nvPr>
        </p:nvSpPr>
        <p:spPr>
          <a:xfrm>
            <a:off x="838080" y="1825560"/>
            <a:ext cx="1668240" cy="20750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lv-LV" sz="28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Calibri"/>
            </a:endParaRPr>
          </a:p>
        </p:txBody>
      </p:sp>
      <p:sp>
        <p:nvSpPr>
          <p:cNvPr id="157" name="PlaceHolder 3"/>
          <p:cNvSpPr>
            <a:spLocks noGrp="1"/>
          </p:cNvSpPr>
          <p:nvPr>
            <p:ph type="body"/>
          </p:nvPr>
        </p:nvSpPr>
        <p:spPr>
          <a:xfrm>
            <a:off x="2590200" y="1825560"/>
            <a:ext cx="1668240" cy="20750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lv-LV" sz="28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Calibri"/>
            </a:endParaRPr>
          </a:p>
        </p:txBody>
      </p:sp>
      <p:sp>
        <p:nvSpPr>
          <p:cNvPr id="158" name="PlaceHolder 4"/>
          <p:cNvSpPr>
            <a:spLocks noGrp="1"/>
          </p:cNvSpPr>
          <p:nvPr>
            <p:ph type="body"/>
          </p:nvPr>
        </p:nvSpPr>
        <p:spPr>
          <a:xfrm>
            <a:off x="4342320" y="1825560"/>
            <a:ext cx="1668240" cy="20750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lv-LV" sz="28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Calibri"/>
            </a:endParaRPr>
          </a:p>
        </p:txBody>
      </p:sp>
      <p:sp>
        <p:nvSpPr>
          <p:cNvPr id="159" name="PlaceHolder 5"/>
          <p:cNvSpPr>
            <a:spLocks noGrp="1"/>
          </p:cNvSpPr>
          <p:nvPr>
            <p:ph type="body"/>
          </p:nvPr>
        </p:nvSpPr>
        <p:spPr>
          <a:xfrm>
            <a:off x="4342320" y="4098240"/>
            <a:ext cx="1668240" cy="20750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lv-LV" sz="28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Calibri"/>
            </a:endParaRPr>
          </a:p>
        </p:txBody>
      </p:sp>
      <p:sp>
        <p:nvSpPr>
          <p:cNvPr id="160" name="PlaceHolder 6"/>
          <p:cNvSpPr>
            <a:spLocks noGrp="1"/>
          </p:cNvSpPr>
          <p:nvPr>
            <p:ph type="body"/>
          </p:nvPr>
        </p:nvSpPr>
        <p:spPr>
          <a:xfrm>
            <a:off x="2590200" y="4098240"/>
            <a:ext cx="1668240" cy="20750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lv-LV" sz="28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Calibri"/>
            </a:endParaRPr>
          </a:p>
        </p:txBody>
      </p:sp>
      <p:sp>
        <p:nvSpPr>
          <p:cNvPr id="161" name="PlaceHolder 7"/>
          <p:cNvSpPr>
            <a:spLocks noGrp="1"/>
          </p:cNvSpPr>
          <p:nvPr>
            <p:ph type="body"/>
          </p:nvPr>
        </p:nvSpPr>
        <p:spPr>
          <a:xfrm>
            <a:off x="838080" y="4098240"/>
            <a:ext cx="1668240" cy="20750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lv-LV" sz="28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Calibri"/>
            </a:endParaRPr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0.xml"/><Relationship Id="rId13" Type="http://schemas.openxmlformats.org/officeDocument/2006/relationships/theme" Target="../theme/theme2.xml"/><Relationship Id="rId3" Type="http://schemas.openxmlformats.org/officeDocument/2006/relationships/slideLayout" Target="../slideLayouts/slideLayout15.xml"/><Relationship Id="rId7" Type="http://schemas.openxmlformats.org/officeDocument/2006/relationships/slideLayout" Target="../slideLayouts/slideLayout19.xml"/><Relationship Id="rId12" Type="http://schemas.openxmlformats.org/officeDocument/2006/relationships/slideLayout" Target="../slideLayouts/slideLayout24.xml"/><Relationship Id="rId2" Type="http://schemas.openxmlformats.org/officeDocument/2006/relationships/slideLayout" Target="../slideLayouts/slideLayout14.xml"/><Relationship Id="rId1" Type="http://schemas.openxmlformats.org/officeDocument/2006/relationships/slideLayout" Target="../slideLayouts/slideLayout13.xml"/><Relationship Id="rId6" Type="http://schemas.openxmlformats.org/officeDocument/2006/relationships/slideLayout" Target="../slideLayouts/slideLayout18.xml"/><Relationship Id="rId11" Type="http://schemas.openxmlformats.org/officeDocument/2006/relationships/slideLayout" Target="../slideLayouts/slideLayout23.xml"/><Relationship Id="rId5" Type="http://schemas.openxmlformats.org/officeDocument/2006/relationships/slideLayout" Target="../slideLayouts/slideLayout17.xml"/><Relationship Id="rId10" Type="http://schemas.openxmlformats.org/officeDocument/2006/relationships/slideLayout" Target="../slideLayouts/slideLayout22.xml"/><Relationship Id="rId4" Type="http://schemas.openxmlformats.org/officeDocument/2006/relationships/slideLayout" Target="../slideLayouts/slideLayout16.xml"/><Relationship Id="rId9" Type="http://schemas.openxmlformats.org/officeDocument/2006/relationships/slideLayout" Target="../slideLayouts/slideLayout21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2.xml"/><Relationship Id="rId13" Type="http://schemas.openxmlformats.org/officeDocument/2006/relationships/theme" Target="../theme/theme3.xml"/><Relationship Id="rId3" Type="http://schemas.openxmlformats.org/officeDocument/2006/relationships/slideLayout" Target="../slideLayouts/slideLayout27.xml"/><Relationship Id="rId7" Type="http://schemas.openxmlformats.org/officeDocument/2006/relationships/slideLayout" Target="../slideLayouts/slideLayout31.xml"/><Relationship Id="rId12" Type="http://schemas.openxmlformats.org/officeDocument/2006/relationships/slideLayout" Target="../slideLayouts/slideLayout36.xml"/><Relationship Id="rId2" Type="http://schemas.openxmlformats.org/officeDocument/2006/relationships/slideLayout" Target="../slideLayouts/slideLayout26.xml"/><Relationship Id="rId1" Type="http://schemas.openxmlformats.org/officeDocument/2006/relationships/slideLayout" Target="../slideLayouts/slideLayout25.xml"/><Relationship Id="rId6" Type="http://schemas.openxmlformats.org/officeDocument/2006/relationships/slideLayout" Target="../slideLayouts/slideLayout30.xml"/><Relationship Id="rId11" Type="http://schemas.openxmlformats.org/officeDocument/2006/relationships/slideLayout" Target="../slideLayouts/slideLayout35.xml"/><Relationship Id="rId5" Type="http://schemas.openxmlformats.org/officeDocument/2006/relationships/slideLayout" Target="../slideLayouts/slideLayout29.xml"/><Relationship Id="rId10" Type="http://schemas.openxmlformats.org/officeDocument/2006/relationships/slideLayout" Target="../slideLayouts/slideLayout34.xml"/><Relationship Id="rId4" Type="http://schemas.openxmlformats.org/officeDocument/2006/relationships/slideLayout" Target="../slideLayouts/slideLayout28.xml"/><Relationship Id="rId9" Type="http://schemas.openxmlformats.org/officeDocument/2006/relationships/slideLayout" Target="../slideLayouts/slideLayout33.xml"/></Relationships>
</file>

<file path=ppt/slideMasters/_rels/slideMaster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44.xml"/><Relationship Id="rId13" Type="http://schemas.openxmlformats.org/officeDocument/2006/relationships/theme" Target="../theme/theme4.xml"/><Relationship Id="rId3" Type="http://schemas.openxmlformats.org/officeDocument/2006/relationships/slideLayout" Target="../slideLayouts/slideLayout39.xml"/><Relationship Id="rId7" Type="http://schemas.openxmlformats.org/officeDocument/2006/relationships/slideLayout" Target="../slideLayouts/slideLayout43.xml"/><Relationship Id="rId12" Type="http://schemas.openxmlformats.org/officeDocument/2006/relationships/slideLayout" Target="../slideLayouts/slideLayout48.xml"/><Relationship Id="rId2" Type="http://schemas.openxmlformats.org/officeDocument/2006/relationships/slideLayout" Target="../slideLayouts/slideLayout38.xml"/><Relationship Id="rId1" Type="http://schemas.openxmlformats.org/officeDocument/2006/relationships/slideLayout" Target="../slideLayouts/slideLayout37.xml"/><Relationship Id="rId6" Type="http://schemas.openxmlformats.org/officeDocument/2006/relationships/slideLayout" Target="../slideLayouts/slideLayout42.xml"/><Relationship Id="rId11" Type="http://schemas.openxmlformats.org/officeDocument/2006/relationships/slideLayout" Target="../slideLayouts/slideLayout47.xml"/><Relationship Id="rId5" Type="http://schemas.openxmlformats.org/officeDocument/2006/relationships/slideLayout" Target="../slideLayouts/slideLayout41.xml"/><Relationship Id="rId10" Type="http://schemas.openxmlformats.org/officeDocument/2006/relationships/slideLayout" Target="../slideLayouts/slideLayout46.xml"/><Relationship Id="rId4" Type="http://schemas.openxmlformats.org/officeDocument/2006/relationships/slideLayout" Target="../slideLayouts/slideLayout40.xml"/><Relationship Id="rId9" Type="http://schemas.openxmlformats.org/officeDocument/2006/relationships/slideLayout" Target="../slideLayouts/slideLayout45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PlaceHolder 1"/>
          <p:cNvSpPr>
            <a:spLocks noGrp="1"/>
          </p:cNvSpPr>
          <p:nvPr>
            <p:ph type="title"/>
          </p:nvPr>
        </p:nvSpPr>
        <p:spPr>
          <a:xfrm>
            <a:off x="1523880" y="1122480"/>
            <a:ext cx="9143640" cy="2387160"/>
          </a:xfrm>
          <a:prstGeom prst="rect">
            <a:avLst/>
          </a:prstGeom>
        </p:spPr>
        <p:txBody>
          <a:bodyPr anchor="b"/>
          <a:lstStyle/>
          <a:p>
            <a:pPr algn="ctr">
              <a:lnSpc>
                <a:spcPct val="100000"/>
              </a:lnSpc>
            </a:pPr>
            <a:r>
              <a:rPr lang="lv-LV" sz="6000" b="0" strike="noStrike" spc="-1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Calibri Light"/>
              </a:rPr>
              <a:t>Click to edit Master title style</a:t>
            </a:r>
            <a:endParaRPr lang="lv-LV" sz="60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Calibri"/>
            </a:endParaRPr>
          </a:p>
        </p:txBody>
      </p:sp>
      <p:sp>
        <p:nvSpPr>
          <p:cNvPr id="6" name="PlaceHolder 2"/>
          <p:cNvSpPr>
            <a:spLocks noGrp="1"/>
          </p:cNvSpPr>
          <p:nvPr>
            <p:ph type="dt"/>
          </p:nvPr>
        </p:nvSpPr>
        <p:spPr>
          <a:xfrm>
            <a:off x="838080" y="6356520"/>
            <a:ext cx="2742840" cy="364680"/>
          </a:xfrm>
          <a:prstGeom prst="rect">
            <a:avLst/>
          </a:prstGeom>
        </p:spPr>
        <p:txBody>
          <a:bodyPr anchor="ctr"/>
          <a:lstStyle/>
          <a:p>
            <a:pPr>
              <a:lnSpc>
                <a:spcPct val="100000"/>
              </a:lnSpc>
            </a:pPr>
            <a:fld id="{1718F03B-011F-4B05-8871-7DDF264BA3D1}" type="datetime1">
              <a:rPr lang="lv-LV" sz="1200" b="0" strike="noStrike" spc="-1">
                <a:solidFill>
                  <a:srgbClr val="8B8B8B"/>
                </a:solidFill>
                <a:uFill>
                  <a:solidFill>
                    <a:srgbClr val="FFFFFF"/>
                  </a:solidFill>
                </a:uFill>
                <a:latin typeface="Calibri"/>
              </a:rPr>
              <a:t>30.05.2018.</a:t>
            </a:fld>
            <a:endParaRPr lang="lv-LV" sz="12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Times New Roman"/>
            </a:endParaRPr>
          </a:p>
        </p:txBody>
      </p:sp>
      <p:sp>
        <p:nvSpPr>
          <p:cNvPr id="2" name="PlaceHolder 3"/>
          <p:cNvSpPr>
            <a:spLocks noGrp="1"/>
          </p:cNvSpPr>
          <p:nvPr>
            <p:ph type="ftr"/>
          </p:nvPr>
        </p:nvSpPr>
        <p:spPr>
          <a:xfrm>
            <a:off x="4038480" y="6356520"/>
            <a:ext cx="4114440" cy="364680"/>
          </a:xfrm>
          <a:prstGeom prst="rect">
            <a:avLst/>
          </a:prstGeom>
        </p:spPr>
        <p:txBody>
          <a:bodyPr anchor="ctr"/>
          <a:lstStyle/>
          <a:p>
            <a:endParaRPr lang="lv-LV" sz="24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Times New Roman"/>
            </a:endParaRPr>
          </a:p>
        </p:txBody>
      </p:sp>
      <p:sp>
        <p:nvSpPr>
          <p:cNvPr id="3" name="PlaceHolder 4"/>
          <p:cNvSpPr>
            <a:spLocks noGrp="1"/>
          </p:cNvSpPr>
          <p:nvPr>
            <p:ph type="sldNum"/>
          </p:nvPr>
        </p:nvSpPr>
        <p:spPr>
          <a:xfrm>
            <a:off x="8610480" y="6356520"/>
            <a:ext cx="2742840" cy="364680"/>
          </a:xfrm>
          <a:prstGeom prst="rect">
            <a:avLst/>
          </a:prstGeom>
        </p:spPr>
        <p:txBody>
          <a:bodyPr anchor="ctr"/>
          <a:lstStyle/>
          <a:p>
            <a:pPr algn="r">
              <a:lnSpc>
                <a:spcPct val="100000"/>
              </a:lnSpc>
            </a:pPr>
            <a:fld id="{DC776E9F-6E7E-4CAB-8C17-8DBE21A8DEBD}" type="slidenum">
              <a:rPr lang="lv-LV" sz="1200" b="0" strike="noStrike" spc="-1">
                <a:solidFill>
                  <a:srgbClr val="8B8B8B"/>
                </a:solidFill>
                <a:uFill>
                  <a:solidFill>
                    <a:srgbClr val="FFFFFF"/>
                  </a:solidFill>
                </a:uFill>
                <a:latin typeface="Calibri"/>
              </a:rPr>
              <a:t>‹#›</a:t>
            </a:fld>
            <a:endParaRPr lang="lv-LV" sz="12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Times New Roman"/>
            </a:endParaRPr>
          </a:p>
        </p:txBody>
      </p:sp>
      <p:sp>
        <p:nvSpPr>
          <p:cNvPr id="4" name="PlaceHolder 5"/>
          <p:cNvSpPr>
            <a:spLocks noGrp="1"/>
          </p:cNvSpPr>
          <p:nvPr>
            <p:ph type="body"/>
          </p:nvPr>
        </p:nvSpPr>
        <p:spPr>
          <a:xfrm>
            <a:off x="609480" y="1604520"/>
            <a:ext cx="10972440" cy="397728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lv-LV" sz="2800" b="0" strike="noStrike" spc="-1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Calibri"/>
              </a:rPr>
              <a:t>Click to edit the outline text format</a:t>
            </a:r>
          </a:p>
          <a:p>
            <a:pPr marL="864000" lvl="1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lv-LV" sz="2000" b="0" strike="noStrike" spc="-1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Calibri"/>
              </a:rPr>
              <a:t>Second Outline Level</a:t>
            </a:r>
          </a:p>
          <a:p>
            <a:pPr marL="1296000" lvl="2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lv-LV" sz="1800" b="0" strike="noStrike" spc="-1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Calibri"/>
              </a:rPr>
              <a:t>Third Outline Level</a:t>
            </a:r>
          </a:p>
          <a:p>
            <a:pPr marL="1728000" lvl="3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lv-LV" sz="1800" b="0" strike="noStrike" spc="-1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Calibri"/>
              </a:rPr>
              <a:t>Fourth Outline Level</a:t>
            </a:r>
          </a:p>
          <a:p>
            <a:pPr marL="2160000" lvl="4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lv-LV" sz="2000" b="0" strike="noStrike" spc="-1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Calibri"/>
              </a:rPr>
              <a:t>Fifth Outline Level</a:t>
            </a:r>
          </a:p>
          <a:p>
            <a:pPr marL="2592000" lvl="5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lv-LV" sz="2000" b="0" strike="noStrike" spc="-1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Calibri"/>
              </a:rPr>
              <a:t>Sixth Outline Level</a:t>
            </a:r>
          </a:p>
          <a:p>
            <a:pPr marL="3024000" lvl="6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lv-LV" sz="2000" b="0" strike="noStrike" spc="-1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Calibri"/>
              </a:rPr>
              <a:t>Seventh Outline Level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lv-LV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" name="PlaceHolder 1"/>
          <p:cNvSpPr>
            <a:spLocks noGrp="1"/>
          </p:cNvSpPr>
          <p:nvPr>
            <p:ph type="title"/>
          </p:nvPr>
        </p:nvSpPr>
        <p:spPr>
          <a:xfrm>
            <a:off x="838080" y="365040"/>
            <a:ext cx="10515240" cy="1325160"/>
          </a:xfrm>
          <a:prstGeom prst="rect">
            <a:avLst/>
          </a:prstGeom>
        </p:spPr>
        <p:txBody>
          <a:bodyPr anchor="ctr"/>
          <a:lstStyle/>
          <a:p>
            <a:pPr>
              <a:lnSpc>
                <a:spcPct val="90000"/>
              </a:lnSpc>
            </a:pPr>
            <a:r>
              <a:rPr lang="lv-LV" sz="4400" b="0" strike="noStrike" spc="-1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Calibri Light"/>
              </a:rPr>
              <a:t>Click to edit Master title style</a:t>
            </a:r>
            <a:endParaRPr lang="lv-LV" sz="44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Calibri"/>
            </a:endParaRPr>
          </a:p>
        </p:txBody>
      </p:sp>
      <p:sp>
        <p:nvSpPr>
          <p:cNvPr id="42" name="PlaceHolder 2"/>
          <p:cNvSpPr>
            <a:spLocks noGrp="1"/>
          </p:cNvSpPr>
          <p:nvPr>
            <p:ph type="body"/>
          </p:nvPr>
        </p:nvSpPr>
        <p:spPr>
          <a:xfrm>
            <a:off x="838080" y="1825560"/>
            <a:ext cx="10515240" cy="4350960"/>
          </a:xfrm>
          <a:prstGeom prst="rect">
            <a:avLst/>
          </a:prstGeom>
        </p:spPr>
        <p:txBody>
          <a:bodyPr/>
          <a:lstStyle/>
          <a:p>
            <a:pPr marL="228600" indent="-228240">
              <a:lnSpc>
                <a:spcPct val="100000"/>
              </a:lnSpc>
              <a:spcBef>
                <a:spcPts val="1001"/>
              </a:spcBef>
              <a:buClr>
                <a:srgbClr val="000000"/>
              </a:buClr>
              <a:buFont typeface="Arial"/>
              <a:buChar char="•"/>
            </a:pPr>
            <a:r>
              <a:rPr lang="lv-LV" sz="2800" b="0" strike="noStrike" spc="-1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Calibri"/>
              </a:rPr>
              <a:t>Edit Master text styles</a:t>
            </a:r>
          </a:p>
          <a:p>
            <a:pPr marL="685800" lvl="1" indent="-228240">
              <a:lnSpc>
                <a:spcPct val="100000"/>
              </a:lnSpc>
              <a:spcBef>
                <a:spcPts val="499"/>
              </a:spcBef>
              <a:buClr>
                <a:srgbClr val="000000"/>
              </a:buClr>
              <a:buFont typeface="Arial"/>
              <a:buChar char="•"/>
            </a:pPr>
            <a:r>
              <a:rPr lang="lv-LV" sz="2400" b="0" strike="noStrike" spc="-1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Calibri"/>
              </a:rPr>
              <a:t>Second level</a:t>
            </a:r>
          </a:p>
          <a:p>
            <a:pPr marL="1143000" lvl="2" indent="-228240">
              <a:lnSpc>
                <a:spcPct val="100000"/>
              </a:lnSpc>
              <a:spcBef>
                <a:spcPts val="499"/>
              </a:spcBef>
              <a:buClr>
                <a:srgbClr val="000000"/>
              </a:buClr>
              <a:buFont typeface="Arial"/>
              <a:buChar char="•"/>
            </a:pPr>
            <a:r>
              <a:rPr lang="lv-LV" sz="2000" b="0" strike="noStrike" spc="-1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Calibri"/>
              </a:rPr>
              <a:t>Third level</a:t>
            </a:r>
          </a:p>
          <a:p>
            <a:pPr marL="1600200" lvl="3" indent="-228240">
              <a:lnSpc>
                <a:spcPct val="100000"/>
              </a:lnSpc>
              <a:spcBef>
                <a:spcPts val="499"/>
              </a:spcBef>
              <a:buClr>
                <a:srgbClr val="000000"/>
              </a:buClr>
              <a:buFont typeface="Arial"/>
              <a:buChar char="•"/>
            </a:pPr>
            <a:r>
              <a:rPr lang="lv-LV" sz="1800" b="0" strike="noStrike" spc="-1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Calibri"/>
              </a:rPr>
              <a:t>Fourth level</a:t>
            </a:r>
          </a:p>
          <a:p>
            <a:pPr marL="2057400" lvl="4" indent="-228240">
              <a:lnSpc>
                <a:spcPct val="100000"/>
              </a:lnSpc>
              <a:spcBef>
                <a:spcPts val="499"/>
              </a:spcBef>
              <a:buClr>
                <a:srgbClr val="000000"/>
              </a:buClr>
              <a:buFont typeface="Arial"/>
              <a:buChar char="•"/>
            </a:pPr>
            <a:r>
              <a:rPr lang="lv-LV" sz="1800" b="0" strike="noStrike" spc="-1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Calibri"/>
              </a:rPr>
              <a:t>Fifth level</a:t>
            </a:r>
          </a:p>
        </p:txBody>
      </p:sp>
      <p:sp>
        <p:nvSpPr>
          <p:cNvPr id="43" name="PlaceHolder 3"/>
          <p:cNvSpPr>
            <a:spLocks noGrp="1"/>
          </p:cNvSpPr>
          <p:nvPr>
            <p:ph type="dt"/>
          </p:nvPr>
        </p:nvSpPr>
        <p:spPr>
          <a:xfrm>
            <a:off x="838080" y="6356520"/>
            <a:ext cx="2742840" cy="364680"/>
          </a:xfrm>
          <a:prstGeom prst="rect">
            <a:avLst/>
          </a:prstGeom>
        </p:spPr>
        <p:txBody>
          <a:bodyPr anchor="ctr"/>
          <a:lstStyle/>
          <a:p>
            <a:pPr>
              <a:lnSpc>
                <a:spcPct val="100000"/>
              </a:lnSpc>
            </a:pPr>
            <a:fld id="{DC5A059D-FA73-40DD-8BCF-92239F8A0C17}" type="datetime1">
              <a:rPr lang="lv-LV" sz="1200" b="0" strike="noStrike" spc="-1">
                <a:solidFill>
                  <a:srgbClr val="8B8B8B"/>
                </a:solidFill>
                <a:uFill>
                  <a:solidFill>
                    <a:srgbClr val="FFFFFF"/>
                  </a:solidFill>
                </a:uFill>
                <a:latin typeface="Calibri"/>
              </a:rPr>
              <a:t>30.05.2018.</a:t>
            </a:fld>
            <a:endParaRPr lang="lv-LV" sz="12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Times New Roman"/>
            </a:endParaRPr>
          </a:p>
        </p:txBody>
      </p:sp>
      <p:sp>
        <p:nvSpPr>
          <p:cNvPr id="44" name="PlaceHolder 4"/>
          <p:cNvSpPr>
            <a:spLocks noGrp="1"/>
          </p:cNvSpPr>
          <p:nvPr>
            <p:ph type="ftr"/>
          </p:nvPr>
        </p:nvSpPr>
        <p:spPr>
          <a:xfrm>
            <a:off x="4038480" y="6356520"/>
            <a:ext cx="4114440" cy="364680"/>
          </a:xfrm>
          <a:prstGeom prst="rect">
            <a:avLst/>
          </a:prstGeom>
        </p:spPr>
        <p:txBody>
          <a:bodyPr anchor="ctr"/>
          <a:lstStyle/>
          <a:p>
            <a:endParaRPr lang="lv-LV" sz="24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Times New Roman"/>
            </a:endParaRPr>
          </a:p>
        </p:txBody>
      </p:sp>
      <p:sp>
        <p:nvSpPr>
          <p:cNvPr id="45" name="PlaceHolder 5"/>
          <p:cNvSpPr>
            <a:spLocks noGrp="1"/>
          </p:cNvSpPr>
          <p:nvPr>
            <p:ph type="sldNum"/>
          </p:nvPr>
        </p:nvSpPr>
        <p:spPr>
          <a:xfrm>
            <a:off x="9296280" y="6356520"/>
            <a:ext cx="2742840" cy="364680"/>
          </a:xfrm>
          <a:prstGeom prst="rect">
            <a:avLst/>
          </a:prstGeom>
        </p:spPr>
        <p:txBody>
          <a:bodyPr anchor="ctr"/>
          <a:lstStyle/>
          <a:p>
            <a:pPr algn="r">
              <a:lnSpc>
                <a:spcPct val="100000"/>
              </a:lnSpc>
            </a:pPr>
            <a:fld id="{72A46D73-99B0-42A2-A7DD-EDB1C21D6C2F}" type="slidenum">
              <a:rPr lang="lv-LV" sz="1200" b="0" strike="noStrike" spc="-1">
                <a:solidFill>
                  <a:srgbClr val="8B8B8B"/>
                </a:solidFill>
                <a:uFill>
                  <a:solidFill>
                    <a:srgbClr val="FFFFFF"/>
                  </a:solidFill>
                </a:uFill>
                <a:latin typeface="Calibri"/>
              </a:rPr>
              <a:t>‹#›</a:t>
            </a:fld>
            <a:endParaRPr lang="lv-LV" sz="12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Times New Roman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2" r:id="rId1"/>
    <p:sldLayoutId id="2147483663" r:id="rId2"/>
    <p:sldLayoutId id="2147483664" r:id="rId3"/>
    <p:sldLayoutId id="2147483665" r:id="rId4"/>
    <p:sldLayoutId id="2147483666" r:id="rId5"/>
    <p:sldLayoutId id="2147483667" r:id="rId6"/>
    <p:sldLayoutId id="2147483668" r:id="rId7"/>
    <p:sldLayoutId id="2147483669" r:id="rId8"/>
    <p:sldLayoutId id="2147483670" r:id="rId9"/>
    <p:sldLayoutId id="2147483671" r:id="rId10"/>
    <p:sldLayoutId id="2147483672" r:id="rId11"/>
    <p:sldLayoutId id="2147483673" r:id="rId12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lv-LV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" name="PlaceHolder 1"/>
          <p:cNvSpPr>
            <a:spLocks noGrp="1"/>
          </p:cNvSpPr>
          <p:nvPr>
            <p:ph type="title"/>
          </p:nvPr>
        </p:nvSpPr>
        <p:spPr>
          <a:xfrm>
            <a:off x="838080" y="365040"/>
            <a:ext cx="10515240" cy="1325160"/>
          </a:xfrm>
          <a:prstGeom prst="rect">
            <a:avLst/>
          </a:prstGeom>
        </p:spPr>
        <p:txBody>
          <a:bodyPr anchor="ctr"/>
          <a:lstStyle/>
          <a:p>
            <a:pPr>
              <a:lnSpc>
                <a:spcPct val="90000"/>
              </a:lnSpc>
            </a:pPr>
            <a:r>
              <a:rPr lang="lv-LV" sz="4400" b="0" strike="noStrike" spc="-1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Calibri Light"/>
              </a:rPr>
              <a:t>Click to edit Master title style</a:t>
            </a:r>
            <a:endParaRPr lang="lv-LV" sz="44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Calibri"/>
            </a:endParaRPr>
          </a:p>
        </p:txBody>
      </p:sp>
      <p:sp>
        <p:nvSpPr>
          <p:cNvPr id="83" name="PlaceHolder 2"/>
          <p:cNvSpPr>
            <a:spLocks noGrp="1"/>
          </p:cNvSpPr>
          <p:nvPr>
            <p:ph type="dt"/>
          </p:nvPr>
        </p:nvSpPr>
        <p:spPr>
          <a:xfrm>
            <a:off x="838080" y="6356520"/>
            <a:ext cx="2742840" cy="364680"/>
          </a:xfrm>
          <a:prstGeom prst="rect">
            <a:avLst/>
          </a:prstGeom>
        </p:spPr>
        <p:txBody>
          <a:bodyPr anchor="ctr"/>
          <a:lstStyle/>
          <a:p>
            <a:pPr>
              <a:lnSpc>
                <a:spcPct val="100000"/>
              </a:lnSpc>
            </a:pPr>
            <a:fld id="{E21AC210-3844-41D5-9F00-785D435D6EEB}" type="datetime1">
              <a:rPr lang="lv-LV" sz="1200" b="0" strike="noStrike" spc="-1">
                <a:solidFill>
                  <a:srgbClr val="8B8B8B"/>
                </a:solidFill>
                <a:uFill>
                  <a:solidFill>
                    <a:srgbClr val="FFFFFF"/>
                  </a:solidFill>
                </a:uFill>
                <a:latin typeface="Calibri"/>
              </a:rPr>
              <a:t>30.05.2018.</a:t>
            </a:fld>
            <a:endParaRPr lang="lv-LV" sz="12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Times New Roman"/>
            </a:endParaRPr>
          </a:p>
        </p:txBody>
      </p:sp>
      <p:sp>
        <p:nvSpPr>
          <p:cNvPr id="84" name="PlaceHolder 3"/>
          <p:cNvSpPr>
            <a:spLocks noGrp="1"/>
          </p:cNvSpPr>
          <p:nvPr>
            <p:ph type="ftr"/>
          </p:nvPr>
        </p:nvSpPr>
        <p:spPr>
          <a:xfrm>
            <a:off x="4038480" y="6356520"/>
            <a:ext cx="4114440" cy="364680"/>
          </a:xfrm>
          <a:prstGeom prst="rect">
            <a:avLst/>
          </a:prstGeom>
        </p:spPr>
        <p:txBody>
          <a:bodyPr anchor="ctr"/>
          <a:lstStyle/>
          <a:p>
            <a:endParaRPr lang="lv-LV" sz="24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Times New Roman"/>
            </a:endParaRPr>
          </a:p>
        </p:txBody>
      </p:sp>
      <p:sp>
        <p:nvSpPr>
          <p:cNvPr id="85" name="PlaceHolder 4"/>
          <p:cNvSpPr>
            <a:spLocks noGrp="1"/>
          </p:cNvSpPr>
          <p:nvPr>
            <p:ph type="sldNum"/>
          </p:nvPr>
        </p:nvSpPr>
        <p:spPr>
          <a:xfrm>
            <a:off x="8610480" y="6356520"/>
            <a:ext cx="2742840" cy="364680"/>
          </a:xfrm>
          <a:prstGeom prst="rect">
            <a:avLst/>
          </a:prstGeom>
        </p:spPr>
        <p:txBody>
          <a:bodyPr anchor="ctr"/>
          <a:lstStyle/>
          <a:p>
            <a:pPr algn="r">
              <a:lnSpc>
                <a:spcPct val="100000"/>
              </a:lnSpc>
            </a:pPr>
            <a:fld id="{A3D65B9E-EEA8-4453-B2F1-30ECFBDEB5FD}" type="slidenum">
              <a:rPr lang="lv-LV" sz="1200" b="0" strike="noStrike" spc="-1">
                <a:solidFill>
                  <a:srgbClr val="8B8B8B"/>
                </a:solidFill>
                <a:uFill>
                  <a:solidFill>
                    <a:srgbClr val="FFFFFF"/>
                  </a:solidFill>
                </a:uFill>
                <a:latin typeface="Calibri"/>
              </a:rPr>
              <a:t>‹#›</a:t>
            </a:fld>
            <a:endParaRPr lang="lv-LV" sz="12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Times New Roman"/>
            </a:endParaRPr>
          </a:p>
        </p:txBody>
      </p:sp>
      <p:sp>
        <p:nvSpPr>
          <p:cNvPr id="86" name="PlaceHolder 5"/>
          <p:cNvSpPr>
            <a:spLocks noGrp="1"/>
          </p:cNvSpPr>
          <p:nvPr>
            <p:ph type="body"/>
          </p:nvPr>
        </p:nvSpPr>
        <p:spPr>
          <a:xfrm>
            <a:off x="609480" y="1604520"/>
            <a:ext cx="10972440" cy="397728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lv-LV" sz="2800" b="0" strike="noStrike" spc="-1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Calibri"/>
              </a:rPr>
              <a:t>Click to edit the outline text format</a:t>
            </a:r>
          </a:p>
          <a:p>
            <a:pPr marL="864000" lvl="1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lv-LV" sz="2000" b="0" strike="noStrike" spc="-1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Calibri"/>
              </a:rPr>
              <a:t>Second Outline Level</a:t>
            </a:r>
          </a:p>
          <a:p>
            <a:pPr marL="1296000" lvl="2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lv-LV" sz="1800" b="0" strike="noStrike" spc="-1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Calibri"/>
              </a:rPr>
              <a:t>Third Outline Level</a:t>
            </a:r>
          </a:p>
          <a:p>
            <a:pPr marL="1728000" lvl="3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lv-LV" sz="1800" b="0" strike="noStrike" spc="-1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Calibri"/>
              </a:rPr>
              <a:t>Fourth Outline Level</a:t>
            </a:r>
          </a:p>
          <a:p>
            <a:pPr marL="2160000" lvl="4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lv-LV" sz="2000" b="0" strike="noStrike" spc="-1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Calibri"/>
              </a:rPr>
              <a:t>Fifth Outline Level</a:t>
            </a:r>
          </a:p>
          <a:p>
            <a:pPr marL="2592000" lvl="5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lv-LV" sz="2000" b="0" strike="noStrike" spc="-1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Calibri"/>
              </a:rPr>
              <a:t>Sixth Outline Level</a:t>
            </a:r>
          </a:p>
          <a:p>
            <a:pPr marL="3024000" lvl="6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lv-LV" sz="2000" b="0" strike="noStrike" spc="-1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Calibri"/>
              </a:rPr>
              <a:t>Seventh Outline Level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75" r:id="rId1"/>
    <p:sldLayoutId id="2147483676" r:id="rId2"/>
    <p:sldLayoutId id="2147483677" r:id="rId3"/>
    <p:sldLayoutId id="2147483678" r:id="rId4"/>
    <p:sldLayoutId id="2147483679" r:id="rId5"/>
    <p:sldLayoutId id="2147483680" r:id="rId6"/>
    <p:sldLayoutId id="2147483681" r:id="rId7"/>
    <p:sldLayoutId id="2147483682" r:id="rId8"/>
    <p:sldLayoutId id="2147483683" r:id="rId9"/>
    <p:sldLayoutId id="2147483684" r:id="rId10"/>
    <p:sldLayoutId id="2147483685" r:id="rId11"/>
    <p:sldLayoutId id="2147483686" r:id="rId12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lv-LV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3" name="PlaceHolder 1"/>
          <p:cNvSpPr>
            <a:spLocks noGrp="1"/>
          </p:cNvSpPr>
          <p:nvPr>
            <p:ph type="title"/>
          </p:nvPr>
        </p:nvSpPr>
        <p:spPr>
          <a:xfrm>
            <a:off x="609480" y="669960"/>
            <a:ext cx="10972440" cy="641160"/>
          </a:xfrm>
          <a:prstGeom prst="rect">
            <a:avLst/>
          </a:prstGeom>
        </p:spPr>
        <p:txBody>
          <a:bodyPr anchor="ctr"/>
          <a:lstStyle/>
          <a:p>
            <a:pPr>
              <a:lnSpc>
                <a:spcPct val="90000"/>
              </a:lnSpc>
            </a:pPr>
            <a:r>
              <a:rPr lang="lv-LV" sz="4400" b="0" strike="noStrike" spc="-1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Calibri Light"/>
              </a:rPr>
              <a:t>Click to edit Master title style</a:t>
            </a:r>
            <a:endParaRPr lang="lv-LV" sz="44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Calibri"/>
            </a:endParaRPr>
          </a:p>
        </p:txBody>
      </p:sp>
      <p:sp>
        <p:nvSpPr>
          <p:cNvPr id="124" name="PlaceHolder 2"/>
          <p:cNvSpPr>
            <a:spLocks noGrp="1"/>
          </p:cNvSpPr>
          <p:nvPr>
            <p:ph type="body"/>
          </p:nvPr>
        </p:nvSpPr>
        <p:spPr>
          <a:xfrm>
            <a:off x="609480" y="1611360"/>
            <a:ext cx="10972440" cy="4525560"/>
          </a:xfrm>
          <a:prstGeom prst="rect">
            <a:avLst/>
          </a:prstGeom>
        </p:spPr>
        <p:txBody>
          <a:bodyPr lIns="90000" tIns="45000" rIns="90000" bIns="45000"/>
          <a:lstStyle/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lv-LV" sz="1800" b="0" strike="noStrike" spc="-1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Calibri"/>
              </a:rPr>
              <a:t>Click to edit the outline text format</a:t>
            </a:r>
          </a:p>
          <a:p>
            <a:pPr marL="864000" lvl="1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lv-LV" sz="1800" b="0" strike="noStrike" spc="-1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Calibri"/>
              </a:rPr>
              <a:t>Second Outline Level</a:t>
            </a:r>
          </a:p>
          <a:p>
            <a:pPr marL="1296000" lvl="2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lv-LV" sz="1800" b="0" strike="noStrike" spc="-1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Calibri"/>
              </a:rPr>
              <a:t>Third Outline Level</a:t>
            </a:r>
          </a:p>
          <a:p>
            <a:pPr marL="1728000" lvl="3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lv-LV" sz="1800" b="0" strike="noStrike" spc="-1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Calibri"/>
              </a:rPr>
              <a:t>Fourth Outline Level</a:t>
            </a:r>
          </a:p>
          <a:p>
            <a:pPr marL="2160000" lvl="4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lv-LV" sz="1800" b="0" strike="noStrike" spc="-1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Calibri"/>
              </a:rPr>
              <a:t>Fifth Outline Level</a:t>
            </a:r>
          </a:p>
          <a:p>
            <a:pPr marL="2592000" lvl="5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lv-LV" sz="1800" b="0" strike="noStrike" spc="-1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Calibri"/>
              </a:rPr>
              <a:t>Sixth Outline Level</a:t>
            </a:r>
          </a:p>
          <a:p>
            <a:pPr marL="3024000" lvl="6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lv-LV" sz="1800" b="0" strike="noStrike" spc="-1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Calibri"/>
              </a:rPr>
              <a:t>Seventh Outline Level</a:t>
            </a:r>
          </a:p>
        </p:txBody>
      </p:sp>
      <p:sp>
        <p:nvSpPr>
          <p:cNvPr id="125" name="PlaceHolder 3"/>
          <p:cNvSpPr>
            <a:spLocks noGrp="1"/>
          </p:cNvSpPr>
          <p:nvPr>
            <p:ph type="sldNum"/>
          </p:nvPr>
        </p:nvSpPr>
        <p:spPr>
          <a:xfrm>
            <a:off x="8610480" y="6356520"/>
            <a:ext cx="2742840" cy="364680"/>
          </a:xfrm>
          <a:prstGeom prst="rect">
            <a:avLst/>
          </a:prstGeom>
        </p:spPr>
        <p:txBody>
          <a:bodyPr anchor="ctr"/>
          <a:lstStyle/>
          <a:p>
            <a:pPr algn="r">
              <a:lnSpc>
                <a:spcPct val="100000"/>
              </a:lnSpc>
            </a:pPr>
            <a:fld id="{8F217BED-13D4-4945-9024-1212AAA1C1AE}" type="slidenum">
              <a:rPr lang="lv-LV" sz="1200" b="0" strike="noStrike" spc="-1">
                <a:solidFill>
                  <a:srgbClr val="FFFF00"/>
                </a:solidFill>
                <a:uFill>
                  <a:solidFill>
                    <a:srgbClr val="FFFFFF"/>
                  </a:solidFill>
                </a:uFill>
                <a:latin typeface="Calibri"/>
              </a:rPr>
              <a:t>‹#›</a:t>
            </a:fld>
            <a:endParaRPr lang="lv-LV" sz="12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Times New Roman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88" r:id="rId1"/>
    <p:sldLayoutId id="2147483689" r:id="rId2"/>
    <p:sldLayoutId id="2147483690" r:id="rId3"/>
    <p:sldLayoutId id="2147483691" r:id="rId4"/>
    <p:sldLayoutId id="2147483692" r:id="rId5"/>
    <p:sldLayoutId id="2147483693" r:id="rId6"/>
    <p:sldLayoutId id="2147483694" r:id="rId7"/>
    <p:sldLayoutId id="2147483695" r:id="rId8"/>
    <p:sldLayoutId id="2147483696" r:id="rId9"/>
    <p:sldLayoutId id="2147483697" r:id="rId10"/>
    <p:sldLayoutId id="2147483698" r:id="rId11"/>
    <p:sldLayoutId id="2147483699" r:id="rId12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lv-LV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13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3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3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3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13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5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9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9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37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3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3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5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5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comments" Target="../comments/comment1.xml"/><Relationship Id="rId1" Type="http://schemas.openxmlformats.org/officeDocument/2006/relationships/slideLayout" Target="../slideLayouts/slideLayout13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1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9" name="TextShape 1"/>
          <p:cNvSpPr txBox="1"/>
          <p:nvPr/>
        </p:nvSpPr>
        <p:spPr>
          <a:xfrm>
            <a:off x="903960" y="1163076"/>
            <a:ext cx="10721880" cy="2387160"/>
          </a:xfrm>
          <a:prstGeom prst="rect">
            <a:avLst/>
          </a:prstGeom>
          <a:noFill/>
          <a:ln>
            <a:noFill/>
          </a:ln>
        </p:spPr>
        <p:txBody>
          <a:bodyPr anchor="ctr">
            <a:normAutofit fontScale="92500"/>
          </a:bodyPr>
          <a:lstStyle/>
          <a:p>
            <a:pPr algn="ctr">
              <a:lnSpc>
                <a:spcPts val="7401"/>
              </a:lnSpc>
            </a:pPr>
            <a:r>
              <a:rPr lang="lv-LV" sz="5400" b="1" strike="noStrike" spc="-1" dirty="0">
                <a:solidFill>
                  <a:srgbClr val="4472C4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Fill>
                  <a:solidFill>
                    <a:srgbClr val="FFFFFF"/>
                  </a:solidFill>
                </a:uFill>
                <a:latin typeface="Calibri"/>
              </a:rPr>
              <a:t>Efektīvai diabēta terapijai </a:t>
            </a:r>
          </a:p>
          <a:p>
            <a:pPr algn="ctr">
              <a:lnSpc>
                <a:spcPts val="7401"/>
              </a:lnSpc>
            </a:pPr>
            <a:r>
              <a:rPr lang="lv-LV" sz="5400" b="1" strike="noStrike" spc="-1" dirty="0">
                <a:solidFill>
                  <a:srgbClr val="4472C4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Fill>
                  <a:solidFill>
                    <a:srgbClr val="FFFFFF"/>
                  </a:solidFill>
                </a:uFill>
                <a:latin typeface="Calibri"/>
              </a:rPr>
              <a:t>jāsamazina diabēta komplikāciju risks!</a:t>
            </a:r>
            <a:endParaRPr lang="lv-LV" sz="5400" b="0" strike="noStrike" spc="-1" dirty="0">
              <a:solidFill>
                <a:srgbClr val="0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Fill>
                <a:solidFill>
                  <a:srgbClr val="FFFFFF"/>
                </a:solidFill>
              </a:uFill>
              <a:latin typeface="Calibri"/>
            </a:endParaRPr>
          </a:p>
        </p:txBody>
      </p:sp>
      <p:sp>
        <p:nvSpPr>
          <p:cNvPr id="210" name="TextShape 2"/>
          <p:cNvSpPr txBox="1"/>
          <p:nvPr/>
        </p:nvSpPr>
        <p:spPr>
          <a:xfrm>
            <a:off x="1249920" y="3296160"/>
            <a:ext cx="9417960" cy="44334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pPr algn="ctr">
              <a:lnSpc>
                <a:spcPct val="100000"/>
              </a:lnSpc>
              <a:spcBef>
                <a:spcPts val="1001"/>
              </a:spcBef>
            </a:pPr>
            <a:endParaRPr lang="lv-LV" sz="2400" b="1" strike="noStrike" spc="-1" dirty="0">
              <a:solidFill>
                <a:srgbClr val="44546A"/>
              </a:solidFill>
              <a:uFill>
                <a:solidFill>
                  <a:srgbClr val="FFFFFF"/>
                </a:solidFill>
              </a:uFill>
              <a:latin typeface="Calibri"/>
            </a:endParaRPr>
          </a:p>
          <a:p>
            <a:pPr algn="ctr">
              <a:lnSpc>
                <a:spcPct val="100000"/>
              </a:lnSpc>
              <a:spcBef>
                <a:spcPts val="1001"/>
              </a:spcBef>
            </a:pPr>
            <a:r>
              <a:rPr lang="lv-LV" sz="2400" b="1" strike="noStrike" spc="-1" dirty="0">
                <a:uFill>
                  <a:solidFill>
                    <a:srgbClr val="FFFFFF"/>
                  </a:solidFill>
                </a:uFill>
                <a:latin typeface="Calibri"/>
              </a:rPr>
              <a:t>INGVARS RASA</a:t>
            </a:r>
            <a:endParaRPr lang="lv-LV" sz="2400" b="0" strike="noStrike" spc="-1" dirty="0">
              <a:uFill>
                <a:solidFill>
                  <a:srgbClr val="FFFFFF"/>
                </a:solidFill>
              </a:uFill>
              <a:latin typeface="Arial"/>
            </a:endParaRPr>
          </a:p>
          <a:p>
            <a:pPr algn="ctr">
              <a:lnSpc>
                <a:spcPct val="100000"/>
              </a:lnSpc>
              <a:spcBef>
                <a:spcPts val="1001"/>
              </a:spcBef>
            </a:pPr>
            <a:r>
              <a:rPr lang="lv-LV" sz="2000" b="0" strike="noStrike" spc="-1" dirty="0">
                <a:uFill>
                  <a:solidFill>
                    <a:srgbClr val="FFFFFF"/>
                  </a:solidFill>
                </a:uFill>
                <a:latin typeface="Calibri"/>
              </a:rPr>
              <a:t>Latvijas Diabēta asociācijas prezidents</a:t>
            </a:r>
            <a:endParaRPr lang="lv-LV" sz="2000" b="0" strike="noStrike" spc="-1" dirty="0">
              <a:uFill>
                <a:solidFill>
                  <a:srgbClr val="FFFFFF"/>
                </a:solidFill>
              </a:uFill>
              <a:latin typeface="Arial"/>
            </a:endParaRPr>
          </a:p>
          <a:p>
            <a:pPr algn="ctr">
              <a:lnSpc>
                <a:spcPct val="100000"/>
              </a:lnSpc>
              <a:spcBef>
                <a:spcPts val="1001"/>
              </a:spcBef>
            </a:pPr>
            <a:r>
              <a:rPr lang="lv-LV" sz="2000" b="0" strike="noStrike" spc="-1" dirty="0">
                <a:uFill>
                  <a:solidFill>
                    <a:srgbClr val="FFFFFF"/>
                  </a:solidFill>
                </a:uFill>
                <a:latin typeface="Calibri"/>
              </a:rPr>
              <a:t>Sertificēts endokrinologs jau 38 gadus </a:t>
            </a:r>
            <a:endParaRPr lang="lv-LV" sz="2000" b="0" strike="noStrike" spc="-1" dirty="0">
              <a:uFill>
                <a:solidFill>
                  <a:srgbClr val="FFFFFF"/>
                </a:solidFill>
              </a:uFill>
              <a:latin typeface="Arial"/>
            </a:endParaRPr>
          </a:p>
          <a:p>
            <a:pPr algn="ctr">
              <a:lnSpc>
                <a:spcPct val="100000"/>
              </a:lnSpc>
              <a:spcBef>
                <a:spcPts val="1001"/>
              </a:spcBef>
            </a:pPr>
            <a:r>
              <a:rPr lang="lv-LV" sz="2000" b="0" strike="noStrike" spc="-1" dirty="0">
                <a:uFill>
                  <a:solidFill>
                    <a:srgbClr val="FFFFFF"/>
                  </a:solidFill>
                </a:uFill>
                <a:latin typeface="Calibri"/>
              </a:rPr>
              <a:t>Latvijas Diabēta asociācija</a:t>
            </a:r>
            <a:endParaRPr lang="lv-LV" sz="2000" b="0" strike="noStrike" spc="-1" dirty="0">
              <a:uFill>
                <a:solidFill>
                  <a:srgbClr val="FFFFFF"/>
                </a:solidFill>
              </a:uFill>
              <a:latin typeface="Arial"/>
            </a:endParaRPr>
          </a:p>
          <a:p>
            <a:pPr algn="ctr">
              <a:lnSpc>
                <a:spcPct val="100000"/>
              </a:lnSpc>
              <a:spcBef>
                <a:spcPts val="1001"/>
              </a:spcBef>
            </a:pPr>
            <a:r>
              <a:rPr lang="lv-LV" sz="2000" b="0" strike="noStrike" spc="-1" dirty="0">
                <a:uFill>
                  <a:solidFill>
                    <a:srgbClr val="FFFFFF"/>
                  </a:solidFill>
                </a:uFill>
                <a:latin typeface="Calibri"/>
              </a:rPr>
              <a:t>RAKUS </a:t>
            </a:r>
            <a:endParaRPr lang="lv-LV" sz="2000" b="0" strike="noStrike" spc="-1" dirty="0">
              <a:uFill>
                <a:solidFill>
                  <a:srgbClr val="FFFFFF"/>
                </a:solidFill>
              </a:uFill>
              <a:latin typeface="Arial"/>
            </a:endParaRPr>
          </a:p>
          <a:p>
            <a:pPr algn="ctr">
              <a:lnSpc>
                <a:spcPct val="100000"/>
              </a:lnSpc>
              <a:spcBef>
                <a:spcPts val="1001"/>
              </a:spcBef>
            </a:pPr>
            <a:r>
              <a:rPr lang="lv-LV" sz="2000" b="0" strike="noStrike" spc="-1" dirty="0">
                <a:uFill>
                  <a:solidFill>
                    <a:srgbClr val="FFFFFF"/>
                  </a:solidFill>
                </a:uFill>
                <a:latin typeface="Calibri"/>
              </a:rPr>
              <a:t>RSU </a:t>
            </a:r>
            <a:endParaRPr lang="lv-LV" sz="2000" b="0" strike="noStrike" spc="-1" dirty="0">
              <a:uFill>
                <a:solidFill>
                  <a:srgbClr val="FFFFFF"/>
                </a:solidFill>
              </a:uFill>
              <a:latin typeface="Arial"/>
            </a:endParaRPr>
          </a:p>
          <a:p>
            <a:pPr algn="ctr">
              <a:lnSpc>
                <a:spcPct val="100000"/>
              </a:lnSpc>
              <a:spcBef>
                <a:spcPts val="1001"/>
              </a:spcBef>
            </a:pPr>
            <a:r>
              <a:rPr lang="lv-LV" sz="1800" b="0" strike="noStrike" spc="-1" dirty="0">
                <a:uFill>
                  <a:solidFill>
                    <a:srgbClr val="FFFFFF"/>
                  </a:solidFill>
                </a:uFill>
                <a:latin typeface="Calibri"/>
              </a:rPr>
              <a:t>2018.gada 29.maijs</a:t>
            </a:r>
            <a:endParaRPr lang="lv-LV" sz="1800" b="0" strike="noStrike" spc="-1" dirty="0"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pic>
        <p:nvPicPr>
          <p:cNvPr id="211" name="Picture 2"/>
          <p:cNvPicPr/>
          <p:nvPr/>
        </p:nvPicPr>
        <p:blipFill>
          <a:blip r:embed="rId2"/>
          <a:stretch/>
        </p:blipFill>
        <p:spPr>
          <a:xfrm>
            <a:off x="5014260" y="61920"/>
            <a:ext cx="1696029" cy="1279080"/>
          </a:xfrm>
          <a:prstGeom prst="rect">
            <a:avLst/>
          </a:prstGeom>
          <a:ln>
            <a:noFill/>
          </a:ln>
        </p:spPr>
      </p:pic>
      <p:sp>
        <p:nvSpPr>
          <p:cNvPr id="212" name="Line 3"/>
          <p:cNvSpPr/>
          <p:nvPr/>
        </p:nvSpPr>
        <p:spPr>
          <a:xfrm>
            <a:off x="1249920" y="3394094"/>
            <a:ext cx="10376280" cy="23400"/>
          </a:xfrm>
          <a:prstGeom prst="line">
            <a:avLst/>
          </a:prstGeom>
          <a:ln w="4752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/>
        </p:style>
      </p:sp>
    </p:spTree>
  </p:cSld>
  <p:clrMapOvr>
    <a:masterClrMapping/>
  </p:clrMapOvr>
  <p:timing>
    <p:tnLst>
      <p:par>
        <p:cTn id="1" dur="indefinite" restart="never" nodeType="tmRoot">
          <p:childTnLst>
            <p:seq>
              <p:cTn id="2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3" name="TextShape 1"/>
          <p:cNvSpPr txBox="1"/>
          <p:nvPr/>
        </p:nvSpPr>
        <p:spPr>
          <a:xfrm>
            <a:off x="838080" y="136440"/>
            <a:ext cx="10515240" cy="1325160"/>
          </a:xfrm>
          <a:prstGeom prst="rect">
            <a:avLst/>
          </a:prstGeom>
          <a:noFill/>
          <a:ln>
            <a:noFill/>
          </a:ln>
        </p:spPr>
        <p:txBody>
          <a:bodyPr anchor="ctr">
            <a:normAutofit fontScale="85000" lnSpcReduction="10000"/>
          </a:bodyPr>
          <a:lstStyle/>
          <a:p>
            <a:pPr>
              <a:lnSpc>
                <a:spcPct val="90000"/>
              </a:lnSpc>
            </a:pPr>
            <a:r>
              <a:rPr lang="lv-LV" sz="4400" b="1" strike="noStrike" spc="-1" dirty="0">
                <a:solidFill>
                  <a:srgbClr val="4472C4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Fill>
                  <a:solidFill>
                    <a:srgbClr val="FFFFFF"/>
                  </a:solidFill>
                </a:uFill>
                <a:latin typeface="Calibri"/>
              </a:rPr>
              <a:t>Cukura diabēta pacientu skaits 10 </a:t>
            </a:r>
            <a:r>
              <a:rPr lang="lv-LV" sz="4400" b="1" strike="noStrike" spc="-1" dirty="0" err="1">
                <a:solidFill>
                  <a:srgbClr val="4472C4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Fill>
                  <a:solidFill>
                    <a:srgbClr val="FFFFFF"/>
                  </a:solidFill>
                </a:uFill>
                <a:latin typeface="Calibri"/>
              </a:rPr>
              <a:t>g</a:t>
            </a:r>
            <a:r>
              <a:rPr lang="lv-LV" sz="4400" b="1" strike="noStrike" spc="-1" dirty="0">
                <a:solidFill>
                  <a:srgbClr val="4472C4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Fill>
                  <a:solidFill>
                    <a:srgbClr val="FFFFFF"/>
                  </a:solidFill>
                </a:uFill>
                <a:latin typeface="Calibri"/>
              </a:rPr>
              <a:t>. laikā dubultojies un turpina progresējoši palielināties!  </a:t>
            </a:r>
            <a:endParaRPr lang="lv-LV" sz="4400" b="0" strike="noStrike" spc="-1" dirty="0">
              <a:solidFill>
                <a:srgbClr val="0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Fill>
                <a:solidFill>
                  <a:srgbClr val="FFFFFF"/>
                </a:solidFill>
              </a:uFill>
              <a:latin typeface="Calibri"/>
            </a:endParaRPr>
          </a:p>
        </p:txBody>
      </p:sp>
      <p:sp>
        <p:nvSpPr>
          <p:cNvPr id="214" name="Line 2"/>
          <p:cNvSpPr/>
          <p:nvPr/>
        </p:nvSpPr>
        <p:spPr>
          <a:xfrm>
            <a:off x="906480" y="1539360"/>
            <a:ext cx="10693800" cy="23400"/>
          </a:xfrm>
          <a:prstGeom prst="line">
            <a:avLst/>
          </a:prstGeom>
          <a:ln w="4752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/>
        </p:style>
      </p:sp>
      <p:graphicFrame>
        <p:nvGraphicFramePr>
          <p:cNvPr id="215" name="Content Placeholder 7"/>
          <p:cNvGraphicFramePr/>
          <p:nvPr>
            <p:extLst>
              <p:ext uri="{D42A27DB-BD31-4B8C-83A1-F6EECF244321}">
                <p14:modId xmlns:p14="http://schemas.microsoft.com/office/powerpoint/2010/main" val="748671995"/>
              </p:ext>
            </p:extLst>
          </p:nvPr>
        </p:nvGraphicFramePr>
        <p:xfrm>
          <a:off x="725040" y="1891800"/>
          <a:ext cx="10874880" cy="433476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216" name="CustomShape 3"/>
          <p:cNvSpPr/>
          <p:nvPr/>
        </p:nvSpPr>
        <p:spPr>
          <a:xfrm>
            <a:off x="4735800" y="6259680"/>
            <a:ext cx="6864480" cy="51660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>
              <a:lnSpc>
                <a:spcPct val="100000"/>
              </a:lnSpc>
            </a:pPr>
            <a:r>
              <a:rPr lang="lv-LV" sz="1400" b="0" strike="noStrike" spc="-1" dirty="0">
                <a:uFill>
                  <a:solidFill>
                    <a:srgbClr val="FFFFFF"/>
                  </a:solidFill>
                </a:uFill>
                <a:latin typeface="Calibri"/>
              </a:rPr>
              <a:t>Slimību profilakses un kontroles centra Ar noteiktām slimībām slimojošu pacientu reģistrs par pacientiem, kuriem diagnosticēts cukura diabēts (Dati atjaunoti 12.06.2017)</a:t>
            </a:r>
            <a:endParaRPr lang="lv-LV" sz="1400" b="0" strike="noStrike" spc="-1" dirty="0"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217" name="TextShape 4"/>
          <p:cNvSpPr txBox="1"/>
          <p:nvPr/>
        </p:nvSpPr>
        <p:spPr>
          <a:xfrm>
            <a:off x="9296280" y="6356520"/>
            <a:ext cx="2742840" cy="364680"/>
          </a:xfrm>
          <a:prstGeom prst="rect">
            <a:avLst/>
          </a:prstGeom>
          <a:noFill/>
          <a:ln>
            <a:noFill/>
          </a:ln>
        </p:spPr>
        <p:txBody>
          <a:bodyPr anchor="ctr"/>
          <a:lstStyle/>
          <a:p>
            <a:pPr algn="r">
              <a:lnSpc>
                <a:spcPct val="100000"/>
              </a:lnSpc>
            </a:pPr>
            <a:fld id="{A3677519-8171-4DEF-AECB-5943DD3FF9AC}" type="slidenum">
              <a:rPr lang="lv-LV" sz="1200" b="0" strike="noStrike" spc="-1">
                <a:solidFill>
                  <a:srgbClr val="8B8B8B"/>
                </a:solidFill>
                <a:uFill>
                  <a:solidFill>
                    <a:srgbClr val="FFFFFF"/>
                  </a:solidFill>
                </a:uFill>
                <a:latin typeface="Calibri"/>
              </a:rPr>
              <a:t>2</a:t>
            </a:fld>
            <a:endParaRPr lang="lv-LV" sz="12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Times New Roman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>
              <p:cTn id="2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8" name="TextShape 1"/>
          <p:cNvSpPr txBox="1"/>
          <p:nvPr/>
        </p:nvSpPr>
        <p:spPr>
          <a:xfrm>
            <a:off x="838080" y="108000"/>
            <a:ext cx="10515240" cy="1325160"/>
          </a:xfrm>
          <a:prstGeom prst="rect">
            <a:avLst/>
          </a:prstGeom>
          <a:noFill/>
          <a:ln>
            <a:noFill/>
          </a:ln>
        </p:spPr>
        <p:txBody>
          <a:bodyPr anchor="ctr"/>
          <a:lstStyle/>
          <a:p>
            <a:pPr>
              <a:lnSpc>
                <a:spcPct val="90000"/>
              </a:lnSpc>
            </a:pPr>
            <a:r>
              <a:rPr lang="lv-LV" sz="4400" b="1" strike="noStrike" spc="-1" dirty="0">
                <a:solidFill>
                  <a:srgbClr val="4472C4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Fill>
                  <a:solidFill>
                    <a:srgbClr val="FFFFFF"/>
                  </a:solidFill>
                </a:uFill>
                <a:latin typeface="Calibri"/>
              </a:rPr>
              <a:t>Latvija – līdere novēršamās mirstības ziņā ES</a:t>
            </a:r>
            <a:endParaRPr lang="lv-LV" sz="4400" b="0" strike="noStrike" spc="-1" dirty="0">
              <a:solidFill>
                <a:srgbClr val="0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Fill>
                <a:solidFill>
                  <a:srgbClr val="FFFFFF"/>
                </a:solidFill>
              </a:uFill>
              <a:latin typeface="Calibri"/>
            </a:endParaRPr>
          </a:p>
        </p:txBody>
      </p:sp>
      <p:pic>
        <p:nvPicPr>
          <p:cNvPr id="219" name="Content Placeholder 4"/>
          <p:cNvPicPr/>
          <p:nvPr/>
        </p:nvPicPr>
        <p:blipFill>
          <a:blip r:embed="rId2"/>
          <a:stretch/>
        </p:blipFill>
        <p:spPr>
          <a:xfrm>
            <a:off x="2822040" y="1605240"/>
            <a:ext cx="8071560" cy="5227560"/>
          </a:xfrm>
          <a:prstGeom prst="rect">
            <a:avLst/>
          </a:prstGeom>
          <a:ln>
            <a:noFill/>
          </a:ln>
        </p:spPr>
      </p:pic>
      <p:sp>
        <p:nvSpPr>
          <p:cNvPr id="220" name="Line 2"/>
          <p:cNvSpPr/>
          <p:nvPr/>
        </p:nvSpPr>
        <p:spPr>
          <a:xfrm>
            <a:off x="960840" y="1288440"/>
            <a:ext cx="10375920" cy="23040"/>
          </a:xfrm>
          <a:prstGeom prst="line">
            <a:avLst/>
          </a:prstGeom>
          <a:ln w="4752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/>
        </p:style>
      </p:sp>
      <p:sp>
        <p:nvSpPr>
          <p:cNvPr id="221" name="CustomShape 3"/>
          <p:cNvSpPr/>
          <p:nvPr/>
        </p:nvSpPr>
        <p:spPr>
          <a:xfrm>
            <a:off x="2619360" y="5445720"/>
            <a:ext cx="914040" cy="171000"/>
          </a:xfrm>
          <a:prstGeom prst="rightArrow">
            <a:avLst>
              <a:gd name="adj1" fmla="val 50000"/>
              <a:gd name="adj2" fmla="val 50000"/>
            </a:avLst>
          </a:prstGeom>
          <a:solidFill>
            <a:srgbClr val="7E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</p:sp>
      <p:sp>
        <p:nvSpPr>
          <p:cNvPr id="222" name="CustomShape 4"/>
          <p:cNvSpPr/>
          <p:nvPr/>
        </p:nvSpPr>
        <p:spPr>
          <a:xfrm rot="10800000">
            <a:off x="11460960" y="5709960"/>
            <a:ext cx="914040" cy="171000"/>
          </a:xfrm>
          <a:prstGeom prst="rightArrow">
            <a:avLst>
              <a:gd name="adj1" fmla="val 50000"/>
              <a:gd name="adj2" fmla="val 50000"/>
            </a:avLst>
          </a:prstGeom>
          <a:solidFill>
            <a:srgbClr val="7E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</p:sp>
      <p:sp>
        <p:nvSpPr>
          <p:cNvPr id="223" name="TextShape 5"/>
          <p:cNvSpPr txBox="1"/>
          <p:nvPr/>
        </p:nvSpPr>
        <p:spPr>
          <a:xfrm>
            <a:off x="9296280" y="6356520"/>
            <a:ext cx="2742840" cy="364680"/>
          </a:xfrm>
          <a:prstGeom prst="rect">
            <a:avLst/>
          </a:prstGeom>
          <a:noFill/>
          <a:ln>
            <a:noFill/>
          </a:ln>
        </p:spPr>
        <p:txBody>
          <a:bodyPr anchor="ctr"/>
          <a:lstStyle/>
          <a:p>
            <a:pPr algn="r">
              <a:lnSpc>
                <a:spcPct val="100000"/>
              </a:lnSpc>
            </a:pPr>
            <a:fld id="{AD900BC3-F36D-4888-97C4-BAA027A0860B}" type="slidenum">
              <a:rPr lang="lv-LV" sz="1200" b="0" strike="noStrike" spc="-1">
                <a:solidFill>
                  <a:srgbClr val="8B8B8B"/>
                </a:solidFill>
                <a:uFill>
                  <a:solidFill>
                    <a:srgbClr val="FFFFFF"/>
                  </a:solidFill>
                </a:uFill>
                <a:latin typeface="Calibri"/>
              </a:rPr>
              <a:t>3</a:t>
            </a:fld>
            <a:endParaRPr lang="lv-LV" sz="12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Times New Roman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>
              <p:cTn id="2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35" name="Picture 4"/>
          <p:cNvPicPr/>
          <p:nvPr/>
        </p:nvPicPr>
        <p:blipFill>
          <a:blip r:embed="rId2"/>
          <a:srcRect l="1762" r="20191"/>
          <a:stretch/>
        </p:blipFill>
        <p:spPr>
          <a:xfrm>
            <a:off x="5120640" y="1791000"/>
            <a:ext cx="6232680" cy="4272480"/>
          </a:xfrm>
          <a:prstGeom prst="rect">
            <a:avLst/>
          </a:prstGeom>
          <a:ln>
            <a:noFill/>
          </a:ln>
        </p:spPr>
      </p:pic>
      <p:sp>
        <p:nvSpPr>
          <p:cNvPr id="236" name="TextShape 1"/>
          <p:cNvSpPr txBox="1"/>
          <p:nvPr/>
        </p:nvSpPr>
        <p:spPr>
          <a:xfrm>
            <a:off x="828720" y="186840"/>
            <a:ext cx="11201040" cy="1325160"/>
          </a:xfrm>
          <a:prstGeom prst="rect">
            <a:avLst/>
          </a:prstGeom>
          <a:noFill/>
          <a:ln>
            <a:noFill/>
          </a:ln>
        </p:spPr>
        <p:txBody>
          <a:bodyPr anchor="ctr">
            <a:normAutofit/>
          </a:bodyPr>
          <a:lstStyle/>
          <a:p>
            <a:pPr>
              <a:lnSpc>
                <a:spcPct val="90000"/>
              </a:lnSpc>
            </a:pPr>
            <a:r>
              <a:rPr lang="lv-LV" sz="4000" b="1" strike="noStrike" spc="-1" dirty="0">
                <a:solidFill>
                  <a:srgbClr val="4472C4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Fill>
                  <a:solidFill>
                    <a:srgbClr val="FFFFFF"/>
                  </a:solidFill>
                </a:uFill>
                <a:latin typeface="Calibri"/>
              </a:rPr>
              <a:t>15 </a:t>
            </a:r>
            <a:r>
              <a:rPr lang="lv-LV" sz="4000" b="1" strike="noStrike" spc="-1" dirty="0" err="1" smtClean="0">
                <a:solidFill>
                  <a:srgbClr val="4472C4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Fill>
                  <a:solidFill>
                    <a:srgbClr val="FFFFFF"/>
                  </a:solidFill>
                </a:uFill>
                <a:latin typeface="Calibri"/>
              </a:rPr>
              <a:t>g</a:t>
            </a:r>
            <a:r>
              <a:rPr lang="lv-LV" sz="4000" b="1" strike="noStrike" spc="-1" dirty="0" smtClean="0">
                <a:solidFill>
                  <a:srgbClr val="4472C4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Fill>
                  <a:solidFill>
                    <a:srgbClr val="FFFFFF"/>
                  </a:solidFill>
                </a:uFill>
                <a:latin typeface="Calibri"/>
              </a:rPr>
              <a:t>. laikā palielinājusies </a:t>
            </a:r>
            <a:r>
              <a:rPr lang="lv-LV" sz="4000" b="1" strike="noStrike" spc="-1" dirty="0">
                <a:solidFill>
                  <a:srgbClr val="4472C4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Fill>
                  <a:solidFill>
                    <a:srgbClr val="FFFFFF"/>
                  </a:solidFill>
                </a:uFill>
                <a:latin typeface="Calibri"/>
              </a:rPr>
              <a:t>diabēta pacientu mirstība!</a:t>
            </a:r>
            <a:endParaRPr lang="lv-LV" sz="4000" b="0" strike="noStrike" spc="-1" dirty="0">
              <a:solidFill>
                <a:srgbClr val="0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Fill>
                <a:solidFill>
                  <a:srgbClr val="FFFFFF"/>
                </a:solidFill>
              </a:uFill>
              <a:latin typeface="Calibri"/>
            </a:endParaRPr>
          </a:p>
        </p:txBody>
      </p:sp>
      <p:sp>
        <p:nvSpPr>
          <p:cNvPr id="237" name="TextShape 2"/>
          <p:cNvSpPr txBox="1"/>
          <p:nvPr/>
        </p:nvSpPr>
        <p:spPr>
          <a:xfrm>
            <a:off x="838080" y="2116080"/>
            <a:ext cx="4181040" cy="4350960"/>
          </a:xfrm>
          <a:prstGeom prst="rect">
            <a:avLst/>
          </a:prstGeom>
          <a:noFill/>
          <a:ln>
            <a:noFill/>
          </a:ln>
        </p:spPr>
        <p:txBody>
          <a:bodyPr>
            <a:normAutofit/>
          </a:bodyPr>
          <a:lstStyle/>
          <a:p>
            <a:pPr marL="228600" indent="-228240">
              <a:lnSpc>
                <a:spcPts val="3200"/>
              </a:lnSpc>
              <a:spcBef>
                <a:spcPts val="1001"/>
              </a:spcBef>
              <a:buClr>
                <a:srgbClr val="FF0000"/>
              </a:buClr>
              <a:buFont typeface="Wingdings" charset="2"/>
              <a:buChar char=""/>
            </a:pPr>
            <a:r>
              <a:rPr lang="lv-LV" sz="2400" b="1" strike="noStrike" spc="-1" dirty="0">
                <a:uFill>
                  <a:solidFill>
                    <a:srgbClr val="FFFFFF"/>
                  </a:solidFill>
                </a:uFill>
                <a:latin typeface="Calibri"/>
              </a:rPr>
              <a:t>Pēdējo 10</a:t>
            </a:r>
            <a:r>
              <a:rPr lang="lv-LV" sz="2400" b="0" strike="noStrike" spc="-1" dirty="0">
                <a:uFill>
                  <a:solidFill>
                    <a:srgbClr val="FFFFFF"/>
                  </a:solidFill>
                </a:uFill>
                <a:latin typeface="Calibri"/>
              </a:rPr>
              <a:t>–</a:t>
            </a:r>
            <a:r>
              <a:rPr lang="lv-LV" sz="2400" b="1" strike="noStrike" spc="-1" dirty="0">
                <a:uFill>
                  <a:solidFill>
                    <a:srgbClr val="FFFFFF"/>
                  </a:solidFill>
                </a:uFill>
                <a:latin typeface="Calibri"/>
              </a:rPr>
              <a:t>15 gadu laikā mirstība no CD uz 100 000 iedzīvotāju</a:t>
            </a:r>
            <a:r>
              <a:rPr lang="lv-LV" sz="2400" b="1" strike="noStrike" spc="-1" dirty="0">
                <a:solidFill>
                  <a:srgbClr val="44546A"/>
                </a:solidFill>
                <a:uFill>
                  <a:solidFill>
                    <a:srgbClr val="FFFFFF"/>
                  </a:solidFill>
                </a:uFill>
                <a:latin typeface="Calibri"/>
              </a:rPr>
              <a:t> </a:t>
            </a:r>
            <a:r>
              <a:rPr lang="lv-LV" sz="2400" b="1" strike="noStrike" spc="-1" dirty="0">
                <a:solidFill>
                  <a:srgbClr val="FF0000"/>
                </a:solidFill>
                <a:uFill>
                  <a:solidFill>
                    <a:srgbClr val="FFFFFF"/>
                  </a:solidFill>
                </a:uFill>
                <a:latin typeface="Calibri"/>
              </a:rPr>
              <a:t>vairāk nekā dubultojusies!</a:t>
            </a:r>
            <a:endParaRPr lang="lv-LV" sz="2400" b="0" strike="noStrike" spc="-1" dirty="0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Calibri"/>
            </a:endParaRPr>
          </a:p>
          <a:p>
            <a:pPr>
              <a:lnSpc>
                <a:spcPts val="3200"/>
              </a:lnSpc>
              <a:spcBef>
                <a:spcPts val="1001"/>
              </a:spcBef>
            </a:pPr>
            <a:endParaRPr lang="lv-LV" sz="2400" b="0" strike="noStrike" spc="-1" dirty="0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Calibri"/>
            </a:endParaRPr>
          </a:p>
          <a:p>
            <a:pPr marL="228600" indent="-228240">
              <a:lnSpc>
                <a:spcPts val="3200"/>
              </a:lnSpc>
              <a:spcBef>
                <a:spcPts val="1001"/>
              </a:spcBef>
              <a:buClr>
                <a:srgbClr val="FF0000"/>
              </a:buClr>
              <a:buFont typeface="Wingdings" charset="2"/>
              <a:buChar char=""/>
            </a:pPr>
            <a:r>
              <a:rPr lang="lv-LV" sz="2400" b="1" strike="noStrike" spc="-1" dirty="0">
                <a:uFill>
                  <a:solidFill>
                    <a:srgbClr val="FFFFFF"/>
                  </a:solidFill>
                </a:uFill>
                <a:latin typeface="Calibri"/>
              </a:rPr>
              <a:t>Tiešais nāves cēlonis visbiežāk saistīts ar diabēta komplikācijām un to sekām! </a:t>
            </a:r>
            <a:endParaRPr lang="lv-LV" sz="2400" b="0" strike="noStrike" spc="-1" dirty="0">
              <a:uFill>
                <a:solidFill>
                  <a:srgbClr val="FFFFFF"/>
                </a:solidFill>
              </a:uFill>
              <a:latin typeface="Calibri"/>
            </a:endParaRPr>
          </a:p>
          <a:p>
            <a:pPr>
              <a:lnSpc>
                <a:spcPts val="3200"/>
              </a:lnSpc>
              <a:spcBef>
                <a:spcPts val="1001"/>
              </a:spcBef>
            </a:pPr>
            <a:endParaRPr lang="lv-LV" sz="2400" b="0" strike="noStrike" spc="-1" dirty="0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Calibri"/>
            </a:endParaRPr>
          </a:p>
          <a:p>
            <a:pPr>
              <a:lnSpc>
                <a:spcPts val="3200"/>
              </a:lnSpc>
              <a:spcBef>
                <a:spcPts val="1001"/>
              </a:spcBef>
            </a:pPr>
            <a:endParaRPr lang="lv-LV" sz="2400" b="0" strike="noStrike" spc="-1" dirty="0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Calibri"/>
            </a:endParaRPr>
          </a:p>
        </p:txBody>
      </p:sp>
      <p:sp>
        <p:nvSpPr>
          <p:cNvPr id="238" name="CustomShape 3"/>
          <p:cNvSpPr/>
          <p:nvPr/>
        </p:nvSpPr>
        <p:spPr>
          <a:xfrm>
            <a:off x="9887760" y="6098040"/>
            <a:ext cx="1231200" cy="39528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none" lIns="90000" tIns="45000" rIns="90000" bIns="45000"/>
          <a:lstStyle/>
          <a:p>
            <a:pPr>
              <a:lnSpc>
                <a:spcPct val="100000"/>
              </a:lnSpc>
            </a:pPr>
            <a:r>
              <a:rPr lang="lv-LV" sz="2000" b="0" strike="noStrike" spc="-1">
                <a:solidFill>
                  <a:srgbClr val="404040"/>
                </a:solidFill>
                <a:uFill>
                  <a:solidFill>
                    <a:srgbClr val="FFFFFF"/>
                  </a:solidFill>
                </a:uFill>
                <a:latin typeface="Calibri"/>
              </a:rPr>
              <a:t>Dati: SPKC</a:t>
            </a:r>
            <a:endParaRPr lang="lv-LV" sz="20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239" name="Line 4"/>
          <p:cNvSpPr/>
          <p:nvPr/>
        </p:nvSpPr>
        <p:spPr>
          <a:xfrm>
            <a:off x="977400" y="1495440"/>
            <a:ext cx="10653840" cy="23040"/>
          </a:xfrm>
          <a:prstGeom prst="line">
            <a:avLst/>
          </a:prstGeom>
          <a:ln w="4752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/>
        </p:style>
      </p:sp>
      <p:sp>
        <p:nvSpPr>
          <p:cNvPr id="240" name="TextShape 5"/>
          <p:cNvSpPr txBox="1"/>
          <p:nvPr/>
        </p:nvSpPr>
        <p:spPr>
          <a:xfrm>
            <a:off x="9296280" y="6356520"/>
            <a:ext cx="2742840" cy="364680"/>
          </a:xfrm>
          <a:prstGeom prst="rect">
            <a:avLst/>
          </a:prstGeom>
          <a:noFill/>
          <a:ln>
            <a:noFill/>
          </a:ln>
        </p:spPr>
        <p:txBody>
          <a:bodyPr anchor="ctr"/>
          <a:lstStyle/>
          <a:p>
            <a:pPr algn="r">
              <a:lnSpc>
                <a:spcPct val="100000"/>
              </a:lnSpc>
            </a:pPr>
            <a:fld id="{DD4D3C40-803E-4F3C-80CF-C1DA66325E94}" type="slidenum">
              <a:rPr lang="lv-LV" sz="1200" b="0" strike="noStrike" spc="-1">
                <a:solidFill>
                  <a:srgbClr val="8B8B8B"/>
                </a:solidFill>
                <a:uFill>
                  <a:solidFill>
                    <a:srgbClr val="FFFFFF"/>
                  </a:solidFill>
                </a:uFill>
                <a:latin typeface="Calibri"/>
              </a:rPr>
              <a:t>4</a:t>
            </a:fld>
            <a:endParaRPr lang="lv-LV" sz="12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Times New Roman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>
              <p:cTn id="2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4" name="TextShape 1"/>
          <p:cNvSpPr txBox="1"/>
          <p:nvPr/>
        </p:nvSpPr>
        <p:spPr>
          <a:xfrm>
            <a:off x="838080" y="135720"/>
            <a:ext cx="10924920" cy="1325160"/>
          </a:xfrm>
          <a:prstGeom prst="rect">
            <a:avLst/>
          </a:prstGeom>
          <a:noFill/>
          <a:ln>
            <a:noFill/>
          </a:ln>
        </p:spPr>
        <p:txBody>
          <a:bodyPr anchor="ctr">
            <a:normAutofit/>
          </a:bodyPr>
          <a:lstStyle/>
          <a:p>
            <a:pPr>
              <a:lnSpc>
                <a:spcPct val="90000"/>
              </a:lnSpc>
            </a:pPr>
            <a:r>
              <a:rPr lang="lv-LV" sz="4400" b="1" strike="noStrike" spc="-1" dirty="0">
                <a:solidFill>
                  <a:srgbClr val="4472C4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Fill>
                  <a:solidFill>
                    <a:srgbClr val="FFFFFF"/>
                  </a:solidFill>
                </a:uFill>
                <a:latin typeface="Calibri"/>
              </a:rPr>
              <a:t>Galvenie novēršamās mirstības cēloņi Latvijā</a:t>
            </a:r>
            <a:endParaRPr lang="lv-LV" sz="4400" b="0" strike="noStrike" spc="-1" dirty="0">
              <a:solidFill>
                <a:srgbClr val="0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Fill>
                <a:solidFill>
                  <a:srgbClr val="FFFFFF"/>
                </a:solidFill>
              </a:uFill>
              <a:latin typeface="Calibri"/>
            </a:endParaRPr>
          </a:p>
        </p:txBody>
      </p:sp>
      <p:sp>
        <p:nvSpPr>
          <p:cNvPr id="225" name="TextShape 2"/>
          <p:cNvSpPr txBox="1"/>
          <p:nvPr/>
        </p:nvSpPr>
        <p:spPr>
          <a:xfrm>
            <a:off x="190440" y="2076480"/>
            <a:ext cx="12087000" cy="445986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pPr marL="628560" indent="-228240">
              <a:lnSpc>
                <a:spcPct val="100000"/>
              </a:lnSpc>
              <a:spcBef>
                <a:spcPts val="1001"/>
              </a:spcBef>
              <a:buClr>
                <a:srgbClr val="FF0000"/>
              </a:buClr>
              <a:buFont typeface="Wingdings" charset="2"/>
              <a:buChar char=""/>
            </a:pPr>
            <a:r>
              <a:rPr lang="lv-LV" sz="2800" b="1" strike="noStrike" spc="-1" dirty="0">
                <a:uFill>
                  <a:solidFill>
                    <a:srgbClr val="FFFFFF"/>
                  </a:solidFill>
                </a:uFill>
                <a:latin typeface="Calibri"/>
              </a:rPr>
              <a:t>Sirds </a:t>
            </a:r>
            <a:r>
              <a:rPr lang="lv-LV" sz="2800" b="1" strike="noStrike" spc="-1" dirty="0" err="1">
                <a:uFill>
                  <a:solidFill>
                    <a:srgbClr val="FFFFFF"/>
                  </a:solidFill>
                </a:uFill>
                <a:latin typeface="Calibri"/>
              </a:rPr>
              <a:t>išēmiskās</a:t>
            </a:r>
            <a:r>
              <a:rPr lang="lv-LV" sz="2800" b="1" strike="noStrike" spc="-1" dirty="0">
                <a:uFill>
                  <a:solidFill>
                    <a:srgbClr val="FFFFFF"/>
                  </a:solidFill>
                </a:uFill>
                <a:latin typeface="Calibri"/>
              </a:rPr>
              <a:t> slimības </a:t>
            </a:r>
            <a:r>
              <a:rPr lang="lv-LV" sz="2800" b="0" strike="noStrike" spc="-1" dirty="0">
                <a:uFill>
                  <a:solidFill>
                    <a:srgbClr val="FFFFFF"/>
                  </a:solidFill>
                </a:uFill>
                <a:latin typeface="Calibri"/>
              </a:rPr>
              <a:t>– </a:t>
            </a:r>
            <a:r>
              <a:rPr lang="lv-LV" sz="2800" b="1" strike="noStrike" spc="-1" dirty="0">
                <a:uFill>
                  <a:solidFill>
                    <a:srgbClr val="FFFFFF"/>
                  </a:solidFill>
                </a:uFill>
                <a:latin typeface="Calibri"/>
              </a:rPr>
              <a:t>44%</a:t>
            </a:r>
            <a:endParaRPr lang="lv-LV" sz="2800" b="0" strike="noStrike" spc="-1" dirty="0">
              <a:uFill>
                <a:solidFill>
                  <a:srgbClr val="FFFFFF"/>
                </a:solidFill>
              </a:uFill>
              <a:latin typeface="Calibri"/>
            </a:endParaRPr>
          </a:p>
          <a:p>
            <a:pPr marL="628560" indent="-228240">
              <a:lnSpc>
                <a:spcPct val="100000"/>
              </a:lnSpc>
              <a:spcBef>
                <a:spcPts val="1001"/>
              </a:spcBef>
              <a:buClr>
                <a:srgbClr val="FF0000"/>
              </a:buClr>
              <a:buFont typeface="Wingdings" charset="2"/>
              <a:buChar char=""/>
            </a:pPr>
            <a:r>
              <a:rPr lang="lv-LV" sz="2800" b="1" strike="noStrike" spc="-1" dirty="0">
                <a:uFill>
                  <a:solidFill>
                    <a:srgbClr val="FFFFFF"/>
                  </a:solidFill>
                </a:uFill>
                <a:latin typeface="Calibri"/>
              </a:rPr>
              <a:t>Insults </a:t>
            </a:r>
            <a:r>
              <a:rPr lang="lv-LV" sz="2800" b="0" strike="noStrike" spc="-1" dirty="0">
                <a:uFill>
                  <a:solidFill>
                    <a:srgbClr val="FFFFFF"/>
                  </a:solidFill>
                </a:uFill>
                <a:latin typeface="Calibri"/>
              </a:rPr>
              <a:t>–</a:t>
            </a:r>
            <a:r>
              <a:rPr lang="lv-LV" sz="2800" b="1" strike="noStrike" spc="-1" dirty="0">
                <a:uFill>
                  <a:solidFill>
                    <a:srgbClr val="FFFFFF"/>
                  </a:solidFill>
                </a:uFill>
                <a:latin typeface="Calibri"/>
              </a:rPr>
              <a:t> 22%</a:t>
            </a:r>
            <a:endParaRPr lang="lv-LV" sz="2800" b="0" strike="noStrike" spc="-1" dirty="0">
              <a:uFill>
                <a:solidFill>
                  <a:srgbClr val="FFFFFF"/>
                </a:solidFill>
              </a:uFill>
              <a:latin typeface="Calibri"/>
            </a:endParaRPr>
          </a:p>
          <a:p>
            <a:pPr marL="628560" indent="-228240">
              <a:lnSpc>
                <a:spcPct val="100000"/>
              </a:lnSpc>
              <a:spcBef>
                <a:spcPts val="1001"/>
              </a:spcBef>
              <a:buClr>
                <a:srgbClr val="FF0000"/>
              </a:buClr>
              <a:buFont typeface="Wingdings" charset="2"/>
              <a:buChar char=""/>
            </a:pPr>
            <a:r>
              <a:rPr lang="lv-LV" sz="2800" b="1" strike="noStrike" spc="-1" dirty="0">
                <a:uFill>
                  <a:solidFill>
                    <a:srgbClr val="FFFFFF"/>
                  </a:solidFill>
                </a:uFill>
                <a:latin typeface="Calibri"/>
              </a:rPr>
              <a:t>Hipertensīvās slimības </a:t>
            </a:r>
            <a:r>
              <a:rPr lang="lv-LV" sz="2800" b="0" strike="noStrike" spc="-1" dirty="0">
                <a:uFill>
                  <a:solidFill>
                    <a:srgbClr val="FFFFFF"/>
                  </a:solidFill>
                </a:uFill>
                <a:latin typeface="Calibri"/>
              </a:rPr>
              <a:t>– </a:t>
            </a:r>
            <a:r>
              <a:rPr lang="lv-LV" sz="2800" b="1" strike="noStrike" spc="-1" dirty="0">
                <a:uFill>
                  <a:solidFill>
                    <a:srgbClr val="FFFFFF"/>
                  </a:solidFill>
                </a:uFill>
                <a:latin typeface="Calibri"/>
              </a:rPr>
              <a:t>6%</a:t>
            </a:r>
            <a:endParaRPr lang="lv-LV" sz="2800" b="0" strike="noStrike" spc="-1" dirty="0">
              <a:uFill>
                <a:solidFill>
                  <a:srgbClr val="FFFFFF"/>
                </a:solidFill>
              </a:uFill>
              <a:latin typeface="Calibri"/>
            </a:endParaRPr>
          </a:p>
          <a:p>
            <a:pPr marL="628560" indent="-228240">
              <a:lnSpc>
                <a:spcPct val="100000"/>
              </a:lnSpc>
              <a:spcBef>
                <a:spcPts val="1001"/>
              </a:spcBef>
              <a:buClr>
                <a:srgbClr val="FF0000"/>
              </a:buClr>
              <a:buFont typeface="Wingdings" charset="2"/>
              <a:buChar char=""/>
            </a:pPr>
            <a:r>
              <a:rPr lang="lv-LV" sz="2800" b="1" strike="noStrike" spc="-1" dirty="0" err="1">
                <a:uFill>
                  <a:solidFill>
                    <a:srgbClr val="FFFFFF"/>
                  </a:solidFill>
                </a:uFill>
                <a:latin typeface="Calibri"/>
              </a:rPr>
              <a:t>Perifēro</a:t>
            </a:r>
            <a:r>
              <a:rPr lang="lv-LV" sz="2800" b="1" strike="noStrike" spc="-1" dirty="0">
                <a:uFill>
                  <a:solidFill>
                    <a:srgbClr val="FFFFFF"/>
                  </a:solidFill>
                </a:uFill>
                <a:latin typeface="Calibri"/>
              </a:rPr>
              <a:t> artēriju slimība …</a:t>
            </a:r>
            <a:endParaRPr lang="lv-LV" sz="2800" b="0" strike="noStrike" spc="-1" dirty="0">
              <a:uFill>
                <a:solidFill>
                  <a:srgbClr val="FFFFFF"/>
                </a:solidFill>
              </a:uFill>
              <a:latin typeface="Calibri"/>
            </a:endParaRPr>
          </a:p>
          <a:p>
            <a:pPr>
              <a:lnSpc>
                <a:spcPct val="100000"/>
              </a:lnSpc>
              <a:spcBef>
                <a:spcPts val="1001"/>
              </a:spcBef>
            </a:pPr>
            <a:endParaRPr lang="lv-LV" sz="2800" b="0" strike="noStrike" spc="-1" dirty="0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Calibri"/>
            </a:endParaRPr>
          </a:p>
          <a:p>
            <a:pPr>
              <a:lnSpc>
                <a:spcPct val="150000"/>
              </a:lnSpc>
              <a:spcBef>
                <a:spcPts val="1001"/>
              </a:spcBef>
            </a:pPr>
            <a:r>
              <a:rPr lang="lv-LV" sz="2800" b="1" strike="noStrike" spc="-1" dirty="0">
                <a:uFill>
                  <a:solidFill>
                    <a:srgbClr val="FFFFFF"/>
                  </a:solidFill>
                </a:uFill>
                <a:latin typeface="Calibri"/>
              </a:rPr>
              <a:t>Kopā šie iemesli : sastāda 72% no visiem novēršamās mirstības cēloņiem Latvijā</a:t>
            </a:r>
            <a:endParaRPr lang="lv-LV" sz="2800" b="0" strike="noStrike" spc="-1" dirty="0">
              <a:uFill>
                <a:solidFill>
                  <a:srgbClr val="FFFFFF"/>
                </a:solidFill>
              </a:uFill>
              <a:latin typeface="Calibri"/>
            </a:endParaRPr>
          </a:p>
          <a:p>
            <a:pPr>
              <a:lnSpc>
                <a:spcPct val="150000"/>
              </a:lnSpc>
              <a:spcBef>
                <a:spcPts val="1001"/>
              </a:spcBef>
            </a:pPr>
            <a:r>
              <a:rPr lang="lv-LV" sz="2800" b="1" strike="noStrike" spc="-1" dirty="0">
                <a:uFill>
                  <a:solidFill>
                    <a:srgbClr val="FFFFFF"/>
                  </a:solidFill>
                </a:uFill>
                <a:latin typeface="Calibri"/>
              </a:rPr>
              <a:t>Pacientiem, kuri slimo ar cukura diabētu, šo nāves cēloņu risks ir visaugstākais! </a:t>
            </a:r>
            <a:endParaRPr lang="lv-LV" sz="2800" b="0" strike="noStrike" spc="-1" dirty="0">
              <a:uFill>
                <a:solidFill>
                  <a:srgbClr val="FFFFFF"/>
                </a:solidFill>
              </a:uFill>
              <a:latin typeface="Calibri"/>
            </a:endParaRPr>
          </a:p>
        </p:txBody>
      </p:sp>
      <p:sp>
        <p:nvSpPr>
          <p:cNvPr id="226" name="CustomShape 3"/>
          <p:cNvSpPr/>
          <p:nvPr/>
        </p:nvSpPr>
        <p:spPr>
          <a:xfrm>
            <a:off x="8289000" y="6369480"/>
            <a:ext cx="2191320" cy="33372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none" lIns="90000" tIns="45000" rIns="90000" bIns="45000"/>
          <a:lstStyle/>
          <a:p>
            <a:pPr>
              <a:lnSpc>
                <a:spcPct val="100000"/>
              </a:lnSpc>
            </a:pPr>
            <a:r>
              <a:rPr lang="lv-LV" sz="1600" b="0" i="1" strike="noStrike" spc="-1">
                <a:solidFill>
                  <a:srgbClr val="404040"/>
                </a:solidFill>
                <a:uFill>
                  <a:solidFill>
                    <a:srgbClr val="FFFFFF"/>
                  </a:solidFill>
                </a:uFill>
                <a:latin typeface="Calibri"/>
              </a:rPr>
              <a:t>Lancet 2006; 367: 69–78</a:t>
            </a:r>
            <a:endParaRPr lang="lv-LV" sz="16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227" name="Line 4"/>
          <p:cNvSpPr/>
          <p:nvPr/>
        </p:nvSpPr>
        <p:spPr>
          <a:xfrm>
            <a:off x="906480" y="1358280"/>
            <a:ext cx="10693800" cy="23400"/>
          </a:xfrm>
          <a:prstGeom prst="line">
            <a:avLst/>
          </a:prstGeom>
          <a:ln w="4752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/>
        </p:style>
      </p:sp>
      <p:sp>
        <p:nvSpPr>
          <p:cNvPr id="228" name="TextShape 5"/>
          <p:cNvSpPr txBox="1"/>
          <p:nvPr/>
        </p:nvSpPr>
        <p:spPr>
          <a:xfrm>
            <a:off x="9296280" y="6356520"/>
            <a:ext cx="2742840" cy="364680"/>
          </a:xfrm>
          <a:prstGeom prst="rect">
            <a:avLst/>
          </a:prstGeom>
          <a:noFill/>
          <a:ln>
            <a:noFill/>
          </a:ln>
        </p:spPr>
        <p:txBody>
          <a:bodyPr anchor="ctr"/>
          <a:lstStyle/>
          <a:p>
            <a:pPr algn="r">
              <a:lnSpc>
                <a:spcPct val="100000"/>
              </a:lnSpc>
            </a:pPr>
            <a:fld id="{AE7F84B9-FC92-43AF-9405-7F5693AE72ED}" type="slidenum">
              <a:rPr lang="lv-LV" sz="1200" b="0" strike="noStrike" spc="-1">
                <a:solidFill>
                  <a:srgbClr val="8B8B8B"/>
                </a:solidFill>
                <a:uFill>
                  <a:solidFill>
                    <a:srgbClr val="FFFFFF"/>
                  </a:solidFill>
                </a:uFill>
                <a:latin typeface="Calibri"/>
              </a:rPr>
              <a:t>5</a:t>
            </a:fld>
            <a:endParaRPr lang="lv-LV" sz="12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Times New Roman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>
              <p:cTn id="2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1" name="TextShape 1"/>
          <p:cNvSpPr txBox="1"/>
          <p:nvPr/>
        </p:nvSpPr>
        <p:spPr>
          <a:xfrm>
            <a:off x="838080" y="53640"/>
            <a:ext cx="10515240" cy="1325160"/>
          </a:xfrm>
          <a:prstGeom prst="rect">
            <a:avLst/>
          </a:prstGeom>
          <a:noFill/>
          <a:ln>
            <a:noFill/>
          </a:ln>
        </p:spPr>
        <p:txBody>
          <a:bodyPr anchor="ctr">
            <a:normAutofit/>
          </a:bodyPr>
          <a:lstStyle/>
          <a:p>
            <a:pPr>
              <a:lnSpc>
                <a:spcPct val="90000"/>
              </a:lnSpc>
            </a:pPr>
            <a:r>
              <a:rPr lang="lv-LV" sz="4400" b="1" strike="noStrike" spc="-1" dirty="0">
                <a:solidFill>
                  <a:srgbClr val="4472C4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Fill>
                  <a:solidFill>
                    <a:srgbClr val="FFFFFF"/>
                  </a:solidFill>
                </a:uFill>
                <a:latin typeface="Calibri"/>
              </a:rPr>
              <a:t>Cukura diabēta komplikācijas</a:t>
            </a:r>
            <a:endParaRPr lang="lv-LV" sz="4400" b="0" strike="noStrike" spc="-1" dirty="0">
              <a:solidFill>
                <a:srgbClr val="0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Fill>
                <a:solidFill>
                  <a:srgbClr val="FFFFFF"/>
                </a:solidFill>
              </a:uFill>
              <a:latin typeface="Calibri"/>
            </a:endParaRPr>
          </a:p>
        </p:txBody>
      </p:sp>
      <p:sp>
        <p:nvSpPr>
          <p:cNvPr id="242" name="TextShape 2"/>
          <p:cNvSpPr txBox="1"/>
          <p:nvPr/>
        </p:nvSpPr>
        <p:spPr>
          <a:xfrm>
            <a:off x="309966" y="1544040"/>
            <a:ext cx="11545194" cy="5226120"/>
          </a:xfrm>
          <a:prstGeom prst="rect">
            <a:avLst/>
          </a:prstGeom>
          <a:noFill/>
          <a:ln>
            <a:noFill/>
          </a:ln>
        </p:spPr>
        <p:txBody>
          <a:bodyPr>
            <a:normAutofit/>
          </a:bodyPr>
          <a:lstStyle/>
          <a:p>
            <a:pPr>
              <a:lnSpc>
                <a:spcPct val="100000"/>
              </a:lnSpc>
              <a:spcBef>
                <a:spcPts val="1001"/>
              </a:spcBef>
              <a:spcAft>
                <a:spcPts val="601"/>
              </a:spcAft>
            </a:pPr>
            <a:r>
              <a:rPr lang="lv-LV" sz="2500" b="0" strike="noStrike" spc="-1" dirty="0">
                <a:uFill>
                  <a:solidFill>
                    <a:srgbClr val="FFFFFF"/>
                  </a:solidFill>
                </a:uFill>
                <a:latin typeface="Calibri"/>
              </a:rPr>
              <a:t>2016. </a:t>
            </a:r>
            <a:r>
              <a:rPr lang="lv-LV" sz="2500" b="0" strike="noStrike" spc="-1" dirty="0" err="1" smtClean="0">
                <a:uFill>
                  <a:solidFill>
                    <a:srgbClr val="FFFFFF"/>
                  </a:solidFill>
                </a:uFill>
                <a:latin typeface="Calibri"/>
              </a:rPr>
              <a:t>g</a:t>
            </a:r>
            <a:r>
              <a:rPr lang="lv-LV" sz="2500" b="0" strike="noStrike" spc="-1" dirty="0" smtClean="0">
                <a:uFill>
                  <a:solidFill>
                    <a:srgbClr val="FFFFFF"/>
                  </a:solidFill>
                </a:uFill>
                <a:latin typeface="Calibri"/>
              </a:rPr>
              <a:t>. </a:t>
            </a:r>
            <a:r>
              <a:rPr lang="lv-LV" sz="2500" b="0" strike="noStrike" spc="-1" dirty="0">
                <a:uFill>
                  <a:solidFill>
                    <a:srgbClr val="FFFFFF"/>
                  </a:solidFill>
                </a:uFill>
                <a:latin typeface="Calibri"/>
              </a:rPr>
              <a:t>no 88 945 </a:t>
            </a:r>
            <a:r>
              <a:rPr lang="lv-LV" sz="2500" b="0" strike="noStrike" spc="-1" dirty="0" smtClean="0">
                <a:uFill>
                  <a:solidFill>
                    <a:srgbClr val="FFFFFF"/>
                  </a:solidFill>
                </a:uFill>
                <a:latin typeface="Calibri"/>
              </a:rPr>
              <a:t>ambulatoriem pacientiem</a:t>
            </a:r>
            <a:r>
              <a:rPr lang="lv-LV" sz="2500" b="0" strike="noStrike" spc="-1" dirty="0">
                <a:uFill>
                  <a:solidFill>
                    <a:srgbClr val="FFFFFF"/>
                  </a:solidFill>
                </a:uFill>
                <a:latin typeface="Calibri"/>
              </a:rPr>
              <a:t>:</a:t>
            </a:r>
          </a:p>
          <a:p>
            <a:pPr marL="266760" indent="-266400">
              <a:lnSpc>
                <a:spcPct val="100000"/>
              </a:lnSpc>
              <a:spcBef>
                <a:spcPts val="1001"/>
              </a:spcBef>
              <a:spcAft>
                <a:spcPts val="601"/>
              </a:spcAft>
              <a:buClr>
                <a:srgbClr val="FF0000"/>
              </a:buClr>
              <a:buFont typeface="Wingdings" charset="2"/>
              <a:buChar char=""/>
            </a:pPr>
            <a:r>
              <a:rPr lang="lv-LV" sz="2500" b="0" strike="noStrike" spc="-1" dirty="0">
                <a:uFill>
                  <a:solidFill>
                    <a:srgbClr val="FFFFFF"/>
                  </a:solidFill>
                </a:uFill>
                <a:latin typeface="Calibri"/>
              </a:rPr>
              <a:t>Miokarda infarkts – 1189 pacientiem</a:t>
            </a:r>
          </a:p>
          <a:p>
            <a:pPr marL="266760" indent="-266400">
              <a:lnSpc>
                <a:spcPct val="100000"/>
              </a:lnSpc>
              <a:spcBef>
                <a:spcPts val="1001"/>
              </a:spcBef>
              <a:spcAft>
                <a:spcPts val="601"/>
              </a:spcAft>
              <a:buClr>
                <a:srgbClr val="FF0000"/>
              </a:buClr>
              <a:buFont typeface="Wingdings" charset="2"/>
              <a:buChar char=""/>
            </a:pPr>
            <a:r>
              <a:rPr lang="lv-LV" sz="2500" b="0" strike="noStrike" spc="-1" dirty="0">
                <a:uFill>
                  <a:solidFill>
                    <a:srgbClr val="FFFFFF"/>
                  </a:solidFill>
                </a:uFill>
                <a:latin typeface="Calibri"/>
              </a:rPr>
              <a:t>Insults – 1102 pacientiem</a:t>
            </a:r>
          </a:p>
          <a:p>
            <a:pPr marL="266760" indent="-266400">
              <a:lnSpc>
                <a:spcPct val="100000"/>
              </a:lnSpc>
              <a:spcBef>
                <a:spcPts val="1001"/>
              </a:spcBef>
              <a:spcAft>
                <a:spcPts val="601"/>
              </a:spcAft>
              <a:buClr>
                <a:srgbClr val="FF0000"/>
              </a:buClr>
              <a:buFont typeface="Wingdings" charset="2"/>
              <a:buChar char=""/>
            </a:pPr>
            <a:r>
              <a:rPr lang="lv-LV" sz="2500" b="0" strike="noStrike" spc="-1" dirty="0">
                <a:uFill>
                  <a:solidFill>
                    <a:srgbClr val="FFFFFF"/>
                  </a:solidFill>
                </a:uFill>
                <a:latin typeface="Calibri"/>
              </a:rPr>
              <a:t>Koronāra  asinsvadu </a:t>
            </a:r>
            <a:r>
              <a:rPr lang="lv-LV" sz="2500" b="0" strike="noStrike" spc="-1" dirty="0" err="1">
                <a:uFill>
                  <a:solidFill>
                    <a:srgbClr val="FFFFFF"/>
                  </a:solidFill>
                </a:uFill>
                <a:latin typeface="Calibri"/>
              </a:rPr>
              <a:t>šuntēšana</a:t>
            </a:r>
            <a:r>
              <a:rPr lang="lv-LV" sz="2500" b="0" strike="noStrike" spc="-1" dirty="0">
                <a:uFill>
                  <a:solidFill>
                    <a:srgbClr val="FFFFFF"/>
                  </a:solidFill>
                </a:uFill>
                <a:latin typeface="Calibri"/>
              </a:rPr>
              <a:t>/angioplastija – 1330 pacientiem</a:t>
            </a:r>
          </a:p>
          <a:p>
            <a:pPr marL="266760" indent="-266400">
              <a:lnSpc>
                <a:spcPct val="100000"/>
              </a:lnSpc>
              <a:spcBef>
                <a:spcPts val="1001"/>
              </a:spcBef>
              <a:spcAft>
                <a:spcPts val="601"/>
              </a:spcAft>
              <a:buClr>
                <a:srgbClr val="FF0000"/>
              </a:buClr>
              <a:buFont typeface="Wingdings" charset="2"/>
              <a:buChar char=""/>
            </a:pPr>
            <a:r>
              <a:rPr lang="lv-LV" sz="2500" b="0" strike="noStrike" spc="-1" dirty="0">
                <a:uFill>
                  <a:solidFill>
                    <a:srgbClr val="FFFFFF"/>
                  </a:solidFill>
                </a:uFill>
                <a:latin typeface="Calibri"/>
              </a:rPr>
              <a:t>Stenokardija – 5825 pacientiem</a:t>
            </a:r>
          </a:p>
          <a:p>
            <a:pPr marL="266760" indent="-266400">
              <a:lnSpc>
                <a:spcPct val="100000"/>
              </a:lnSpc>
              <a:spcBef>
                <a:spcPts val="1001"/>
              </a:spcBef>
              <a:spcAft>
                <a:spcPts val="601"/>
              </a:spcAft>
              <a:buClr>
                <a:srgbClr val="FF0000"/>
              </a:buClr>
              <a:buFont typeface="Wingdings" charset="2"/>
              <a:buChar char=""/>
            </a:pPr>
            <a:r>
              <a:rPr lang="lv-LV" sz="2500" b="0" strike="noStrike" spc="-1" dirty="0">
                <a:uFill>
                  <a:solidFill>
                    <a:srgbClr val="FFFFFF"/>
                  </a:solidFill>
                </a:uFill>
                <a:latin typeface="Calibri"/>
              </a:rPr>
              <a:t>Cita </a:t>
            </a:r>
            <a:r>
              <a:rPr lang="lv-LV" sz="2500" b="0" strike="noStrike" spc="-1" dirty="0" err="1">
                <a:uFill>
                  <a:solidFill>
                    <a:srgbClr val="FFFFFF"/>
                  </a:solidFill>
                </a:uFill>
                <a:latin typeface="Calibri"/>
              </a:rPr>
              <a:t>kardiovaskulāra</a:t>
            </a:r>
            <a:r>
              <a:rPr lang="lv-LV" sz="2500" b="0" strike="noStrike" spc="-1" dirty="0">
                <a:uFill>
                  <a:solidFill>
                    <a:srgbClr val="FFFFFF"/>
                  </a:solidFill>
                </a:uFill>
                <a:latin typeface="Calibri"/>
              </a:rPr>
              <a:t> slimība – 19803 pacientiem</a:t>
            </a:r>
          </a:p>
          <a:p>
            <a:pPr marL="266760" indent="-266400">
              <a:lnSpc>
                <a:spcPct val="100000"/>
              </a:lnSpc>
              <a:spcBef>
                <a:spcPts val="1001"/>
              </a:spcBef>
              <a:spcAft>
                <a:spcPts val="601"/>
              </a:spcAft>
              <a:buClr>
                <a:srgbClr val="FF0000"/>
              </a:buClr>
              <a:buFont typeface="Wingdings" charset="2"/>
              <a:buChar char=""/>
            </a:pPr>
            <a:r>
              <a:rPr lang="lv-LV" sz="2500" b="0" strike="noStrike" spc="-1" dirty="0">
                <a:uFill>
                  <a:solidFill>
                    <a:srgbClr val="FFFFFF"/>
                  </a:solidFill>
                </a:uFill>
                <a:latin typeface="Calibri"/>
              </a:rPr>
              <a:t>Kājas amputācija – virs ceļa + kājas amputācija zem ceļa + pēdas pirksta amputācija –184 pacientiem (</a:t>
            </a:r>
            <a:r>
              <a:rPr lang="lv-LV" sz="2500" b="0" strike="noStrike" spc="-1" dirty="0" err="1">
                <a:uFill>
                  <a:solidFill>
                    <a:srgbClr val="FFFFFF"/>
                  </a:solidFill>
                </a:uFill>
                <a:latin typeface="Calibri"/>
              </a:rPr>
              <a:t>vs</a:t>
            </a:r>
            <a:r>
              <a:rPr lang="lv-LV" sz="2500" b="0" strike="noStrike" spc="-1" dirty="0">
                <a:uFill>
                  <a:solidFill>
                    <a:srgbClr val="FFFFFF"/>
                  </a:solidFill>
                </a:uFill>
                <a:latin typeface="Calibri"/>
              </a:rPr>
              <a:t> 2014.g. – 63, resp., </a:t>
            </a:r>
            <a:r>
              <a:rPr lang="lv-LV" sz="2500" b="1" strike="noStrike" spc="-1" dirty="0">
                <a:solidFill>
                  <a:srgbClr val="C00000"/>
                </a:solidFill>
                <a:uFill>
                  <a:solidFill>
                    <a:srgbClr val="FFFFFF"/>
                  </a:solidFill>
                </a:uFill>
                <a:latin typeface="Calibri"/>
              </a:rPr>
              <a:t>pieaugums 3 reizes</a:t>
            </a:r>
            <a:r>
              <a:rPr lang="lv-LV" sz="2500" b="0" strike="noStrike" spc="-1" dirty="0">
                <a:uFill>
                  <a:solidFill>
                    <a:srgbClr val="FFFFFF"/>
                  </a:solidFill>
                </a:uFill>
                <a:latin typeface="Calibri"/>
              </a:rPr>
              <a:t>, bet pirkstu amputāciju skaita</a:t>
            </a:r>
            <a:r>
              <a:rPr lang="lv-LV" sz="2500" b="1" strike="noStrike" spc="-1" dirty="0">
                <a:solidFill>
                  <a:srgbClr val="C00000"/>
                </a:solidFill>
                <a:uFill>
                  <a:solidFill>
                    <a:srgbClr val="FFFFFF"/>
                  </a:solidFill>
                </a:uFill>
                <a:latin typeface="Calibri"/>
              </a:rPr>
              <a:t> </a:t>
            </a:r>
            <a:r>
              <a:rPr lang="lv-LV" sz="2500" b="1" strike="noStrike" spc="-1" dirty="0">
                <a:solidFill>
                  <a:srgbClr val="FF0000"/>
                </a:solidFill>
                <a:uFill>
                  <a:solidFill>
                    <a:srgbClr val="FFFFFF"/>
                  </a:solidFill>
                </a:uFill>
                <a:latin typeface="Calibri"/>
              </a:rPr>
              <a:t>pieaugums 7 reizes</a:t>
            </a:r>
            <a:r>
              <a:rPr lang="lv-LV" sz="2500" b="0" strike="noStrike" spc="-1" dirty="0">
                <a:solidFill>
                  <a:srgbClr val="44546A"/>
                </a:solidFill>
                <a:uFill>
                  <a:solidFill>
                    <a:srgbClr val="FFFFFF"/>
                  </a:solidFill>
                </a:uFill>
                <a:latin typeface="Calibri"/>
              </a:rPr>
              <a:t>!)</a:t>
            </a:r>
            <a:r>
              <a:rPr lang="lv-LV" sz="2500" b="0" strike="noStrike" spc="-1" dirty="0">
                <a:solidFill>
                  <a:srgbClr val="404040"/>
                </a:solidFill>
                <a:uFill>
                  <a:solidFill>
                    <a:srgbClr val="FFFFFF"/>
                  </a:solidFill>
                </a:uFill>
                <a:latin typeface="Calibri"/>
              </a:rPr>
              <a:t>  </a:t>
            </a:r>
            <a:endParaRPr lang="lv-LV" sz="2500" b="0" strike="noStrike" spc="-1" dirty="0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Calibri"/>
            </a:endParaRPr>
          </a:p>
        </p:txBody>
      </p:sp>
      <p:sp>
        <p:nvSpPr>
          <p:cNvPr id="243" name="Line 3"/>
          <p:cNvSpPr/>
          <p:nvPr/>
        </p:nvSpPr>
        <p:spPr>
          <a:xfrm>
            <a:off x="649440" y="1215720"/>
            <a:ext cx="10693800" cy="23040"/>
          </a:xfrm>
          <a:prstGeom prst="line">
            <a:avLst/>
          </a:prstGeom>
          <a:ln w="4752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/>
        </p:style>
      </p:sp>
      <p:sp>
        <p:nvSpPr>
          <p:cNvPr id="244" name="CustomShape 4"/>
          <p:cNvSpPr/>
          <p:nvPr/>
        </p:nvSpPr>
        <p:spPr>
          <a:xfrm>
            <a:off x="5772240" y="6247738"/>
            <a:ext cx="5911560" cy="522422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>
              <a:lnSpc>
                <a:spcPct val="100000"/>
              </a:lnSpc>
            </a:pPr>
            <a:r>
              <a:rPr lang="lv-LV" sz="1200" b="0" strike="noStrike" spc="-1" dirty="0">
                <a:uFill>
                  <a:solidFill>
                    <a:srgbClr val="FFFFFF"/>
                  </a:solidFill>
                </a:uFill>
                <a:latin typeface="Calibri"/>
              </a:rPr>
              <a:t>Slimību profilakses un kontroles centra Ar noteiktām slimībām slimojošu pacientu reģistrs par pacientiem, kuriem diagnosticēts cukura diabēts (Dati atjaunoti 12.06.2017)</a:t>
            </a:r>
            <a:endParaRPr lang="lv-LV" sz="1200" b="0" strike="noStrike" spc="-1" dirty="0"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245" name="TextShape 5"/>
          <p:cNvSpPr txBox="1"/>
          <p:nvPr/>
        </p:nvSpPr>
        <p:spPr>
          <a:xfrm>
            <a:off x="9296280" y="6356520"/>
            <a:ext cx="2742840" cy="364680"/>
          </a:xfrm>
          <a:prstGeom prst="rect">
            <a:avLst/>
          </a:prstGeom>
          <a:noFill/>
          <a:ln>
            <a:noFill/>
          </a:ln>
        </p:spPr>
        <p:txBody>
          <a:bodyPr anchor="ctr"/>
          <a:lstStyle/>
          <a:p>
            <a:pPr algn="r">
              <a:lnSpc>
                <a:spcPct val="100000"/>
              </a:lnSpc>
            </a:pPr>
            <a:fld id="{CC4F762F-B8BB-4AC8-93B9-6FF11E659C17}" type="slidenum">
              <a:rPr lang="lv-LV" sz="1200" b="0" strike="noStrike" spc="-1">
                <a:solidFill>
                  <a:srgbClr val="8B8B8B"/>
                </a:solidFill>
                <a:uFill>
                  <a:solidFill>
                    <a:srgbClr val="FFFFFF"/>
                  </a:solidFill>
                </a:uFill>
                <a:latin typeface="Calibri"/>
              </a:rPr>
              <a:t>6</a:t>
            </a:fld>
            <a:endParaRPr lang="lv-LV" sz="12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Times New Roman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>
              <p:cTn id="2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" name="TextShape 1"/>
          <p:cNvSpPr txBox="1"/>
          <p:nvPr/>
        </p:nvSpPr>
        <p:spPr>
          <a:xfrm>
            <a:off x="838080" y="164520"/>
            <a:ext cx="11019960" cy="1325160"/>
          </a:xfrm>
          <a:prstGeom prst="rect">
            <a:avLst/>
          </a:prstGeom>
          <a:noFill/>
          <a:ln>
            <a:noFill/>
          </a:ln>
        </p:spPr>
        <p:txBody>
          <a:bodyPr anchor="ctr">
            <a:normAutofit fontScale="92500"/>
          </a:bodyPr>
          <a:lstStyle/>
          <a:p>
            <a:pPr>
              <a:lnSpc>
                <a:spcPct val="90000"/>
              </a:lnSpc>
            </a:pPr>
            <a:r>
              <a:rPr lang="lv-LV" sz="4400" b="1" strike="noStrike" spc="-1" dirty="0">
                <a:solidFill>
                  <a:srgbClr val="4472C4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Fill>
                  <a:solidFill>
                    <a:srgbClr val="FFFFFF"/>
                  </a:solidFill>
                </a:uFill>
                <a:latin typeface="Calibri"/>
              </a:rPr>
              <a:t>Diabēta komplikācijas noturīgi augstā līmenī un ar progresējošu!!! pieaugumu ambulatorā etapā!!!</a:t>
            </a:r>
            <a:endParaRPr lang="lv-LV" sz="4400" b="0" strike="noStrike" spc="-1" dirty="0">
              <a:solidFill>
                <a:srgbClr val="0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Fill>
                <a:solidFill>
                  <a:srgbClr val="FFFFFF"/>
                </a:solidFill>
              </a:uFill>
              <a:latin typeface="Calibri"/>
            </a:endParaRPr>
          </a:p>
        </p:txBody>
      </p:sp>
      <p:sp>
        <p:nvSpPr>
          <p:cNvPr id="257" name="TextShape 2"/>
          <p:cNvSpPr txBox="1"/>
          <p:nvPr/>
        </p:nvSpPr>
        <p:spPr>
          <a:xfrm>
            <a:off x="838080" y="1825560"/>
            <a:ext cx="10693440" cy="4015080"/>
          </a:xfrm>
          <a:prstGeom prst="rect">
            <a:avLst/>
          </a:prstGeom>
          <a:noFill/>
          <a:ln>
            <a:noFill/>
          </a:ln>
        </p:spPr>
        <p:txBody>
          <a:bodyPr>
            <a:normAutofit/>
          </a:bodyPr>
          <a:lstStyle/>
          <a:p>
            <a:pPr>
              <a:lnSpc>
                <a:spcPct val="100000"/>
              </a:lnSpc>
              <a:spcBef>
                <a:spcPts val="1001"/>
              </a:spcBef>
            </a:pPr>
            <a:r>
              <a:rPr lang="lv-LV" sz="2400" b="1" strike="noStrike" spc="-1" dirty="0">
                <a:uFill>
                  <a:solidFill>
                    <a:srgbClr val="FFFFFF"/>
                  </a:solidFill>
                </a:uFill>
                <a:latin typeface="Calibri"/>
              </a:rPr>
              <a:t>Pēdējo gadu laikā saglabājas noturīgi augsts </a:t>
            </a:r>
            <a:r>
              <a:rPr lang="lv-LV" sz="2400" b="1" strike="noStrike" spc="-1" dirty="0" smtClean="0">
                <a:uFill>
                  <a:solidFill>
                    <a:srgbClr val="FFFFFF"/>
                  </a:solidFill>
                </a:uFill>
                <a:latin typeface="Calibri"/>
              </a:rPr>
              <a:t>diabēta </a:t>
            </a:r>
            <a:r>
              <a:rPr lang="lv-LV" sz="2400" b="1" strike="noStrike" spc="-1" dirty="0">
                <a:uFill>
                  <a:solidFill>
                    <a:srgbClr val="FFFFFF"/>
                  </a:solidFill>
                </a:uFill>
                <a:latin typeface="Calibri"/>
              </a:rPr>
              <a:t>komplikāciju skaits</a:t>
            </a:r>
            <a:endParaRPr lang="lv-LV" sz="2400" b="0" strike="noStrike" spc="-1" dirty="0">
              <a:uFill>
                <a:solidFill>
                  <a:srgbClr val="FFFFFF"/>
                </a:solidFill>
              </a:uFill>
              <a:latin typeface="Calibri"/>
            </a:endParaRPr>
          </a:p>
          <a:p>
            <a:pPr>
              <a:lnSpc>
                <a:spcPct val="100000"/>
              </a:lnSpc>
              <a:spcBef>
                <a:spcPts val="1001"/>
              </a:spcBef>
            </a:pPr>
            <a:endParaRPr lang="lv-LV" sz="2400" b="0" strike="noStrike" spc="-1" dirty="0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Calibri"/>
            </a:endParaRPr>
          </a:p>
        </p:txBody>
      </p:sp>
      <p:sp>
        <p:nvSpPr>
          <p:cNvPr id="258" name="Line 3"/>
          <p:cNvSpPr/>
          <p:nvPr/>
        </p:nvSpPr>
        <p:spPr>
          <a:xfrm>
            <a:off x="906480" y="1539360"/>
            <a:ext cx="10693800" cy="23400"/>
          </a:xfrm>
          <a:prstGeom prst="line">
            <a:avLst/>
          </a:prstGeom>
          <a:ln w="4752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/>
        </p:style>
      </p:sp>
      <p:sp>
        <p:nvSpPr>
          <p:cNvPr id="259" name="CustomShape 4"/>
          <p:cNvSpPr/>
          <p:nvPr/>
        </p:nvSpPr>
        <p:spPr>
          <a:xfrm>
            <a:off x="7599960" y="6025680"/>
            <a:ext cx="4491720" cy="68436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>
              <a:lnSpc>
                <a:spcPct val="100000"/>
              </a:lnSpc>
            </a:pPr>
            <a:r>
              <a:rPr lang="lv-LV" sz="1300" b="0" strike="noStrike" spc="-1" dirty="0">
                <a:uFill>
                  <a:solidFill>
                    <a:srgbClr val="FFFFFF"/>
                  </a:solidFill>
                </a:uFill>
                <a:latin typeface="Calibri"/>
              </a:rPr>
              <a:t>Slimību profilakses un kontroles centra Ar noteiktām slimībām slimojošu pacientu reģistrs par pacientiem, kuriem diagnosticēts cukura diabēts (Dati atjaunoti 12.06.2017)</a:t>
            </a:r>
            <a:endParaRPr lang="lv-LV" sz="1300" b="0" strike="noStrike" spc="-1" dirty="0"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pic>
        <p:nvPicPr>
          <p:cNvPr id="260" name="Picture 3"/>
          <p:cNvPicPr/>
          <p:nvPr/>
        </p:nvPicPr>
        <p:blipFill>
          <a:blip r:embed="rId2"/>
          <a:stretch/>
        </p:blipFill>
        <p:spPr>
          <a:xfrm>
            <a:off x="2628720" y="2208240"/>
            <a:ext cx="6934320" cy="4330440"/>
          </a:xfrm>
          <a:prstGeom prst="rect">
            <a:avLst/>
          </a:prstGeom>
          <a:ln>
            <a:noFill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>
              <p:cTn id="2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9" name="TextShape 1"/>
          <p:cNvSpPr txBox="1"/>
          <p:nvPr/>
        </p:nvSpPr>
        <p:spPr>
          <a:xfrm>
            <a:off x="542441" y="185980"/>
            <a:ext cx="10810879" cy="2009480"/>
          </a:xfrm>
          <a:prstGeom prst="rect">
            <a:avLst/>
          </a:prstGeom>
          <a:noFill/>
          <a:ln>
            <a:noFill/>
          </a:ln>
        </p:spPr>
        <p:txBody>
          <a:bodyPr anchor="ctr">
            <a:noAutofit/>
          </a:bodyPr>
          <a:lstStyle/>
          <a:p>
            <a:pPr>
              <a:lnSpc>
                <a:spcPct val="90000"/>
              </a:lnSpc>
            </a:pPr>
            <a:endParaRPr lang="lv-LV" sz="4400" b="1" strike="noStrike" spc="-1" dirty="0" smtClean="0">
              <a:solidFill>
                <a:srgbClr val="4472C4"/>
              </a:solidFill>
              <a:uFill>
                <a:solidFill>
                  <a:srgbClr val="FFFFFF"/>
                </a:solidFill>
              </a:uFill>
              <a:latin typeface="Calibri"/>
            </a:endParaRPr>
          </a:p>
          <a:p>
            <a:pPr>
              <a:lnSpc>
                <a:spcPct val="90000"/>
              </a:lnSpc>
            </a:pPr>
            <a:r>
              <a:rPr lang="lv-LV" sz="4400" b="1" strike="noStrike" spc="-1" dirty="0" smtClean="0">
                <a:solidFill>
                  <a:srgbClr val="4472C4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Fill>
                  <a:solidFill>
                    <a:srgbClr val="FFFFFF"/>
                  </a:solidFill>
                </a:uFill>
                <a:latin typeface="Calibri" panose="020F0502020204030204" pitchFamily="34" charset="0"/>
              </a:rPr>
              <a:t>Viens </a:t>
            </a:r>
            <a:r>
              <a:rPr lang="lv-LV" sz="4400" b="1" strike="noStrike" spc="-1" dirty="0">
                <a:solidFill>
                  <a:srgbClr val="4472C4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Fill>
                  <a:solidFill>
                    <a:srgbClr val="FFFFFF"/>
                  </a:solidFill>
                </a:uFill>
                <a:latin typeface="Calibri" panose="020F0502020204030204" pitchFamily="34" charset="0"/>
              </a:rPr>
              <a:t>no komplikāciju cēloņiem – </a:t>
            </a:r>
          </a:p>
          <a:p>
            <a:pPr>
              <a:lnSpc>
                <a:spcPct val="90000"/>
              </a:lnSpc>
            </a:pPr>
            <a:r>
              <a:rPr lang="lv-LV" sz="4400" b="1" spc="-1" dirty="0">
                <a:solidFill>
                  <a:srgbClr val="4472C4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Fill>
                  <a:solidFill>
                    <a:srgbClr val="FFFFFF"/>
                  </a:solidFill>
                </a:uFill>
                <a:latin typeface="Calibri" panose="020F0502020204030204" pitchFamily="34" charset="0"/>
              </a:rPr>
              <a:t>n</a:t>
            </a:r>
            <a:r>
              <a:rPr lang="lv-LV" sz="4400" b="1" strike="noStrike" spc="-1" dirty="0">
                <a:solidFill>
                  <a:srgbClr val="4472C4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Fill>
                  <a:solidFill>
                    <a:srgbClr val="FFFFFF"/>
                  </a:solidFill>
                </a:uFill>
                <a:latin typeface="Calibri" panose="020F0502020204030204" pitchFamily="34" charset="0"/>
              </a:rPr>
              <a:t>epietiekama diabēta kontrole, kas nozīmē – neefektīva ārstēša</a:t>
            </a:r>
            <a:r>
              <a:rPr lang="lv-LV" sz="4400" b="1" strike="noStrike" spc="-1" dirty="0">
                <a:solidFill>
                  <a:srgbClr val="4472C4"/>
                </a:solidFill>
                <a:uFill>
                  <a:solidFill>
                    <a:srgbClr val="FFFFFF"/>
                  </a:solidFill>
                </a:uFill>
                <a:latin typeface="Calibri" panose="020F0502020204030204" pitchFamily="34" charset="0"/>
              </a:rPr>
              <a:t>na  </a:t>
            </a:r>
            <a:r>
              <a:rPr sz="4400" dirty="0">
                <a:latin typeface="Calibri" panose="020F0502020204030204" pitchFamily="34" charset="0"/>
              </a:rPr>
              <a:t/>
            </a:r>
            <a:br>
              <a:rPr sz="4400" dirty="0">
                <a:latin typeface="Calibri" panose="020F0502020204030204" pitchFamily="34" charset="0"/>
              </a:rPr>
            </a:br>
            <a:endParaRPr lang="lv-LV" sz="4400" b="0" strike="noStrike" spc="-1" dirty="0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Calibri" panose="020F0502020204030204" pitchFamily="34" charset="0"/>
            </a:endParaRPr>
          </a:p>
        </p:txBody>
      </p:sp>
      <p:sp>
        <p:nvSpPr>
          <p:cNvPr id="230" name="TextShape 2"/>
          <p:cNvSpPr txBox="1"/>
          <p:nvPr/>
        </p:nvSpPr>
        <p:spPr>
          <a:xfrm>
            <a:off x="838080" y="1825560"/>
            <a:ext cx="10693440" cy="4015080"/>
          </a:xfrm>
          <a:prstGeom prst="rect">
            <a:avLst/>
          </a:prstGeom>
          <a:noFill/>
          <a:ln>
            <a:noFill/>
          </a:ln>
        </p:spPr>
        <p:txBody>
          <a:bodyPr>
            <a:normAutofit/>
          </a:bodyPr>
          <a:lstStyle/>
          <a:p>
            <a:pPr>
              <a:lnSpc>
                <a:spcPct val="100000"/>
              </a:lnSpc>
              <a:spcBef>
                <a:spcPts val="1001"/>
              </a:spcBef>
            </a:pPr>
            <a:endParaRPr lang="lv-LV" sz="2800" b="0" strike="noStrike" spc="-1" dirty="0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Calibri"/>
            </a:endParaRPr>
          </a:p>
          <a:p>
            <a:pPr marL="228600" indent="-228240">
              <a:lnSpc>
                <a:spcPct val="200000"/>
              </a:lnSpc>
              <a:spcBef>
                <a:spcPts val="1001"/>
              </a:spcBef>
              <a:buClr>
                <a:srgbClr val="FF0000"/>
              </a:buClr>
              <a:buFont typeface="Arial"/>
              <a:buChar char="•"/>
            </a:pPr>
            <a:r>
              <a:rPr lang="lv-LV" sz="3600" b="1" strike="noStrike" spc="-1" dirty="0">
                <a:uFill>
                  <a:solidFill>
                    <a:srgbClr val="FFFFFF"/>
                  </a:solidFill>
                </a:uFill>
                <a:latin typeface="Calibri"/>
              </a:rPr>
              <a:t>2016.g. diabēts nav  pietiekami kontrolēts (3 </a:t>
            </a:r>
            <a:r>
              <a:rPr lang="lv-LV" sz="3600" b="1" strike="noStrike" spc="-1" dirty="0" err="1">
                <a:uFill>
                  <a:solidFill>
                    <a:srgbClr val="FFFFFF"/>
                  </a:solidFill>
                </a:uFill>
                <a:latin typeface="Calibri"/>
              </a:rPr>
              <a:t>mēn</a:t>
            </a:r>
            <a:r>
              <a:rPr lang="lv-LV" sz="3600" b="1" strike="noStrike" spc="-1" dirty="0">
                <a:uFill>
                  <a:solidFill>
                    <a:srgbClr val="FFFFFF"/>
                  </a:solidFill>
                </a:uFill>
                <a:latin typeface="Calibri"/>
              </a:rPr>
              <a:t>. glikozes rādītājs asinīs HbA</a:t>
            </a:r>
            <a:r>
              <a:rPr lang="lv-LV" sz="3600" b="1" strike="noStrike" spc="-1" baseline="-25000" dirty="0">
                <a:uFill>
                  <a:solidFill>
                    <a:srgbClr val="FFFFFF"/>
                  </a:solidFill>
                </a:uFill>
                <a:latin typeface="Calibri"/>
              </a:rPr>
              <a:t>1c</a:t>
            </a:r>
            <a:r>
              <a:rPr lang="lv-LV" sz="3600" b="1" strike="noStrike" spc="-1" dirty="0">
                <a:uFill>
                  <a:solidFill>
                    <a:srgbClr val="FFFFFF"/>
                  </a:solidFill>
                </a:uFill>
                <a:latin typeface="Calibri"/>
              </a:rPr>
              <a:t> &gt;7,5%)</a:t>
            </a:r>
            <a:r>
              <a:rPr lang="lv-LV" sz="2800" b="1" strike="noStrike" spc="-1" dirty="0">
                <a:uFill>
                  <a:solidFill>
                    <a:srgbClr val="FFFFFF"/>
                  </a:solidFill>
                </a:uFill>
                <a:latin typeface="Calibri"/>
              </a:rPr>
              <a:t> </a:t>
            </a:r>
          </a:p>
          <a:p>
            <a:pPr>
              <a:lnSpc>
                <a:spcPct val="100000"/>
              </a:lnSpc>
              <a:spcBef>
                <a:spcPts val="1001"/>
              </a:spcBef>
            </a:pPr>
            <a:endParaRPr lang="lv-LV" sz="2800" b="0" strike="noStrike" spc="-1" dirty="0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Calibri"/>
            </a:endParaRPr>
          </a:p>
        </p:txBody>
      </p:sp>
      <p:sp>
        <p:nvSpPr>
          <p:cNvPr id="231" name="Line 3"/>
          <p:cNvSpPr/>
          <p:nvPr/>
        </p:nvSpPr>
        <p:spPr>
          <a:xfrm>
            <a:off x="838080" y="2398998"/>
            <a:ext cx="10693800" cy="23400"/>
          </a:xfrm>
          <a:prstGeom prst="line">
            <a:avLst/>
          </a:prstGeom>
          <a:ln w="4752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/>
        </p:style>
      </p:sp>
      <p:sp>
        <p:nvSpPr>
          <p:cNvPr id="232" name="CustomShape 4"/>
          <p:cNvSpPr/>
          <p:nvPr/>
        </p:nvSpPr>
        <p:spPr>
          <a:xfrm>
            <a:off x="6781680" y="5729400"/>
            <a:ext cx="4571640" cy="72972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>
              <a:lnSpc>
                <a:spcPct val="100000"/>
              </a:lnSpc>
            </a:pPr>
            <a:r>
              <a:rPr lang="lv-LV" sz="1400" b="0" strike="noStrike" spc="-1" dirty="0">
                <a:uFill>
                  <a:solidFill>
                    <a:srgbClr val="FFFFFF"/>
                  </a:solidFill>
                </a:uFill>
                <a:latin typeface="Calibri"/>
              </a:rPr>
              <a:t>Slimību profilakses un kontroles centra Ar noteiktām slimībām slimojošu pacientu reģistrs par pacientiem, kuriem diagnosticēts cukura diabēts (Dati atjaunoti 12.06.2017)</a:t>
            </a:r>
            <a:endParaRPr lang="lv-LV" sz="1400" b="0" strike="noStrike" spc="-1" dirty="0"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233" name="TextShape 5"/>
          <p:cNvSpPr txBox="1"/>
          <p:nvPr/>
        </p:nvSpPr>
        <p:spPr>
          <a:xfrm>
            <a:off x="9296280" y="6356520"/>
            <a:ext cx="2742840" cy="364680"/>
          </a:xfrm>
          <a:prstGeom prst="rect">
            <a:avLst/>
          </a:prstGeom>
          <a:noFill/>
          <a:ln>
            <a:noFill/>
          </a:ln>
        </p:spPr>
        <p:txBody>
          <a:bodyPr anchor="ctr"/>
          <a:lstStyle/>
          <a:p>
            <a:pPr algn="r">
              <a:lnSpc>
                <a:spcPct val="100000"/>
              </a:lnSpc>
            </a:pPr>
            <a:fld id="{AC2FF9BC-E988-4C65-8D8D-0580DEA20CD3}" type="slidenum">
              <a:rPr lang="lv-LV" sz="1200" b="0" strike="noStrike" spc="-1">
                <a:solidFill>
                  <a:srgbClr val="8B8B8B"/>
                </a:solidFill>
                <a:uFill>
                  <a:solidFill>
                    <a:srgbClr val="FFFFFF"/>
                  </a:solidFill>
                </a:uFill>
                <a:latin typeface="Calibri"/>
              </a:rPr>
              <a:t>8</a:t>
            </a:fld>
            <a:endParaRPr lang="lv-LV" sz="12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Times New Roman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>
              <p:cTn id="2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4" name="TextShape 1"/>
          <p:cNvSpPr txBox="1"/>
          <p:nvPr/>
        </p:nvSpPr>
        <p:spPr>
          <a:xfrm>
            <a:off x="355080" y="566418"/>
            <a:ext cx="11481840" cy="5191200"/>
          </a:xfrm>
          <a:prstGeom prst="rect">
            <a:avLst/>
          </a:prstGeom>
          <a:noFill/>
          <a:ln>
            <a:noFill/>
          </a:ln>
        </p:spPr>
        <p:txBody>
          <a:bodyPr anchor="ctr">
            <a:normAutofit/>
          </a:bodyPr>
          <a:lstStyle/>
          <a:p>
            <a:pPr algn="ctr">
              <a:lnSpc>
                <a:spcPct val="100000"/>
              </a:lnSpc>
            </a:pPr>
            <a:r>
              <a:rPr lang="lv-LV" sz="6000" b="1" strike="noStrike" spc="-1" dirty="0">
                <a:solidFill>
                  <a:srgbClr val="4472C4"/>
                </a:solidFill>
                <a:uFill>
                  <a:solidFill>
                    <a:srgbClr val="FFFFFF"/>
                  </a:solidFill>
                </a:uFill>
                <a:latin typeface="Calibri" panose="020F0502020204030204" pitchFamily="34" charset="0"/>
              </a:rPr>
              <a:t>Nepietiekama diabēta kontrole –       ir arī diabēta apmācības </a:t>
            </a:r>
            <a:r>
              <a:rPr b="1" dirty="0">
                <a:latin typeface="Calibri" panose="020F0502020204030204" pitchFamily="34" charset="0"/>
              </a:rPr>
              <a:t/>
            </a:r>
            <a:br>
              <a:rPr b="1" dirty="0">
                <a:latin typeface="Calibri" panose="020F0502020204030204" pitchFamily="34" charset="0"/>
              </a:rPr>
            </a:br>
            <a:r>
              <a:rPr lang="lv-LV" sz="6000" b="1" strike="noStrike" spc="-1" dirty="0">
                <a:solidFill>
                  <a:srgbClr val="4472C4"/>
                </a:solidFill>
                <a:uFill>
                  <a:solidFill>
                    <a:srgbClr val="FFFFFF"/>
                  </a:solidFill>
                </a:uFill>
                <a:latin typeface="Calibri" panose="020F0502020204030204" pitchFamily="34" charset="0"/>
              </a:rPr>
              <a:t>kabinetu tīkla likvidācijas rezultāts!</a:t>
            </a:r>
            <a:r>
              <a:rPr b="1" dirty="0">
                <a:latin typeface="Calibri" panose="020F0502020204030204" pitchFamily="34" charset="0"/>
              </a:rPr>
              <a:t/>
            </a:r>
            <a:br>
              <a:rPr b="1" dirty="0">
                <a:latin typeface="Calibri" panose="020F0502020204030204" pitchFamily="34" charset="0"/>
              </a:rPr>
            </a:br>
            <a:r>
              <a:rPr dirty="0"/>
              <a:t/>
            </a:r>
            <a:br>
              <a:rPr dirty="0"/>
            </a:br>
            <a:r>
              <a:rPr lang="lv-LV" sz="1800" b="1" strike="noStrike" spc="-1" dirty="0" err="1">
                <a:uFill>
                  <a:solidFill>
                    <a:srgbClr val="FFFFFF"/>
                  </a:solidFill>
                </a:uFill>
                <a:latin typeface="Calibri"/>
              </a:rPr>
              <a:t>skat</a:t>
            </a:r>
            <a:r>
              <a:rPr lang="lv-LV" sz="1800" b="1" strike="noStrike" spc="-1" dirty="0">
                <a:uFill>
                  <a:solidFill>
                    <a:srgbClr val="FFFFFF"/>
                  </a:solidFill>
                </a:uFill>
                <a:latin typeface="Calibri"/>
              </a:rPr>
              <a:t>.:  Latvijas Diabēta  asociācijas Preses </a:t>
            </a:r>
            <a:r>
              <a:rPr lang="lv-LV" sz="1800" b="1" strike="noStrike" spc="-1" dirty="0" err="1">
                <a:uFill>
                  <a:solidFill>
                    <a:srgbClr val="FFFFFF"/>
                  </a:solidFill>
                </a:uFill>
                <a:latin typeface="Calibri"/>
              </a:rPr>
              <a:t>relīzes</a:t>
            </a:r>
            <a:r>
              <a:rPr lang="lv-LV" sz="1800" b="1" strike="noStrike" spc="-1" dirty="0">
                <a:uFill>
                  <a:solidFill>
                    <a:srgbClr val="FFFFFF"/>
                  </a:solidFill>
                </a:uFill>
                <a:latin typeface="Calibri"/>
              </a:rPr>
              <a:t>, Latvijas Diabēta  asociācijas radio un </a:t>
            </a:r>
            <a:r>
              <a:rPr lang="lv-LV" sz="1800" b="1" strike="noStrike" spc="-1" dirty="0" err="1">
                <a:uFill>
                  <a:solidFill>
                    <a:srgbClr val="FFFFFF"/>
                  </a:solidFill>
                </a:uFill>
                <a:latin typeface="Calibri"/>
              </a:rPr>
              <a:t>tv</a:t>
            </a:r>
            <a:r>
              <a:rPr lang="lv-LV" sz="1800" b="1" strike="noStrike" spc="-1" dirty="0">
                <a:uFill>
                  <a:solidFill>
                    <a:srgbClr val="FFFFFF"/>
                  </a:solidFill>
                </a:uFill>
                <a:latin typeface="Calibri"/>
              </a:rPr>
              <a:t> intervijas, protokoli VM, CD pacientu aptaujas, Latvijas Diabēta  asociācijas pētījumu dati  ... </a:t>
            </a:r>
            <a:endParaRPr lang="lv-LV" sz="1800" b="0" strike="noStrike" spc="-1" dirty="0">
              <a:uFill>
                <a:solidFill>
                  <a:srgbClr val="FFFFFF"/>
                </a:solidFill>
              </a:uFill>
              <a:latin typeface="Calibri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>
              <p:cTn id="2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50" name="Picture 5"/>
          <p:cNvPicPr/>
          <p:nvPr/>
        </p:nvPicPr>
        <p:blipFill>
          <a:blip r:embed="rId2"/>
          <a:srcRect l="11856"/>
          <a:stretch/>
        </p:blipFill>
        <p:spPr>
          <a:xfrm>
            <a:off x="5120640" y="1817640"/>
            <a:ext cx="6232680" cy="4272480"/>
          </a:xfrm>
          <a:prstGeom prst="rect">
            <a:avLst/>
          </a:prstGeom>
          <a:ln>
            <a:noFill/>
          </a:ln>
        </p:spPr>
      </p:pic>
      <p:sp>
        <p:nvSpPr>
          <p:cNvPr id="251" name="TextShape 1"/>
          <p:cNvSpPr txBox="1"/>
          <p:nvPr/>
        </p:nvSpPr>
        <p:spPr>
          <a:xfrm>
            <a:off x="838080" y="244800"/>
            <a:ext cx="10515240" cy="1325160"/>
          </a:xfrm>
          <a:prstGeom prst="rect">
            <a:avLst/>
          </a:prstGeom>
          <a:noFill/>
          <a:ln>
            <a:noFill/>
          </a:ln>
        </p:spPr>
        <p:txBody>
          <a:bodyPr anchor="ctr">
            <a:normAutofit/>
          </a:bodyPr>
          <a:lstStyle/>
          <a:p>
            <a:pPr>
              <a:lnSpc>
                <a:spcPct val="90000"/>
              </a:lnSpc>
            </a:pPr>
            <a:r>
              <a:rPr lang="lv-LV" sz="4400" b="1" strike="noStrike" spc="-1" dirty="0">
                <a:solidFill>
                  <a:srgbClr val="4472C4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Fill>
                  <a:solidFill>
                    <a:srgbClr val="FFFFFF"/>
                  </a:solidFill>
                </a:uFill>
                <a:latin typeface="Calibri"/>
              </a:rPr>
              <a:t>Diabēta komplikācijas palielina veselības aprūpes izmaksas</a:t>
            </a:r>
            <a:endParaRPr lang="lv-LV" sz="4400" b="0" strike="noStrike" spc="-1" dirty="0">
              <a:solidFill>
                <a:srgbClr val="0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Fill>
                <a:solidFill>
                  <a:srgbClr val="FFFFFF"/>
                </a:solidFill>
              </a:uFill>
              <a:latin typeface="Calibri"/>
            </a:endParaRPr>
          </a:p>
        </p:txBody>
      </p:sp>
      <p:sp>
        <p:nvSpPr>
          <p:cNvPr id="252" name="TextShape 2"/>
          <p:cNvSpPr txBox="1"/>
          <p:nvPr/>
        </p:nvSpPr>
        <p:spPr>
          <a:xfrm>
            <a:off x="838080" y="2114890"/>
            <a:ext cx="3797280" cy="4350960"/>
          </a:xfrm>
          <a:prstGeom prst="rect">
            <a:avLst/>
          </a:prstGeom>
          <a:noFill/>
          <a:ln>
            <a:noFill/>
          </a:ln>
        </p:spPr>
        <p:txBody>
          <a:bodyPr>
            <a:normAutofit/>
          </a:bodyPr>
          <a:lstStyle/>
          <a:p>
            <a:pPr marL="228600" indent="-228240" algn="ctr">
              <a:lnSpc>
                <a:spcPts val="3900"/>
              </a:lnSpc>
              <a:spcBef>
                <a:spcPts val="1001"/>
              </a:spcBef>
              <a:buClr>
                <a:srgbClr val="FF0000"/>
              </a:buClr>
              <a:buFont typeface="Wingdings" charset="2"/>
              <a:buChar char=""/>
            </a:pPr>
            <a:r>
              <a:rPr lang="lv-LV" sz="2800" b="1" strike="noStrike" spc="-1" dirty="0">
                <a:uFill>
                  <a:solidFill>
                    <a:srgbClr val="FFFFFF"/>
                  </a:solidFill>
                </a:uFill>
                <a:latin typeface="Calibri"/>
              </a:rPr>
              <a:t>Veselības aprūpes izmaksas uz vienu CD pacientu ar komplikācijām ir </a:t>
            </a:r>
            <a:r>
              <a:rPr dirty="0"/>
              <a:t/>
            </a:r>
            <a:br>
              <a:rPr dirty="0"/>
            </a:br>
            <a:r>
              <a:rPr lang="lv-LV" sz="2800" b="1" strike="noStrike" spc="-1" dirty="0">
                <a:solidFill>
                  <a:srgbClr val="FF0000"/>
                </a:solidFill>
                <a:uFill>
                  <a:solidFill>
                    <a:srgbClr val="FFFFFF"/>
                  </a:solidFill>
                </a:uFill>
                <a:latin typeface="Calibri"/>
              </a:rPr>
              <a:t>3</a:t>
            </a:r>
            <a:r>
              <a:rPr lang="lv-LV" sz="2800" b="0" strike="noStrike" spc="-1" dirty="0">
                <a:solidFill>
                  <a:srgbClr val="FF0000"/>
                </a:solidFill>
                <a:uFill>
                  <a:solidFill>
                    <a:srgbClr val="FFFFFF"/>
                  </a:solidFill>
                </a:uFill>
                <a:latin typeface="Calibri"/>
              </a:rPr>
              <a:t>–</a:t>
            </a:r>
            <a:r>
              <a:rPr lang="lv-LV" sz="2800" b="1" strike="noStrike" spc="-1" dirty="0">
                <a:solidFill>
                  <a:srgbClr val="FF0000"/>
                </a:solidFill>
                <a:uFill>
                  <a:solidFill>
                    <a:srgbClr val="FFFFFF"/>
                  </a:solidFill>
                </a:uFill>
                <a:latin typeface="Calibri"/>
              </a:rPr>
              <a:t>4 reizes lielākas</a:t>
            </a:r>
            <a:r>
              <a:rPr lang="lv-LV" sz="2800" b="1" strike="noStrike" spc="-1" dirty="0">
                <a:solidFill>
                  <a:srgbClr val="44546A"/>
                </a:solidFill>
                <a:uFill>
                  <a:solidFill>
                    <a:srgbClr val="FFFFFF"/>
                  </a:solidFill>
                </a:uFill>
                <a:latin typeface="Calibri"/>
              </a:rPr>
              <a:t> </a:t>
            </a:r>
            <a:r>
              <a:rPr lang="lv-LV" sz="2800" b="1" strike="noStrike" spc="-1" dirty="0">
                <a:uFill>
                  <a:solidFill>
                    <a:srgbClr val="FFFFFF"/>
                  </a:solidFill>
                </a:uFill>
                <a:latin typeface="Calibri"/>
              </a:rPr>
              <a:t>nekā </a:t>
            </a:r>
            <a:r>
              <a:rPr lang="lv-LV" sz="2800" b="1" strike="noStrike" spc="-1" dirty="0" smtClean="0">
                <a:uFill>
                  <a:solidFill>
                    <a:srgbClr val="FFFFFF"/>
                  </a:solidFill>
                </a:uFill>
                <a:latin typeface="Calibri"/>
              </a:rPr>
              <a:t>uz vienu </a:t>
            </a:r>
            <a:r>
              <a:rPr lang="lv-LV" sz="2800" b="1" strike="noStrike" spc="-1" dirty="0">
                <a:uFill>
                  <a:solidFill>
                    <a:srgbClr val="FFFFFF"/>
                  </a:solidFill>
                </a:uFill>
                <a:latin typeface="Calibri"/>
              </a:rPr>
              <a:t>CD pacientu bez </a:t>
            </a:r>
            <a:r>
              <a:rPr lang="lv-LV" sz="2800" b="1" strike="noStrike" spc="-1" dirty="0" smtClean="0">
                <a:uFill>
                  <a:solidFill>
                    <a:srgbClr val="FFFFFF"/>
                  </a:solidFill>
                </a:uFill>
                <a:latin typeface="Calibri"/>
              </a:rPr>
              <a:t>komplikācijām!</a:t>
            </a:r>
            <a:endParaRPr lang="lv-LV" sz="2800" b="0" strike="noStrike" spc="-1" dirty="0">
              <a:uFill>
                <a:solidFill>
                  <a:srgbClr val="FFFFFF"/>
                </a:solidFill>
              </a:uFill>
              <a:latin typeface="Calibri"/>
            </a:endParaRPr>
          </a:p>
          <a:p>
            <a:pPr>
              <a:lnSpc>
                <a:spcPts val="3900"/>
              </a:lnSpc>
              <a:spcBef>
                <a:spcPts val="1001"/>
              </a:spcBef>
            </a:pPr>
            <a:endParaRPr lang="lv-LV" sz="2800" b="0" strike="noStrike" spc="-1" dirty="0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Calibri"/>
            </a:endParaRPr>
          </a:p>
        </p:txBody>
      </p:sp>
      <p:sp>
        <p:nvSpPr>
          <p:cNvPr id="253" name="CustomShape 3"/>
          <p:cNvSpPr/>
          <p:nvPr/>
        </p:nvSpPr>
        <p:spPr>
          <a:xfrm>
            <a:off x="8222400" y="6328080"/>
            <a:ext cx="3110040" cy="30348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none" lIns="90000" tIns="45000" rIns="90000" bIns="45000"/>
          <a:lstStyle/>
          <a:p>
            <a:pPr>
              <a:lnSpc>
                <a:spcPct val="100000"/>
              </a:lnSpc>
            </a:pPr>
            <a:r>
              <a:rPr lang="lv-LV" sz="1400" b="0" strike="noStrike" spc="-1" dirty="0">
                <a:uFill>
                  <a:solidFill>
                    <a:srgbClr val="FFFFFF"/>
                  </a:solidFill>
                </a:uFill>
                <a:latin typeface="Calibri"/>
              </a:rPr>
              <a:t>Dati: 2015.g. Lielbritānijā veikts pētījums</a:t>
            </a:r>
            <a:endParaRPr lang="lv-LV" sz="1400" b="0" strike="noStrike" spc="-1" dirty="0"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254" name="Line 4"/>
          <p:cNvSpPr/>
          <p:nvPr/>
        </p:nvSpPr>
        <p:spPr>
          <a:xfrm>
            <a:off x="977400" y="1693080"/>
            <a:ext cx="10646280" cy="38880"/>
          </a:xfrm>
          <a:prstGeom prst="line">
            <a:avLst/>
          </a:prstGeom>
          <a:ln w="4752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/>
        </p:style>
      </p:sp>
      <p:sp>
        <p:nvSpPr>
          <p:cNvPr id="255" name="TextShape 5"/>
          <p:cNvSpPr txBox="1"/>
          <p:nvPr/>
        </p:nvSpPr>
        <p:spPr>
          <a:xfrm>
            <a:off x="9296280" y="6356520"/>
            <a:ext cx="2742840" cy="364680"/>
          </a:xfrm>
          <a:prstGeom prst="rect">
            <a:avLst/>
          </a:prstGeom>
          <a:noFill/>
          <a:ln>
            <a:noFill/>
          </a:ln>
        </p:spPr>
        <p:txBody>
          <a:bodyPr anchor="ctr"/>
          <a:lstStyle/>
          <a:p>
            <a:pPr algn="r">
              <a:lnSpc>
                <a:spcPct val="100000"/>
              </a:lnSpc>
            </a:pPr>
            <a:fld id="{D64DB5A8-A772-486C-8AB3-6ECD2BEB0629}" type="slidenum">
              <a:rPr lang="lv-LV" sz="1200" b="0" strike="noStrike" spc="-1">
                <a:solidFill>
                  <a:srgbClr val="8B8B8B"/>
                </a:solidFill>
                <a:uFill>
                  <a:solidFill>
                    <a:srgbClr val="FFFFFF"/>
                  </a:solidFill>
                </a:uFill>
                <a:latin typeface="Calibri"/>
              </a:rPr>
              <a:t>10</a:t>
            </a:fld>
            <a:endParaRPr lang="lv-LV" sz="12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Times New Roman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>
              <p:cTn id="2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6" name="TextShape 1"/>
          <p:cNvSpPr txBox="1"/>
          <p:nvPr/>
        </p:nvSpPr>
        <p:spPr>
          <a:xfrm>
            <a:off x="827640" y="136440"/>
            <a:ext cx="10515240" cy="1325160"/>
          </a:xfrm>
          <a:prstGeom prst="rect">
            <a:avLst/>
          </a:prstGeom>
          <a:noFill/>
          <a:ln>
            <a:noFill/>
          </a:ln>
        </p:spPr>
        <p:txBody>
          <a:bodyPr anchor="ctr"/>
          <a:lstStyle/>
          <a:p>
            <a:pPr>
              <a:lnSpc>
                <a:spcPct val="90000"/>
              </a:lnSpc>
            </a:pPr>
            <a:r>
              <a:rPr lang="lv-LV" sz="4400" b="1" strike="noStrike" spc="-1" dirty="0">
                <a:solidFill>
                  <a:srgbClr val="4472C4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Fill>
                  <a:solidFill>
                    <a:srgbClr val="FFFFFF"/>
                  </a:solidFill>
                </a:uFill>
                <a:latin typeface="Calibri"/>
              </a:rPr>
              <a:t>Ja </a:t>
            </a:r>
            <a:r>
              <a:rPr lang="lv-LV" sz="4400" b="1" strike="noStrike" spc="-1" dirty="0">
                <a:solidFill>
                  <a:schemeClr val="accent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Fill>
                  <a:solidFill>
                    <a:srgbClr val="FFFFFF"/>
                  </a:solidFill>
                </a:uFill>
                <a:latin typeface="Calibri"/>
              </a:rPr>
              <a:t>galvenie</a:t>
            </a:r>
            <a:r>
              <a:rPr lang="lv-LV" sz="4400" b="1" strike="noStrike" spc="-1" dirty="0">
                <a:solidFill>
                  <a:srgbClr val="4472C4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Fill>
                  <a:solidFill>
                    <a:srgbClr val="FFFFFF"/>
                  </a:solidFill>
                </a:uFill>
                <a:latin typeface="Calibri"/>
              </a:rPr>
              <a:t> novēršamās mirstības cēloņi Latvijā ir KVS, tad:</a:t>
            </a:r>
            <a:endParaRPr lang="lv-LV" sz="4400" b="0" strike="noStrike" spc="-1" dirty="0">
              <a:solidFill>
                <a:srgbClr val="0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Fill>
                <a:solidFill>
                  <a:srgbClr val="FFFFFF"/>
                </a:solidFill>
              </a:uFill>
              <a:latin typeface="Calibri"/>
            </a:endParaRPr>
          </a:p>
        </p:txBody>
      </p:sp>
      <p:sp>
        <p:nvSpPr>
          <p:cNvPr id="247" name="TextShape 2"/>
          <p:cNvSpPr txBox="1"/>
          <p:nvPr/>
        </p:nvSpPr>
        <p:spPr>
          <a:xfrm>
            <a:off x="325464" y="1844298"/>
            <a:ext cx="11392924" cy="5013702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pPr marL="228600" indent="-228240">
              <a:lnSpc>
                <a:spcPts val="4300"/>
              </a:lnSpc>
              <a:spcBef>
                <a:spcPts val="1199"/>
              </a:spcBef>
              <a:spcAft>
                <a:spcPts val="1199"/>
              </a:spcAft>
              <a:buClr>
                <a:srgbClr val="FF0000"/>
              </a:buClr>
              <a:buFont typeface="Wingdings" charset="2"/>
              <a:buChar char=""/>
            </a:pPr>
            <a:r>
              <a:rPr lang="lv-LV" sz="2800" spc="-1" dirty="0" smtClean="0">
                <a:uFill>
                  <a:solidFill>
                    <a:srgbClr val="FFFFFF"/>
                  </a:solidFill>
                </a:uFill>
                <a:latin typeface="Calibri"/>
              </a:rPr>
              <a:t>KZS </a:t>
            </a:r>
            <a:r>
              <a:rPr lang="lv-LV" sz="2800" spc="-1" dirty="0">
                <a:uFill>
                  <a:solidFill>
                    <a:srgbClr val="FFFFFF"/>
                  </a:solidFill>
                </a:uFill>
                <a:latin typeface="Calibri"/>
              </a:rPr>
              <a:t>i</a:t>
            </a:r>
            <a:r>
              <a:rPr lang="lv-LV" sz="2800" b="0" strike="noStrike" spc="-1" dirty="0">
                <a:uFill>
                  <a:solidFill>
                    <a:srgbClr val="FFFFFF"/>
                  </a:solidFill>
                </a:uFill>
                <a:latin typeface="Calibri"/>
              </a:rPr>
              <a:t>ekļautiem medikamentiem pie sirds un asinsvadu līdzekļiem un pie diabēta terapijas līdzekļiem jābūt </a:t>
            </a:r>
            <a:r>
              <a:rPr lang="lv-LV" sz="2800" b="0" strike="noStrike" spc="-1" dirty="0" smtClean="0">
                <a:uFill>
                  <a:solidFill>
                    <a:srgbClr val="FFFFFF"/>
                  </a:solidFill>
                </a:uFill>
                <a:latin typeface="Calibri"/>
              </a:rPr>
              <a:t>harmonizētiem no to izrakstīšanas nosacījumiem un no medikamentu grupu pieejamības (</a:t>
            </a:r>
            <a:r>
              <a:rPr lang="lv-LV" sz="2800" b="0" strike="noStrike" spc="-1" dirty="0" err="1" smtClean="0">
                <a:uFill>
                  <a:solidFill>
                    <a:srgbClr val="FFFFFF"/>
                  </a:solidFill>
                </a:uFill>
                <a:latin typeface="Calibri"/>
              </a:rPr>
              <a:t>resp</a:t>
            </a:r>
            <a:r>
              <a:rPr lang="lv-LV" sz="2800" b="0" strike="noStrike" spc="-1" dirty="0" smtClean="0">
                <a:uFill>
                  <a:solidFill>
                    <a:srgbClr val="FFFFFF"/>
                  </a:solidFill>
                </a:uFill>
                <a:latin typeface="Calibri"/>
              </a:rPr>
              <a:t>. lipīdus samazinošiem medikamentiem)</a:t>
            </a:r>
          </a:p>
          <a:p>
            <a:pPr marL="228600" indent="-228240">
              <a:lnSpc>
                <a:spcPts val="4300"/>
              </a:lnSpc>
              <a:spcBef>
                <a:spcPts val="1199"/>
              </a:spcBef>
              <a:spcAft>
                <a:spcPts val="1199"/>
              </a:spcAft>
              <a:buClr>
                <a:srgbClr val="FF0000"/>
              </a:buClr>
              <a:buFont typeface="Wingdings" charset="2"/>
              <a:buChar char=""/>
            </a:pPr>
            <a:r>
              <a:rPr lang="lv-LV" sz="2800" b="1" spc="-1" dirty="0" smtClean="0">
                <a:uFill>
                  <a:solidFill>
                    <a:srgbClr val="FFFFFF"/>
                  </a:solidFill>
                </a:uFill>
                <a:latin typeface="Calibri"/>
              </a:rPr>
              <a:t>Šobrīd lietotiem </a:t>
            </a:r>
            <a:r>
              <a:rPr lang="lv-LV" sz="2800" b="1" spc="-1" dirty="0" err="1" smtClean="0">
                <a:uFill>
                  <a:solidFill>
                    <a:srgbClr val="FFFFFF"/>
                  </a:solidFill>
                </a:uFill>
                <a:latin typeface="Calibri"/>
              </a:rPr>
              <a:t>antidiabētiskiem</a:t>
            </a:r>
            <a:r>
              <a:rPr lang="lv-LV" sz="2800" b="1" spc="-1" dirty="0" smtClean="0">
                <a:uFill>
                  <a:solidFill>
                    <a:srgbClr val="FFFFFF"/>
                  </a:solidFill>
                </a:uFill>
                <a:latin typeface="Calibri"/>
              </a:rPr>
              <a:t> medikamentiem jābūt </a:t>
            </a:r>
            <a:r>
              <a:rPr lang="lv-LV" sz="2800" b="1" spc="-1" dirty="0">
                <a:uFill>
                  <a:solidFill>
                    <a:srgbClr val="FFFFFF"/>
                  </a:solidFill>
                </a:uFill>
                <a:latin typeface="Calibri"/>
              </a:rPr>
              <a:t>drošiem no KVS slimību skatu punkta, taču ar KZS izmaiņām no 01.07.18 tā vairs nebūs! </a:t>
            </a:r>
            <a:endParaRPr lang="lv-LV" sz="2800" b="1" spc="-1" dirty="0" smtClean="0">
              <a:uFill>
                <a:solidFill>
                  <a:srgbClr val="FFFFFF"/>
                </a:solidFill>
              </a:uFill>
              <a:latin typeface="Calibri"/>
            </a:endParaRPr>
          </a:p>
          <a:p>
            <a:pPr marL="228600" indent="-228240">
              <a:lnSpc>
                <a:spcPts val="4300"/>
              </a:lnSpc>
              <a:spcBef>
                <a:spcPts val="1199"/>
              </a:spcBef>
              <a:spcAft>
                <a:spcPts val="1199"/>
              </a:spcAft>
              <a:buClr>
                <a:srgbClr val="FF0000"/>
              </a:buClr>
              <a:buFont typeface="Wingdings" charset="2"/>
              <a:buChar char=""/>
            </a:pPr>
            <a:r>
              <a:rPr lang="lv-LV" sz="2800" b="1" spc="-1" dirty="0" smtClean="0">
                <a:solidFill>
                  <a:srgbClr val="FF0000"/>
                </a:solidFill>
                <a:uFill>
                  <a:solidFill>
                    <a:srgbClr val="FFFFFF"/>
                  </a:solidFill>
                </a:uFill>
                <a:latin typeface="Calibri"/>
              </a:rPr>
              <a:t>Pavisam </a:t>
            </a:r>
            <a:r>
              <a:rPr lang="lv-LV" sz="2800" b="1" spc="-1" dirty="0">
                <a:solidFill>
                  <a:srgbClr val="FF0000"/>
                </a:solidFill>
                <a:uFill>
                  <a:solidFill>
                    <a:srgbClr val="FFFFFF"/>
                  </a:solidFill>
                </a:uFill>
                <a:latin typeface="Calibri"/>
              </a:rPr>
              <a:t>jauna un satraucoša situācija!</a:t>
            </a:r>
            <a:endParaRPr lang="lv-LV" sz="2800" b="1" spc="-1" dirty="0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Calibri"/>
            </a:endParaRPr>
          </a:p>
          <a:p>
            <a:pPr marL="228600" indent="-228240">
              <a:lnSpc>
                <a:spcPts val="4300"/>
              </a:lnSpc>
              <a:spcBef>
                <a:spcPts val="1199"/>
              </a:spcBef>
              <a:spcAft>
                <a:spcPts val="1199"/>
              </a:spcAft>
              <a:buClr>
                <a:srgbClr val="FF0000"/>
              </a:buClr>
              <a:buFont typeface="Wingdings" charset="2"/>
              <a:buChar char=""/>
            </a:pPr>
            <a:endParaRPr lang="lv-LV" sz="2800" b="0" strike="noStrike" spc="-1" dirty="0" smtClean="0">
              <a:uFill>
                <a:solidFill>
                  <a:srgbClr val="FFFFFF"/>
                </a:solidFill>
              </a:uFill>
              <a:latin typeface="Calibri"/>
            </a:endParaRPr>
          </a:p>
          <a:p>
            <a:pPr marL="228600" indent="-228240">
              <a:lnSpc>
                <a:spcPts val="4300"/>
              </a:lnSpc>
              <a:spcBef>
                <a:spcPts val="1199"/>
              </a:spcBef>
              <a:spcAft>
                <a:spcPts val="1199"/>
              </a:spcAft>
              <a:buClr>
                <a:srgbClr val="FF0000"/>
              </a:buClr>
              <a:buFont typeface="Wingdings" charset="2"/>
              <a:buChar char=""/>
            </a:pPr>
            <a:endParaRPr lang="lv-LV" sz="2800" b="0" strike="noStrike" spc="-1" dirty="0">
              <a:uFill>
                <a:solidFill>
                  <a:srgbClr val="FFFFFF"/>
                </a:solidFill>
              </a:uFill>
              <a:latin typeface="Calibri"/>
            </a:endParaRPr>
          </a:p>
        </p:txBody>
      </p:sp>
      <p:sp>
        <p:nvSpPr>
          <p:cNvPr id="248" name="TextShape 3"/>
          <p:cNvSpPr txBox="1"/>
          <p:nvPr/>
        </p:nvSpPr>
        <p:spPr>
          <a:xfrm>
            <a:off x="9296280" y="6356520"/>
            <a:ext cx="2742840" cy="364680"/>
          </a:xfrm>
          <a:prstGeom prst="rect">
            <a:avLst/>
          </a:prstGeom>
          <a:noFill/>
          <a:ln>
            <a:noFill/>
          </a:ln>
        </p:spPr>
        <p:txBody>
          <a:bodyPr anchor="ctr"/>
          <a:lstStyle/>
          <a:p>
            <a:pPr algn="r">
              <a:lnSpc>
                <a:spcPct val="100000"/>
              </a:lnSpc>
            </a:pPr>
            <a:fld id="{DD1B9A94-B9B6-45D6-B9F7-DD70D6AFCED3}" type="slidenum">
              <a:rPr lang="lv-LV" sz="1200" b="0" strike="noStrike" spc="-1">
                <a:solidFill>
                  <a:srgbClr val="8B8B8B"/>
                </a:solidFill>
                <a:uFill>
                  <a:solidFill>
                    <a:srgbClr val="FFFFFF"/>
                  </a:solidFill>
                </a:uFill>
                <a:latin typeface="Calibri"/>
              </a:rPr>
              <a:t>11</a:t>
            </a:fld>
            <a:endParaRPr lang="lv-LV" sz="12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Times New Roman"/>
            </a:endParaRPr>
          </a:p>
        </p:txBody>
      </p:sp>
      <p:sp>
        <p:nvSpPr>
          <p:cNvPr id="249" name="Line 4"/>
          <p:cNvSpPr/>
          <p:nvPr/>
        </p:nvSpPr>
        <p:spPr>
          <a:xfrm>
            <a:off x="649440" y="1501200"/>
            <a:ext cx="10693800" cy="23400"/>
          </a:xfrm>
          <a:prstGeom prst="line">
            <a:avLst/>
          </a:prstGeom>
          <a:ln w="4752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/>
        </p:style>
      </p:sp>
    </p:spTree>
  </p:cSld>
  <p:clrMapOvr>
    <a:masterClrMapping/>
  </p:clrMapOvr>
  <p:timing>
    <p:tnLst>
      <p:par>
        <p:cTn id="1" dur="indefinite" restart="never" nodeType="tmRoot">
          <p:childTnLst>
            <p:seq>
              <p:cTn id="2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98763" y="7775"/>
            <a:ext cx="10905407" cy="847248"/>
          </a:xfrm>
        </p:spPr>
        <p:txBody>
          <a:bodyPr/>
          <a:lstStyle/>
          <a:p>
            <a:r>
              <a:rPr lang="lv-LV" b="1" dirty="0" smtClean="0">
                <a:solidFill>
                  <a:schemeClr val="tx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DPP-4 inhibitori</a:t>
            </a:r>
            <a:endParaRPr lang="en-US" b="1" dirty="0">
              <a:solidFill>
                <a:schemeClr val="tx2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6" name="Content Placeholder 5"/>
          <p:cNvSpPr>
            <a:spLocks noGrp="1"/>
          </p:cNvSpPr>
          <p:nvPr>
            <p:ph idx="4294967295"/>
          </p:nvPr>
        </p:nvSpPr>
        <p:spPr>
          <a:xfrm>
            <a:off x="551793" y="1033152"/>
            <a:ext cx="9637236" cy="5619895"/>
          </a:xfrm>
          <a:prstGeom prst="rect">
            <a:avLst/>
          </a:prstGeom>
        </p:spPr>
        <p:txBody>
          <a:bodyPr>
            <a:normAutofit fontScale="92500" lnSpcReduction="20000"/>
          </a:bodyPr>
          <a:lstStyle/>
          <a:p>
            <a:pPr marL="0" indent="0">
              <a:buNone/>
            </a:pPr>
            <a:r>
              <a:rPr lang="lv-LV" sz="3300" b="1" dirty="0" smtClean="0">
                <a:solidFill>
                  <a:srgbClr val="FF0000"/>
                </a:solidFill>
                <a:latin typeface="Calibri" panose="020F0502020204030204" pitchFamily="34" charset="0"/>
              </a:rPr>
              <a:t>Atšķirības:</a:t>
            </a:r>
          </a:p>
          <a:p>
            <a:r>
              <a:rPr lang="lv-LV" sz="2700" b="1" dirty="0" smtClean="0">
                <a:latin typeface="Calibri" panose="020F0502020204030204" pitchFamily="34" charset="0"/>
              </a:rPr>
              <a:t>Molekulas uzbūve</a:t>
            </a:r>
          </a:p>
          <a:p>
            <a:r>
              <a:rPr lang="lv-LV" sz="2700" b="1" dirty="0" smtClean="0">
                <a:latin typeface="Calibri" panose="020F0502020204030204" pitchFamily="34" charset="0"/>
              </a:rPr>
              <a:t> DPP-4 inhibēšanas aktivitāte</a:t>
            </a:r>
          </a:p>
          <a:p>
            <a:r>
              <a:rPr lang="lv-LV" sz="2700" b="1" dirty="0" smtClean="0">
                <a:latin typeface="Calibri" panose="020F0502020204030204" pitchFamily="34" charset="0"/>
              </a:rPr>
              <a:t>Pussabrukšanas periods</a:t>
            </a:r>
          </a:p>
          <a:p>
            <a:r>
              <a:rPr lang="lv-LV" sz="2700" b="1" dirty="0" smtClean="0">
                <a:latin typeface="Calibri" panose="020F0502020204030204" pitchFamily="34" charset="0"/>
              </a:rPr>
              <a:t>Biopieejamība</a:t>
            </a:r>
          </a:p>
          <a:p>
            <a:r>
              <a:rPr lang="lv-LV" sz="2700" b="1" dirty="0" smtClean="0">
                <a:latin typeface="Calibri" panose="020F0502020204030204" pitchFamily="34" charset="0"/>
              </a:rPr>
              <a:t>Metabolisms</a:t>
            </a:r>
          </a:p>
          <a:p>
            <a:r>
              <a:rPr lang="lv-LV" sz="2700" b="1" dirty="0" smtClean="0">
                <a:latin typeface="Calibri" panose="020F0502020204030204" pitchFamily="34" charset="0"/>
              </a:rPr>
              <a:t>Eliminācija</a:t>
            </a:r>
          </a:p>
          <a:p>
            <a:r>
              <a:rPr lang="lv-LV" sz="2700" b="1" dirty="0" smtClean="0">
                <a:latin typeface="Calibri" panose="020F0502020204030204" pitchFamily="34" charset="0"/>
              </a:rPr>
              <a:t>Lietošana pacientiem ar nieru slimībām</a:t>
            </a:r>
          </a:p>
          <a:p>
            <a:r>
              <a:rPr lang="lv-LV" sz="2700" b="1" dirty="0" smtClean="0">
                <a:latin typeface="Calibri" panose="020F0502020204030204" pitchFamily="34" charset="0"/>
              </a:rPr>
              <a:t>Lietošana pacientiem ar aknu slimībām</a:t>
            </a:r>
          </a:p>
          <a:p>
            <a:r>
              <a:rPr lang="lv-LV" sz="2700" b="1" dirty="0" smtClean="0">
                <a:latin typeface="Calibri" panose="020F0502020204030204" pitchFamily="34" charset="0"/>
              </a:rPr>
              <a:t>Lietošana pacientiem ar sirds mazspēju un KVS</a:t>
            </a:r>
          </a:p>
          <a:p>
            <a:r>
              <a:rPr lang="lv-LV" sz="2700" b="1" dirty="0" smtClean="0">
                <a:latin typeface="Calibri" panose="020F0502020204030204" pitchFamily="34" charset="0"/>
              </a:rPr>
              <a:t>Kardiovaskulārās drošības pētījumu pierādījuma līmenis</a:t>
            </a:r>
          </a:p>
          <a:p>
            <a:pPr marL="0" indent="0">
              <a:buNone/>
            </a:pPr>
            <a:endParaRPr lang="lv-LV" sz="2000" b="1" dirty="0" smtClean="0">
              <a:solidFill>
                <a:srgbClr val="00B050"/>
              </a:solidFill>
              <a:latin typeface="Calibri" panose="020F0502020204030204" pitchFamily="34" charset="0"/>
            </a:endParaRPr>
          </a:p>
          <a:p>
            <a:pPr marL="0" indent="0">
              <a:buNone/>
            </a:pPr>
            <a:r>
              <a:rPr lang="lv-LV" sz="3300" b="1" dirty="0" smtClean="0">
                <a:solidFill>
                  <a:srgbClr val="00B050"/>
                </a:solidFill>
                <a:latin typeface="Calibri" panose="020F0502020204030204" pitchFamily="34" charset="0"/>
              </a:rPr>
              <a:t>Kopējs:</a:t>
            </a:r>
          </a:p>
          <a:p>
            <a:r>
              <a:rPr lang="lv-LV" sz="2600" b="1" dirty="0" err="1" smtClean="0">
                <a:latin typeface="Calibri" panose="020F0502020204030204" pitchFamily="34" charset="0"/>
              </a:rPr>
              <a:t>Metaanalīzes</a:t>
            </a:r>
            <a:r>
              <a:rPr lang="lv-LV" sz="2600" b="1" dirty="0" smtClean="0">
                <a:latin typeface="Calibri" panose="020F0502020204030204" pitchFamily="34" charset="0"/>
              </a:rPr>
              <a:t> dati parāda caurmērā salīdzināmu efektivitāti </a:t>
            </a:r>
          </a:p>
          <a:p>
            <a:pPr marL="0" indent="0">
              <a:buNone/>
            </a:pPr>
            <a:endParaRPr lang="lv-LV" sz="2000" b="1" dirty="0" smtClean="0">
              <a:solidFill>
                <a:srgbClr val="00B050"/>
              </a:solidFill>
              <a:latin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66413831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2" name="TextShape 1"/>
          <p:cNvSpPr txBox="1"/>
          <p:nvPr/>
        </p:nvSpPr>
        <p:spPr>
          <a:xfrm>
            <a:off x="906480" y="44640"/>
            <a:ext cx="9633240" cy="1233360"/>
          </a:xfrm>
          <a:prstGeom prst="rect">
            <a:avLst/>
          </a:prstGeom>
          <a:noFill/>
          <a:ln>
            <a:noFill/>
          </a:ln>
        </p:spPr>
        <p:txBody>
          <a:bodyPr anchor="ctr">
            <a:normAutofit lnSpcReduction="10000"/>
          </a:bodyPr>
          <a:lstStyle/>
          <a:p>
            <a:pPr>
              <a:lnSpc>
                <a:spcPct val="90000"/>
              </a:lnSpc>
            </a:pPr>
            <a:r>
              <a:rPr lang="lv-LV" sz="4400" b="1" strike="noStrike" spc="-1" dirty="0" smtClean="0">
                <a:solidFill>
                  <a:srgbClr val="4472C4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Fill>
                  <a:solidFill>
                    <a:srgbClr val="FFFFFF"/>
                  </a:solidFill>
                </a:uFill>
                <a:latin typeface="Calibri"/>
              </a:rPr>
              <a:t>DPP-4i </a:t>
            </a:r>
            <a:r>
              <a:rPr lang="lv-LV" sz="4400" b="1" strike="noStrike" spc="-1" dirty="0">
                <a:solidFill>
                  <a:srgbClr val="4472C4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Fill>
                  <a:solidFill>
                    <a:srgbClr val="FFFFFF"/>
                  </a:solidFill>
                </a:uFill>
                <a:latin typeface="Calibri"/>
              </a:rPr>
              <a:t>atšķiras pēc molekulārās struktūras un farmakoloģiskām īpašībām</a:t>
            </a:r>
            <a:endParaRPr lang="lv-LV" sz="4400" b="0" strike="noStrike" spc="-1" dirty="0">
              <a:solidFill>
                <a:srgbClr val="0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Fill>
                <a:solidFill>
                  <a:srgbClr val="FFFFFF"/>
                </a:solidFill>
              </a:uFill>
              <a:latin typeface="Calibri"/>
            </a:endParaRPr>
          </a:p>
        </p:txBody>
      </p:sp>
      <p:graphicFrame>
        <p:nvGraphicFramePr>
          <p:cNvPr id="263" name="Table 2"/>
          <p:cNvGraphicFramePr/>
          <p:nvPr/>
        </p:nvGraphicFramePr>
        <p:xfrm>
          <a:off x="914760" y="1536120"/>
          <a:ext cx="10383840" cy="4172220"/>
        </p:xfrm>
        <a:graphic>
          <a:graphicData uri="http://schemas.openxmlformats.org/drawingml/2006/table">
            <a:tbl>
              <a:tblPr/>
              <a:tblGrid>
                <a:gridCol w="122004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92384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76328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67040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856160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1950120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</a:tblGrid>
              <a:tr h="551160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320"/>
                        </a:spcBef>
                      </a:pPr>
                      <a:r>
                        <a:rPr lang="lv-LV" sz="1600" b="1" strike="noStrike" spc="-1" dirty="0" err="1">
                          <a:solidFill>
                            <a:srgbClr val="FFFFFF"/>
                          </a:solidFill>
                          <a:uFill>
                            <a:solidFill>
                              <a:srgbClr val="FFFFFF"/>
                            </a:solidFill>
                          </a:uFill>
                          <a:latin typeface="Calibri"/>
                          <a:ea typeface="ＭＳ Ｐゴシック"/>
                        </a:rPr>
                        <a:t>Chemical</a:t>
                      </a:r>
                      <a:r>
                        <a:rPr lang="lv-LV" sz="1600" b="1" strike="noStrike" spc="-1" dirty="0">
                          <a:solidFill>
                            <a:srgbClr val="FFFFFF"/>
                          </a:solidFill>
                          <a:uFill>
                            <a:solidFill>
                              <a:srgbClr val="FFFFFF"/>
                            </a:solidFill>
                          </a:uFill>
                          <a:latin typeface="Calibri"/>
                          <a:ea typeface="ＭＳ Ｐゴシック"/>
                        </a:rPr>
                        <a:t> </a:t>
                      </a:r>
                      <a:r>
                        <a:rPr lang="lv-LV" sz="1600" b="1" strike="noStrike" spc="-1" dirty="0" err="1">
                          <a:solidFill>
                            <a:srgbClr val="FFFFFF"/>
                          </a:solidFill>
                          <a:uFill>
                            <a:solidFill>
                              <a:srgbClr val="FFFFFF"/>
                            </a:solidFill>
                          </a:uFill>
                          <a:latin typeface="Calibri"/>
                          <a:ea typeface="ＭＳ Ｐゴシック"/>
                        </a:rPr>
                        <a:t>Class</a:t>
                      </a:r>
                      <a:endParaRPr lang="lv-LV" sz="1600" b="0" strike="noStrike" spc="-1" dirty="0">
                        <a:solidFill>
                          <a:srgbClr val="000000"/>
                        </a:solidFill>
                        <a:uFill>
                          <a:solidFill>
                            <a:srgbClr val="FFFFFF"/>
                          </a:solidFill>
                        </a:uFill>
                        <a:latin typeface="Arial"/>
                      </a:endParaRPr>
                    </a:p>
                  </a:txBody>
                  <a:tcPr>
                    <a:lnL w="12240">
                      <a:solidFill>
                        <a:srgbClr val="595959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595959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4472C4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320"/>
                        </a:spcBef>
                      </a:pPr>
                      <a:r>
                        <a:rPr lang="lv-LV" sz="1600" b="1" strike="noStrike" spc="-1">
                          <a:solidFill>
                            <a:srgbClr val="FFFFFF"/>
                          </a:solidFill>
                          <a:uFill>
                            <a:solidFill>
                              <a:srgbClr val="FFFFFF"/>
                            </a:solidFill>
                          </a:uFill>
                          <a:latin typeface="Calibri"/>
                          <a:ea typeface="ＭＳ Ｐゴシック"/>
                        </a:rPr>
                        <a:t>β-Phenethylamines</a:t>
                      </a:r>
                      <a:r>
                        <a:rPr lang="lv-LV" sz="1600" b="1" strike="noStrike" spc="-1" baseline="30000">
                          <a:solidFill>
                            <a:srgbClr val="FFFFFF"/>
                          </a:solidFill>
                          <a:uFill>
                            <a:solidFill>
                              <a:srgbClr val="FFFFFF"/>
                            </a:solidFill>
                          </a:uFill>
                          <a:latin typeface="Calibri"/>
                          <a:ea typeface="ＭＳ Ｐゴシック"/>
                        </a:rPr>
                        <a:t>1</a:t>
                      </a:r>
                      <a:endParaRPr lang="lv-LV" sz="1600" b="0" strike="noStrike" spc="-1">
                        <a:solidFill>
                          <a:srgbClr val="000000"/>
                        </a:solidFill>
                        <a:uFill>
                          <a:solidFill>
                            <a:srgbClr val="FFFFFF"/>
                          </a:solidFill>
                        </a:uFill>
                        <a:latin typeface="Arial"/>
                      </a:endParaRPr>
                    </a:p>
                  </a:txBody>
                  <a:tcPr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595959"/>
                      </a:solidFill>
                    </a:lnT>
                    <a:lnB w="12240">
                      <a:solidFill>
                        <a:srgbClr val="595959"/>
                      </a:solidFill>
                    </a:lnB>
                    <a:solidFill>
                      <a:srgbClr val="4472C4"/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320"/>
                        </a:spcBef>
                      </a:pPr>
                      <a:r>
                        <a:rPr lang="lv-LV" sz="1600" b="1" strike="noStrike" spc="-1">
                          <a:solidFill>
                            <a:srgbClr val="FFFFFF"/>
                          </a:solidFill>
                          <a:uFill>
                            <a:solidFill>
                              <a:srgbClr val="FFFFFF"/>
                            </a:solidFill>
                          </a:uFill>
                          <a:latin typeface="Calibri"/>
                          <a:ea typeface="ＭＳ Ｐゴシック"/>
                        </a:rPr>
                        <a:t>Cyanopyrrolidines</a:t>
                      </a:r>
                      <a:endParaRPr lang="lv-LV" sz="1600" b="0" strike="noStrike" spc="-1">
                        <a:solidFill>
                          <a:srgbClr val="000000"/>
                        </a:solidFill>
                        <a:uFill>
                          <a:solidFill>
                            <a:srgbClr val="FFFFFF"/>
                          </a:solidFill>
                        </a:uFill>
                        <a:latin typeface="Arial"/>
                      </a:endParaRPr>
                    </a:p>
                  </a:txBody>
                  <a:tcPr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595959"/>
                      </a:solidFill>
                    </a:lnT>
                    <a:lnB w="12240">
                      <a:solidFill>
                        <a:srgbClr val="595959"/>
                      </a:solidFill>
                    </a:lnB>
                    <a:solidFill>
                      <a:srgbClr val="4472C4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lv-LV"/>
                    </a:p>
                  </a:txBody>
                  <a:tcPr>
                    <a:solidFill>
                      <a:srgbClr val="729FC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320"/>
                        </a:spcBef>
                      </a:pPr>
                      <a:r>
                        <a:rPr lang="lv-LV" sz="1600" b="1" strike="noStrike" spc="-1">
                          <a:solidFill>
                            <a:srgbClr val="FFFFFF"/>
                          </a:solidFill>
                          <a:uFill>
                            <a:solidFill>
                              <a:srgbClr val="FFFFFF"/>
                            </a:solidFill>
                          </a:uFill>
                          <a:latin typeface="Calibri"/>
                          <a:ea typeface="ＭＳ Ｐゴシック"/>
                        </a:rPr>
                        <a:t>Aminopiperidine</a:t>
                      </a:r>
                      <a:r>
                        <a:rPr lang="lv-LV" sz="1600" b="1" strike="noStrike" spc="-1" baseline="30000">
                          <a:solidFill>
                            <a:srgbClr val="FFFFFF"/>
                          </a:solidFill>
                          <a:uFill>
                            <a:solidFill>
                              <a:srgbClr val="FFFFFF"/>
                            </a:solidFill>
                          </a:uFill>
                          <a:latin typeface="Calibri"/>
                          <a:ea typeface="ＭＳ Ｐゴシック"/>
                        </a:rPr>
                        <a:t>8</a:t>
                      </a:r>
                      <a:endParaRPr lang="lv-LV" sz="1600" b="0" strike="noStrike" spc="-1">
                        <a:solidFill>
                          <a:srgbClr val="000000"/>
                        </a:solidFill>
                        <a:uFill>
                          <a:solidFill>
                            <a:srgbClr val="FFFFFF"/>
                          </a:solidFill>
                        </a:uFill>
                        <a:latin typeface="Arial"/>
                      </a:endParaRPr>
                    </a:p>
                  </a:txBody>
                  <a:tcPr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595959"/>
                      </a:solidFill>
                    </a:lnT>
                    <a:lnB w="12240">
                      <a:solidFill>
                        <a:srgbClr val="595959"/>
                      </a:solidFill>
                    </a:lnB>
                    <a:solidFill>
                      <a:srgbClr val="4472C4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320"/>
                        </a:spcBef>
                      </a:pPr>
                      <a:r>
                        <a:rPr lang="lv-LV" sz="1600" b="1" strike="noStrike" spc="-1">
                          <a:solidFill>
                            <a:srgbClr val="FFFFFF"/>
                          </a:solidFill>
                          <a:uFill>
                            <a:solidFill>
                              <a:srgbClr val="FFFFFF"/>
                            </a:solidFill>
                          </a:uFill>
                          <a:latin typeface="Calibri"/>
                          <a:ea typeface="ＭＳ Ｐゴシック"/>
                        </a:rPr>
                        <a:t>Xanthine</a:t>
                      </a:r>
                      <a:endParaRPr lang="lv-LV" sz="1600" b="0" strike="noStrike" spc="-1">
                        <a:solidFill>
                          <a:srgbClr val="000000"/>
                        </a:solidFill>
                        <a:uFill>
                          <a:solidFill>
                            <a:srgbClr val="FFFFFF"/>
                          </a:solidFill>
                        </a:uFill>
                        <a:latin typeface="Arial"/>
                      </a:endParaRPr>
                    </a:p>
                  </a:txBody>
                  <a:tcPr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595959"/>
                      </a:solidFill>
                    </a:lnR>
                    <a:lnT w="12240">
                      <a:solidFill>
                        <a:srgbClr val="595959"/>
                      </a:solidFill>
                    </a:lnT>
                    <a:lnB w="12240">
                      <a:solidFill>
                        <a:srgbClr val="595959"/>
                      </a:solidFill>
                    </a:lnB>
                    <a:solidFill>
                      <a:srgbClr val="4472C4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516960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320"/>
                        </a:spcBef>
                      </a:pPr>
                      <a:r>
                        <a:rPr lang="lv-LV" sz="1600" b="1" strike="noStrike" spc="-1">
                          <a:solidFill>
                            <a:srgbClr val="FFFFFF"/>
                          </a:solidFill>
                          <a:uFill>
                            <a:solidFill>
                              <a:srgbClr val="FFFFFF"/>
                            </a:solidFill>
                          </a:uFill>
                          <a:latin typeface="Calibri"/>
                          <a:ea typeface="ＭＳ Ｐゴシック"/>
                        </a:rPr>
                        <a:t>Generic Name</a:t>
                      </a:r>
                      <a:endParaRPr lang="lv-LV" sz="1600" b="0" strike="noStrike" spc="-1">
                        <a:solidFill>
                          <a:srgbClr val="000000"/>
                        </a:solidFill>
                        <a:uFill>
                          <a:solidFill>
                            <a:srgbClr val="FFFFFF"/>
                          </a:solidFill>
                        </a:uFill>
                        <a:latin typeface="Arial"/>
                      </a:endParaRPr>
                    </a:p>
                  </a:txBody>
                  <a:tcPr>
                    <a:lnL w="12240">
                      <a:solidFill>
                        <a:srgbClr val="595959"/>
                      </a:solidFill>
                    </a:lnL>
                    <a:lnR w="12240">
                      <a:solidFill>
                        <a:srgbClr val="595959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12240">
                      <a:solidFill>
                        <a:srgbClr val="595959"/>
                      </a:solidFill>
                    </a:lnB>
                    <a:solidFill>
                      <a:srgbClr val="4472C4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281"/>
                        </a:spcBef>
                      </a:pPr>
                      <a:r>
                        <a:rPr lang="lv-LV" sz="1400" b="1" strike="noStrike" spc="-1">
                          <a:solidFill>
                            <a:srgbClr val="000000"/>
                          </a:solidFill>
                          <a:uFill>
                            <a:solidFill>
                              <a:srgbClr val="FFFFFF"/>
                            </a:solidFill>
                          </a:uFill>
                          <a:latin typeface="Calibri"/>
                          <a:ea typeface="ＭＳ Ｐゴシック"/>
                        </a:rPr>
                        <a:t>Sitagliptin</a:t>
                      </a:r>
                      <a:r>
                        <a:rPr lang="lv-LV" sz="1400" b="1" strike="noStrike" spc="-1" baseline="30000">
                          <a:solidFill>
                            <a:srgbClr val="000000"/>
                          </a:solidFill>
                          <a:uFill>
                            <a:solidFill>
                              <a:srgbClr val="FFFFFF"/>
                            </a:solidFill>
                          </a:uFill>
                          <a:latin typeface="Calibri"/>
                          <a:ea typeface="ＭＳ Ｐゴシック"/>
                        </a:rPr>
                        <a:t>2</a:t>
                      </a:r>
                      <a:endParaRPr lang="lv-LV" sz="1400" b="0" strike="noStrike" spc="-1">
                        <a:solidFill>
                          <a:srgbClr val="000000"/>
                        </a:solidFill>
                        <a:uFill>
                          <a:solidFill>
                            <a:srgbClr val="FFFFFF"/>
                          </a:solidFill>
                        </a:uFill>
                        <a:latin typeface="Arial"/>
                      </a:endParaRPr>
                    </a:p>
                  </a:txBody>
                  <a:tcPr>
                    <a:lnL w="12240">
                      <a:solidFill>
                        <a:srgbClr val="595959"/>
                      </a:solidFill>
                    </a:lnL>
                    <a:lnR w="12240">
                      <a:solidFill>
                        <a:srgbClr val="595959"/>
                      </a:solidFill>
                    </a:lnR>
                    <a:lnT w="12240">
                      <a:solidFill>
                        <a:srgbClr val="595959"/>
                      </a:solidFill>
                    </a:lnT>
                    <a:lnB w="12240">
                      <a:solidFill>
                        <a:srgbClr val="595959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281"/>
                        </a:spcBef>
                      </a:pPr>
                      <a:r>
                        <a:rPr lang="lv-LV" sz="1400" b="1" strike="noStrike" spc="-1">
                          <a:solidFill>
                            <a:srgbClr val="C00000"/>
                          </a:solidFill>
                          <a:uFill>
                            <a:solidFill>
                              <a:srgbClr val="FFFFFF"/>
                            </a:solidFill>
                          </a:uFill>
                          <a:latin typeface="Calibri"/>
                          <a:ea typeface="ＭＳ Ｐゴシック"/>
                        </a:rPr>
                        <a:t>Vildagliptin</a:t>
                      </a:r>
                      <a:r>
                        <a:rPr lang="lv-LV" sz="1400" b="1" strike="noStrike" spc="-1" baseline="30000">
                          <a:solidFill>
                            <a:srgbClr val="C00000"/>
                          </a:solidFill>
                          <a:uFill>
                            <a:solidFill>
                              <a:srgbClr val="FFFFFF"/>
                            </a:solidFill>
                          </a:uFill>
                          <a:latin typeface="Calibri"/>
                          <a:ea typeface="ＭＳ Ｐゴシック"/>
                        </a:rPr>
                        <a:t>3–5</a:t>
                      </a:r>
                      <a:endParaRPr lang="lv-LV" sz="1400" b="0" strike="noStrike" spc="-1">
                        <a:solidFill>
                          <a:srgbClr val="000000"/>
                        </a:solidFill>
                        <a:uFill>
                          <a:solidFill>
                            <a:srgbClr val="FFFFFF"/>
                          </a:solidFill>
                        </a:uFill>
                        <a:latin typeface="Arial"/>
                      </a:endParaRPr>
                    </a:p>
                  </a:txBody>
                  <a:tcPr>
                    <a:lnL w="12240">
                      <a:solidFill>
                        <a:srgbClr val="595959"/>
                      </a:solidFill>
                    </a:lnL>
                    <a:lnR w="12240">
                      <a:solidFill>
                        <a:srgbClr val="595959"/>
                      </a:solidFill>
                    </a:lnR>
                    <a:lnT w="12240">
                      <a:solidFill>
                        <a:srgbClr val="595959"/>
                      </a:solidFill>
                    </a:lnT>
                    <a:lnB w="12240">
                      <a:solidFill>
                        <a:srgbClr val="595959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281"/>
                        </a:spcBef>
                      </a:pPr>
                      <a:r>
                        <a:rPr lang="lv-LV" sz="1400" b="1" strike="noStrike" spc="-1">
                          <a:solidFill>
                            <a:srgbClr val="000000"/>
                          </a:solidFill>
                          <a:uFill>
                            <a:solidFill>
                              <a:srgbClr val="FFFFFF"/>
                            </a:solidFill>
                          </a:uFill>
                          <a:latin typeface="Calibri"/>
                          <a:ea typeface="ＭＳ Ｐゴシック"/>
                        </a:rPr>
                        <a:t>Saxagliptin</a:t>
                      </a:r>
                      <a:r>
                        <a:rPr lang="lv-LV" sz="1400" b="1" strike="noStrike" spc="-1" baseline="30000">
                          <a:solidFill>
                            <a:srgbClr val="000000"/>
                          </a:solidFill>
                          <a:uFill>
                            <a:solidFill>
                              <a:srgbClr val="FFFFFF"/>
                            </a:solidFill>
                          </a:uFill>
                          <a:latin typeface="Calibri"/>
                          <a:ea typeface="ＭＳ Ｐゴシック"/>
                        </a:rPr>
                        <a:t>3,6,7</a:t>
                      </a:r>
                      <a:endParaRPr lang="lv-LV" sz="1400" b="0" strike="noStrike" spc="-1">
                        <a:solidFill>
                          <a:srgbClr val="000000"/>
                        </a:solidFill>
                        <a:uFill>
                          <a:solidFill>
                            <a:srgbClr val="FFFFFF"/>
                          </a:solidFill>
                        </a:uFill>
                        <a:latin typeface="Arial"/>
                      </a:endParaRPr>
                    </a:p>
                  </a:txBody>
                  <a:tcPr>
                    <a:lnL w="12240">
                      <a:solidFill>
                        <a:srgbClr val="595959"/>
                      </a:solidFill>
                    </a:lnL>
                    <a:lnR w="12240">
                      <a:solidFill>
                        <a:srgbClr val="595959"/>
                      </a:solidFill>
                    </a:lnR>
                    <a:lnT w="12240">
                      <a:solidFill>
                        <a:srgbClr val="595959"/>
                      </a:solidFill>
                    </a:lnT>
                    <a:lnB w="12240">
                      <a:solidFill>
                        <a:srgbClr val="595959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281"/>
                        </a:spcBef>
                      </a:pPr>
                      <a:r>
                        <a:rPr lang="lv-LV" sz="1400" b="1" strike="noStrike" spc="-1">
                          <a:solidFill>
                            <a:srgbClr val="000000"/>
                          </a:solidFill>
                          <a:uFill>
                            <a:solidFill>
                              <a:srgbClr val="FFFFFF"/>
                            </a:solidFill>
                          </a:uFill>
                          <a:latin typeface="Calibri"/>
                          <a:ea typeface="ＭＳ Ｐゴシック"/>
                        </a:rPr>
                        <a:t>Alogliptin</a:t>
                      </a:r>
                      <a:r>
                        <a:rPr lang="lv-LV" sz="1400" b="1" strike="noStrike" spc="-1" baseline="30000">
                          <a:solidFill>
                            <a:srgbClr val="000000"/>
                          </a:solidFill>
                          <a:uFill>
                            <a:solidFill>
                              <a:srgbClr val="FFFFFF"/>
                            </a:solidFill>
                          </a:uFill>
                          <a:latin typeface="Calibri"/>
                          <a:ea typeface="ＭＳ Ｐゴシック"/>
                        </a:rPr>
                        <a:t>9,10</a:t>
                      </a:r>
                      <a:r>
                        <a:rPr lang="lv-LV" sz="1400" b="1" strike="noStrike" spc="-1">
                          <a:solidFill>
                            <a:srgbClr val="000000"/>
                          </a:solidFill>
                          <a:uFill>
                            <a:solidFill>
                              <a:srgbClr val="FFFFFF"/>
                            </a:solidFill>
                          </a:uFill>
                          <a:latin typeface="Calibri"/>
                          <a:ea typeface="ＭＳ Ｐゴシック"/>
                        </a:rPr>
                        <a:t> </a:t>
                      </a:r>
                      <a:endParaRPr lang="lv-LV" sz="1400" b="0" strike="noStrike" spc="-1">
                        <a:solidFill>
                          <a:srgbClr val="000000"/>
                        </a:solidFill>
                        <a:uFill>
                          <a:solidFill>
                            <a:srgbClr val="FFFFFF"/>
                          </a:solidFill>
                        </a:uFill>
                        <a:latin typeface="Arial"/>
                      </a:endParaRPr>
                    </a:p>
                  </a:txBody>
                  <a:tcPr>
                    <a:lnL w="12240">
                      <a:solidFill>
                        <a:srgbClr val="595959"/>
                      </a:solidFill>
                    </a:lnL>
                    <a:lnR w="12240">
                      <a:solidFill>
                        <a:srgbClr val="595959"/>
                      </a:solidFill>
                    </a:lnR>
                    <a:lnT w="12240">
                      <a:solidFill>
                        <a:srgbClr val="595959"/>
                      </a:solidFill>
                    </a:lnT>
                    <a:lnB w="12240">
                      <a:solidFill>
                        <a:srgbClr val="595959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281"/>
                        </a:spcBef>
                      </a:pPr>
                      <a:r>
                        <a:rPr lang="lv-LV" sz="1400" b="1" strike="noStrike" spc="-1">
                          <a:solidFill>
                            <a:srgbClr val="000000"/>
                          </a:solidFill>
                          <a:uFill>
                            <a:solidFill>
                              <a:srgbClr val="FFFFFF"/>
                            </a:solidFill>
                          </a:uFill>
                          <a:latin typeface="Calibri"/>
                          <a:ea typeface="ＭＳ Ｐゴシック"/>
                        </a:rPr>
                        <a:t>Linagliptin</a:t>
                      </a:r>
                      <a:r>
                        <a:rPr lang="lv-LV" sz="1400" b="1" strike="noStrike" spc="-1" baseline="30000">
                          <a:solidFill>
                            <a:srgbClr val="000000"/>
                          </a:solidFill>
                          <a:uFill>
                            <a:solidFill>
                              <a:srgbClr val="FFFFFF"/>
                            </a:solidFill>
                          </a:uFill>
                          <a:latin typeface="Calibri"/>
                          <a:ea typeface="ＭＳ Ｐゴシック"/>
                        </a:rPr>
                        <a:t>11,12</a:t>
                      </a:r>
                      <a:r>
                        <a:rPr lang="lv-LV" sz="1400" b="1" strike="noStrike" spc="-1">
                          <a:solidFill>
                            <a:srgbClr val="000000"/>
                          </a:solidFill>
                          <a:uFill>
                            <a:solidFill>
                              <a:srgbClr val="FFFFFF"/>
                            </a:solidFill>
                          </a:uFill>
                          <a:latin typeface="Calibri"/>
                          <a:ea typeface="ＭＳ Ｐゴシック"/>
                        </a:rPr>
                        <a:t> </a:t>
                      </a:r>
                      <a:endParaRPr lang="lv-LV" sz="1400" b="0" strike="noStrike" spc="-1">
                        <a:solidFill>
                          <a:srgbClr val="000000"/>
                        </a:solidFill>
                        <a:uFill>
                          <a:solidFill>
                            <a:srgbClr val="FFFFFF"/>
                          </a:solidFill>
                        </a:uFill>
                        <a:latin typeface="Arial"/>
                      </a:endParaRPr>
                    </a:p>
                  </a:txBody>
                  <a:tcPr>
                    <a:lnL w="12240">
                      <a:solidFill>
                        <a:srgbClr val="595959"/>
                      </a:solidFill>
                    </a:lnL>
                    <a:lnR w="12240">
                      <a:solidFill>
                        <a:srgbClr val="595959"/>
                      </a:solidFill>
                    </a:lnR>
                    <a:lnT w="12240">
                      <a:solidFill>
                        <a:srgbClr val="595959"/>
                      </a:solidFill>
                    </a:lnT>
                    <a:lnB w="12240">
                      <a:solidFill>
                        <a:srgbClr val="595959"/>
                      </a:solidFill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1575360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281"/>
                        </a:spcBef>
                      </a:pPr>
                      <a:r>
                        <a:rPr lang="lv-LV" sz="1400" b="1" strike="noStrike" spc="-1" dirty="0" err="1">
                          <a:solidFill>
                            <a:srgbClr val="3B3838"/>
                          </a:solidFill>
                          <a:uFill>
                            <a:solidFill>
                              <a:srgbClr val="FFFFFF"/>
                            </a:solidFill>
                          </a:uFill>
                          <a:latin typeface="Calibri"/>
                          <a:ea typeface="ＭＳ Ｐゴシック"/>
                        </a:rPr>
                        <a:t>Molecular</a:t>
                      </a:r>
                      <a:r>
                        <a:rPr lang="lv-LV" sz="1400" b="1" strike="noStrike" spc="-1" dirty="0">
                          <a:solidFill>
                            <a:srgbClr val="3B3838"/>
                          </a:solidFill>
                          <a:uFill>
                            <a:solidFill>
                              <a:srgbClr val="FFFFFF"/>
                            </a:solidFill>
                          </a:uFill>
                          <a:latin typeface="Calibri"/>
                          <a:ea typeface="ＭＳ Ｐゴシック"/>
                        </a:rPr>
                        <a:t> </a:t>
                      </a:r>
                      <a:r>
                        <a:rPr lang="lv-LV" sz="1400" b="1" strike="noStrike" spc="-1" dirty="0" err="1">
                          <a:solidFill>
                            <a:srgbClr val="3B3838"/>
                          </a:solidFill>
                          <a:uFill>
                            <a:solidFill>
                              <a:srgbClr val="FFFFFF"/>
                            </a:solidFill>
                          </a:uFill>
                          <a:latin typeface="Calibri"/>
                          <a:ea typeface="ＭＳ Ｐゴシック"/>
                        </a:rPr>
                        <a:t>Structure</a:t>
                      </a:r>
                      <a:endParaRPr lang="lv-LV" sz="1400" b="0" strike="noStrike" spc="-1" dirty="0">
                        <a:solidFill>
                          <a:srgbClr val="000000"/>
                        </a:solidFill>
                        <a:uFill>
                          <a:solidFill>
                            <a:srgbClr val="FFFFFF"/>
                          </a:solidFill>
                        </a:uFill>
                        <a:latin typeface="Arial"/>
                      </a:endParaRPr>
                    </a:p>
                    <a:p>
                      <a:pPr>
                        <a:lnSpc>
                          <a:spcPct val="100000"/>
                        </a:lnSpc>
                        <a:spcBef>
                          <a:spcPts val="281"/>
                        </a:spcBef>
                      </a:pPr>
                      <a:endParaRPr lang="lv-LV" sz="1400" b="0" strike="noStrike" spc="-1" dirty="0">
                        <a:solidFill>
                          <a:srgbClr val="000000"/>
                        </a:solidFill>
                        <a:uFill>
                          <a:solidFill>
                            <a:srgbClr val="FFFFFF"/>
                          </a:solidFill>
                        </a:uFill>
                        <a:latin typeface="Arial"/>
                      </a:endParaRPr>
                    </a:p>
                  </a:txBody>
                  <a:tcPr>
                    <a:lnL w="12240">
                      <a:solidFill>
                        <a:srgbClr val="595959"/>
                      </a:solidFill>
                    </a:lnL>
                    <a:lnR w="12240">
                      <a:solidFill>
                        <a:srgbClr val="595959"/>
                      </a:solidFill>
                    </a:lnR>
                    <a:lnT w="12240">
                      <a:solidFill>
                        <a:srgbClr val="595959"/>
                      </a:solidFill>
                    </a:lnT>
                    <a:lnB w="12240">
                      <a:solidFill>
                        <a:srgbClr val="595959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lv-LV"/>
                    </a:p>
                  </a:txBody>
                  <a:tcPr>
                    <a:lnL w="12240">
                      <a:solidFill>
                        <a:srgbClr val="595959"/>
                      </a:solidFill>
                    </a:lnL>
                    <a:lnR w="12240">
                      <a:solidFill>
                        <a:srgbClr val="595959"/>
                      </a:solidFill>
                    </a:lnR>
                    <a:lnT w="12240">
                      <a:solidFill>
                        <a:srgbClr val="595959"/>
                      </a:solidFill>
                    </a:lnT>
                    <a:lnB w="12240">
                      <a:solidFill>
                        <a:srgbClr val="595959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lv-LV"/>
                    </a:p>
                  </a:txBody>
                  <a:tcPr>
                    <a:lnL w="12240">
                      <a:solidFill>
                        <a:srgbClr val="595959"/>
                      </a:solidFill>
                    </a:lnL>
                    <a:lnR w="12240">
                      <a:solidFill>
                        <a:srgbClr val="595959"/>
                      </a:solidFill>
                    </a:lnR>
                    <a:lnT w="12240">
                      <a:solidFill>
                        <a:srgbClr val="595959"/>
                      </a:solidFill>
                    </a:lnT>
                    <a:lnB w="12240">
                      <a:solidFill>
                        <a:srgbClr val="595959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lv-LV"/>
                    </a:p>
                  </a:txBody>
                  <a:tcPr>
                    <a:lnL w="12240">
                      <a:solidFill>
                        <a:srgbClr val="595959"/>
                      </a:solidFill>
                    </a:lnL>
                    <a:lnR w="12240">
                      <a:solidFill>
                        <a:srgbClr val="595959"/>
                      </a:solidFill>
                    </a:lnR>
                    <a:lnT w="12240">
                      <a:solidFill>
                        <a:srgbClr val="595959"/>
                      </a:solidFill>
                    </a:lnT>
                    <a:lnB w="12240">
                      <a:solidFill>
                        <a:srgbClr val="595959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lv-LV"/>
                    </a:p>
                  </a:txBody>
                  <a:tcPr>
                    <a:lnL w="12240">
                      <a:solidFill>
                        <a:srgbClr val="595959"/>
                      </a:solidFill>
                    </a:lnL>
                    <a:lnR w="12240">
                      <a:solidFill>
                        <a:srgbClr val="595959"/>
                      </a:solidFill>
                    </a:lnR>
                    <a:lnT w="12240">
                      <a:solidFill>
                        <a:srgbClr val="595959"/>
                      </a:solidFill>
                    </a:lnT>
                    <a:lnB w="12240">
                      <a:solidFill>
                        <a:srgbClr val="595959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lv-LV"/>
                    </a:p>
                  </a:txBody>
                  <a:tcPr>
                    <a:lnL w="12240">
                      <a:solidFill>
                        <a:srgbClr val="595959"/>
                      </a:solidFill>
                    </a:lnL>
                    <a:lnR w="12240">
                      <a:solidFill>
                        <a:srgbClr val="595959"/>
                      </a:solidFill>
                    </a:lnR>
                    <a:lnT w="12240">
                      <a:solidFill>
                        <a:srgbClr val="595959"/>
                      </a:solidFill>
                    </a:lnT>
                    <a:lnB w="12240">
                      <a:solidFill>
                        <a:srgbClr val="595959"/>
                      </a:solidFill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882360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281"/>
                        </a:spcBef>
                      </a:pPr>
                      <a:r>
                        <a:rPr lang="lv-LV" sz="1400" b="1" strike="noStrike" spc="-1">
                          <a:solidFill>
                            <a:srgbClr val="3B3838"/>
                          </a:solidFill>
                          <a:uFill>
                            <a:solidFill>
                              <a:srgbClr val="FFFFFF"/>
                            </a:solidFill>
                          </a:uFill>
                          <a:latin typeface="Calibri"/>
                          <a:ea typeface="ＭＳ Ｐゴシック"/>
                        </a:rPr>
                        <a:t>DPP-4 Inhibitory Activity (IC</a:t>
                      </a:r>
                      <a:r>
                        <a:rPr lang="lv-LV" sz="1400" b="1" strike="noStrike" spc="-1" baseline="-25000">
                          <a:solidFill>
                            <a:srgbClr val="3B3838"/>
                          </a:solidFill>
                          <a:uFill>
                            <a:solidFill>
                              <a:srgbClr val="FFFFFF"/>
                            </a:solidFill>
                          </a:uFill>
                          <a:latin typeface="Calibri"/>
                          <a:ea typeface="ＭＳ Ｐゴシック"/>
                        </a:rPr>
                        <a:t>50</a:t>
                      </a:r>
                      <a:r>
                        <a:rPr lang="lv-LV" sz="1400" b="1" strike="noStrike" spc="-1">
                          <a:solidFill>
                            <a:srgbClr val="3B3838"/>
                          </a:solidFill>
                          <a:uFill>
                            <a:solidFill>
                              <a:srgbClr val="FFFFFF"/>
                            </a:solidFill>
                          </a:uFill>
                          <a:latin typeface="Calibri"/>
                          <a:ea typeface="ＭＳ Ｐゴシック"/>
                        </a:rPr>
                        <a:t>)</a:t>
                      </a:r>
                      <a:endParaRPr lang="lv-LV" sz="1400" b="0" strike="noStrike" spc="-1">
                        <a:solidFill>
                          <a:srgbClr val="000000"/>
                        </a:solidFill>
                        <a:uFill>
                          <a:solidFill>
                            <a:srgbClr val="FFFFFF"/>
                          </a:solidFill>
                        </a:uFill>
                        <a:latin typeface="Arial"/>
                      </a:endParaRPr>
                    </a:p>
                  </a:txBody>
                  <a:tcPr>
                    <a:lnL w="12240">
                      <a:solidFill>
                        <a:srgbClr val="595959"/>
                      </a:solidFill>
                    </a:lnL>
                    <a:lnR w="12240">
                      <a:solidFill>
                        <a:srgbClr val="595959"/>
                      </a:solidFill>
                    </a:lnR>
                    <a:lnT w="12240">
                      <a:solidFill>
                        <a:srgbClr val="595959"/>
                      </a:solidFill>
                    </a:lnT>
                    <a:lnB w="12240">
                      <a:solidFill>
                        <a:srgbClr val="595959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281"/>
                        </a:spcBef>
                      </a:pPr>
                      <a:r>
                        <a:rPr lang="lv-LV" sz="1400" b="1" strike="noStrike" spc="-1">
                          <a:solidFill>
                            <a:srgbClr val="3B3838"/>
                          </a:solidFill>
                          <a:uFill>
                            <a:solidFill>
                              <a:srgbClr val="FFFFFF"/>
                            </a:solidFill>
                          </a:uFill>
                          <a:latin typeface="Calibri"/>
                          <a:ea typeface="ＭＳ Ｐゴシック"/>
                        </a:rPr>
                        <a:t>18 nM</a:t>
                      </a:r>
                      <a:endParaRPr lang="lv-LV" sz="1400" b="0" strike="noStrike" spc="-1">
                        <a:solidFill>
                          <a:srgbClr val="000000"/>
                        </a:solidFill>
                        <a:uFill>
                          <a:solidFill>
                            <a:srgbClr val="FFFFFF"/>
                          </a:solidFill>
                        </a:uFill>
                        <a:latin typeface="Arial"/>
                      </a:endParaRPr>
                    </a:p>
                  </a:txBody>
                  <a:tcPr>
                    <a:lnL w="12240">
                      <a:solidFill>
                        <a:srgbClr val="595959"/>
                      </a:solidFill>
                    </a:lnL>
                    <a:lnR w="12240">
                      <a:solidFill>
                        <a:srgbClr val="595959"/>
                      </a:solidFill>
                    </a:lnR>
                    <a:lnT w="12240">
                      <a:solidFill>
                        <a:srgbClr val="595959"/>
                      </a:solidFill>
                    </a:lnT>
                    <a:lnB w="12240">
                      <a:solidFill>
                        <a:srgbClr val="595959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281"/>
                        </a:spcBef>
                      </a:pPr>
                      <a:r>
                        <a:rPr lang="lv-LV" sz="1400" b="1" strike="noStrike" spc="-1">
                          <a:solidFill>
                            <a:srgbClr val="C00000"/>
                          </a:solidFill>
                          <a:uFill>
                            <a:solidFill>
                              <a:srgbClr val="FFFFFF"/>
                            </a:solidFill>
                          </a:uFill>
                          <a:latin typeface="Calibri"/>
                          <a:ea typeface="ＭＳ Ｐゴシック"/>
                        </a:rPr>
                        <a:t>5.3 nM</a:t>
                      </a:r>
                      <a:endParaRPr lang="lv-LV" sz="1400" b="0" strike="noStrike" spc="-1">
                        <a:solidFill>
                          <a:srgbClr val="000000"/>
                        </a:solidFill>
                        <a:uFill>
                          <a:solidFill>
                            <a:srgbClr val="FFFFFF"/>
                          </a:solidFill>
                        </a:uFill>
                        <a:latin typeface="Arial"/>
                      </a:endParaRPr>
                    </a:p>
                  </a:txBody>
                  <a:tcPr>
                    <a:lnL w="12240">
                      <a:solidFill>
                        <a:srgbClr val="595959"/>
                      </a:solidFill>
                    </a:lnL>
                    <a:lnR w="12240">
                      <a:solidFill>
                        <a:srgbClr val="595959"/>
                      </a:solidFill>
                    </a:lnR>
                    <a:lnT w="12240">
                      <a:solidFill>
                        <a:srgbClr val="595959"/>
                      </a:solidFill>
                    </a:lnT>
                    <a:lnB w="12240">
                      <a:solidFill>
                        <a:srgbClr val="595959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281"/>
                        </a:spcBef>
                      </a:pPr>
                      <a:r>
                        <a:rPr lang="lv-LV" sz="1400" b="1" strike="noStrike" spc="-1">
                          <a:solidFill>
                            <a:srgbClr val="3B3838"/>
                          </a:solidFill>
                          <a:uFill>
                            <a:solidFill>
                              <a:srgbClr val="FFFFFF"/>
                            </a:solidFill>
                          </a:uFill>
                          <a:latin typeface="Calibri"/>
                          <a:ea typeface="ＭＳ Ｐゴシック"/>
                        </a:rPr>
                        <a:t>3.4 nM</a:t>
                      </a:r>
                      <a:endParaRPr lang="lv-LV" sz="1400" b="0" strike="noStrike" spc="-1">
                        <a:solidFill>
                          <a:srgbClr val="000000"/>
                        </a:solidFill>
                        <a:uFill>
                          <a:solidFill>
                            <a:srgbClr val="FFFFFF"/>
                          </a:solidFill>
                        </a:uFill>
                        <a:latin typeface="Arial"/>
                      </a:endParaRPr>
                    </a:p>
                  </a:txBody>
                  <a:tcPr>
                    <a:lnL w="12240">
                      <a:solidFill>
                        <a:srgbClr val="595959"/>
                      </a:solidFill>
                    </a:lnL>
                    <a:lnR w="12240">
                      <a:solidFill>
                        <a:srgbClr val="595959"/>
                      </a:solidFill>
                    </a:lnR>
                    <a:lnT w="12240">
                      <a:solidFill>
                        <a:srgbClr val="595959"/>
                      </a:solidFill>
                    </a:lnT>
                    <a:lnB w="12240">
                      <a:solidFill>
                        <a:srgbClr val="595959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281"/>
                        </a:spcBef>
                      </a:pPr>
                      <a:r>
                        <a:rPr lang="lv-LV" sz="1400" b="1" strike="noStrike" spc="-1">
                          <a:solidFill>
                            <a:srgbClr val="3B3838"/>
                          </a:solidFill>
                          <a:uFill>
                            <a:solidFill>
                              <a:srgbClr val="FFFFFF"/>
                            </a:solidFill>
                          </a:uFill>
                          <a:latin typeface="Calibri"/>
                          <a:ea typeface="ＭＳ Ｐゴシック"/>
                        </a:rPr>
                        <a:t>6.9 nM</a:t>
                      </a:r>
                      <a:endParaRPr lang="lv-LV" sz="1400" b="0" strike="noStrike" spc="-1">
                        <a:solidFill>
                          <a:srgbClr val="000000"/>
                        </a:solidFill>
                        <a:uFill>
                          <a:solidFill>
                            <a:srgbClr val="FFFFFF"/>
                          </a:solidFill>
                        </a:uFill>
                        <a:latin typeface="Arial"/>
                      </a:endParaRPr>
                    </a:p>
                  </a:txBody>
                  <a:tcPr>
                    <a:lnL w="12240">
                      <a:solidFill>
                        <a:srgbClr val="595959"/>
                      </a:solidFill>
                    </a:lnL>
                    <a:lnR w="12240">
                      <a:solidFill>
                        <a:srgbClr val="595959"/>
                      </a:solidFill>
                    </a:lnR>
                    <a:lnT w="12240">
                      <a:solidFill>
                        <a:srgbClr val="595959"/>
                      </a:solidFill>
                    </a:lnT>
                    <a:lnB w="12240">
                      <a:solidFill>
                        <a:srgbClr val="595959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281"/>
                        </a:spcBef>
                      </a:pPr>
                      <a:r>
                        <a:rPr lang="lv-LV" sz="1400" b="1" strike="noStrike" spc="-1">
                          <a:solidFill>
                            <a:srgbClr val="3B3838"/>
                          </a:solidFill>
                          <a:uFill>
                            <a:solidFill>
                              <a:srgbClr val="FFFFFF"/>
                            </a:solidFill>
                          </a:uFill>
                          <a:latin typeface="Calibri"/>
                          <a:ea typeface="ＭＳ Ｐゴシック"/>
                        </a:rPr>
                        <a:t>~1 nM</a:t>
                      </a:r>
                      <a:endParaRPr lang="lv-LV" sz="1400" b="0" strike="noStrike" spc="-1">
                        <a:solidFill>
                          <a:srgbClr val="000000"/>
                        </a:solidFill>
                        <a:uFill>
                          <a:solidFill>
                            <a:srgbClr val="FFFFFF"/>
                          </a:solidFill>
                        </a:uFill>
                        <a:latin typeface="Arial"/>
                      </a:endParaRPr>
                    </a:p>
                  </a:txBody>
                  <a:tcPr>
                    <a:lnL w="12240">
                      <a:solidFill>
                        <a:srgbClr val="595959"/>
                      </a:solidFill>
                    </a:lnL>
                    <a:lnR w="12240">
                      <a:solidFill>
                        <a:srgbClr val="595959"/>
                      </a:solidFill>
                    </a:lnR>
                    <a:lnT w="12240">
                      <a:solidFill>
                        <a:srgbClr val="595959"/>
                      </a:solidFill>
                    </a:lnT>
                    <a:lnB w="12240">
                      <a:solidFill>
                        <a:srgbClr val="595959"/>
                      </a:solidFill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535680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281"/>
                        </a:spcBef>
                      </a:pPr>
                      <a:r>
                        <a:rPr lang="lv-LV" sz="1400" b="1" strike="noStrike" spc="-1">
                          <a:solidFill>
                            <a:srgbClr val="3B3838"/>
                          </a:solidFill>
                          <a:uFill>
                            <a:solidFill>
                              <a:srgbClr val="FFFFFF"/>
                            </a:solidFill>
                          </a:uFill>
                          <a:latin typeface="Calibri"/>
                          <a:ea typeface="ＭＳ Ｐゴシック"/>
                        </a:rPr>
                        <a:t>Half-life</a:t>
                      </a:r>
                      <a:endParaRPr lang="lv-LV" sz="1400" b="0" strike="noStrike" spc="-1">
                        <a:solidFill>
                          <a:srgbClr val="000000"/>
                        </a:solidFill>
                        <a:uFill>
                          <a:solidFill>
                            <a:srgbClr val="FFFFFF"/>
                          </a:solidFill>
                        </a:uFill>
                        <a:latin typeface="Arial"/>
                      </a:endParaRPr>
                    </a:p>
                  </a:txBody>
                  <a:tcPr>
                    <a:lnL w="12240">
                      <a:solidFill>
                        <a:srgbClr val="595959"/>
                      </a:solidFill>
                    </a:lnL>
                    <a:lnR w="12240">
                      <a:solidFill>
                        <a:srgbClr val="595959"/>
                      </a:solidFill>
                    </a:lnR>
                    <a:lnT w="12240">
                      <a:solidFill>
                        <a:srgbClr val="595959"/>
                      </a:solidFill>
                    </a:lnT>
                    <a:lnB w="12240">
                      <a:solidFill>
                        <a:srgbClr val="595959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281"/>
                        </a:spcBef>
                      </a:pPr>
                      <a:r>
                        <a:rPr lang="lv-LV" sz="1400" b="1" strike="noStrike" spc="-1">
                          <a:solidFill>
                            <a:srgbClr val="3B3838"/>
                          </a:solidFill>
                          <a:uFill>
                            <a:solidFill>
                              <a:srgbClr val="FFFFFF"/>
                            </a:solidFill>
                          </a:uFill>
                          <a:latin typeface="Calibri"/>
                          <a:ea typeface="ＭＳ Ｐゴシック"/>
                        </a:rPr>
                        <a:t>12.4 h</a:t>
                      </a:r>
                      <a:endParaRPr lang="lv-LV" sz="1400" b="0" strike="noStrike" spc="-1">
                        <a:solidFill>
                          <a:srgbClr val="000000"/>
                        </a:solidFill>
                        <a:uFill>
                          <a:solidFill>
                            <a:srgbClr val="FFFFFF"/>
                          </a:solidFill>
                        </a:uFill>
                        <a:latin typeface="Arial"/>
                      </a:endParaRPr>
                    </a:p>
                  </a:txBody>
                  <a:tcPr>
                    <a:lnL w="12240">
                      <a:solidFill>
                        <a:srgbClr val="595959"/>
                      </a:solidFill>
                    </a:lnL>
                    <a:lnR w="12240">
                      <a:solidFill>
                        <a:srgbClr val="595959"/>
                      </a:solidFill>
                    </a:lnR>
                    <a:lnT w="12240">
                      <a:solidFill>
                        <a:srgbClr val="595959"/>
                      </a:solidFill>
                    </a:lnT>
                    <a:lnB w="12240">
                      <a:solidFill>
                        <a:srgbClr val="595959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281"/>
                        </a:spcBef>
                      </a:pPr>
                      <a:r>
                        <a:rPr lang="lv-LV" sz="1400" b="1" strike="noStrike" spc="-1">
                          <a:solidFill>
                            <a:srgbClr val="C00000"/>
                          </a:solidFill>
                          <a:uFill>
                            <a:solidFill>
                              <a:srgbClr val="FFFFFF"/>
                            </a:solidFill>
                          </a:uFill>
                          <a:latin typeface="Calibri"/>
                          <a:ea typeface="ＭＳ Ｐゴシック"/>
                        </a:rPr>
                        <a:t>~2–3 h</a:t>
                      </a:r>
                      <a:endParaRPr lang="lv-LV" sz="1400" b="0" strike="noStrike" spc="-1">
                        <a:solidFill>
                          <a:srgbClr val="000000"/>
                        </a:solidFill>
                        <a:uFill>
                          <a:solidFill>
                            <a:srgbClr val="FFFFFF"/>
                          </a:solidFill>
                        </a:uFill>
                        <a:latin typeface="Arial"/>
                      </a:endParaRPr>
                    </a:p>
                  </a:txBody>
                  <a:tcPr>
                    <a:lnL w="12240">
                      <a:solidFill>
                        <a:srgbClr val="595959"/>
                      </a:solidFill>
                    </a:lnL>
                    <a:lnR w="12240">
                      <a:solidFill>
                        <a:srgbClr val="595959"/>
                      </a:solidFill>
                    </a:lnR>
                    <a:lnT w="12240">
                      <a:solidFill>
                        <a:srgbClr val="595959"/>
                      </a:solidFill>
                    </a:lnT>
                    <a:lnB w="12240">
                      <a:solidFill>
                        <a:srgbClr val="595959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281"/>
                        </a:spcBef>
                      </a:pPr>
                      <a:r>
                        <a:rPr lang="lv-LV" sz="1400" b="1" strike="noStrike" spc="-1">
                          <a:solidFill>
                            <a:srgbClr val="3B3838"/>
                          </a:solidFill>
                          <a:uFill>
                            <a:solidFill>
                              <a:srgbClr val="FFFFFF"/>
                            </a:solidFill>
                          </a:uFill>
                          <a:latin typeface="Calibri"/>
                          <a:ea typeface="ＭＳ Ｐゴシック"/>
                        </a:rPr>
                        <a:t>2.5 h (parent)</a:t>
                      </a:r>
                      <a:r>
                        <a:t/>
                      </a:r>
                      <a:br/>
                      <a:r>
                        <a:rPr lang="lv-LV" sz="1400" b="1" strike="noStrike" spc="-1">
                          <a:solidFill>
                            <a:srgbClr val="3B3838"/>
                          </a:solidFill>
                          <a:uFill>
                            <a:solidFill>
                              <a:srgbClr val="FFFFFF"/>
                            </a:solidFill>
                          </a:uFill>
                          <a:latin typeface="Calibri"/>
                          <a:ea typeface="ＭＳ Ｐゴシック"/>
                        </a:rPr>
                        <a:t>3.1 h (metabolite)</a:t>
                      </a:r>
                      <a:endParaRPr lang="lv-LV" sz="1400" b="0" strike="noStrike" spc="-1">
                        <a:solidFill>
                          <a:srgbClr val="000000"/>
                        </a:solidFill>
                        <a:uFill>
                          <a:solidFill>
                            <a:srgbClr val="FFFFFF"/>
                          </a:solidFill>
                        </a:uFill>
                        <a:latin typeface="Arial"/>
                      </a:endParaRPr>
                    </a:p>
                  </a:txBody>
                  <a:tcPr>
                    <a:lnL w="12240">
                      <a:solidFill>
                        <a:srgbClr val="595959"/>
                      </a:solidFill>
                    </a:lnL>
                    <a:lnR w="12240">
                      <a:solidFill>
                        <a:srgbClr val="595959"/>
                      </a:solidFill>
                    </a:lnR>
                    <a:lnT w="12240">
                      <a:solidFill>
                        <a:srgbClr val="595959"/>
                      </a:solidFill>
                    </a:lnT>
                    <a:lnB w="12240">
                      <a:solidFill>
                        <a:srgbClr val="595959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281"/>
                        </a:spcBef>
                      </a:pPr>
                      <a:r>
                        <a:rPr lang="lv-LV" sz="1400" b="1" strike="noStrike" spc="-1">
                          <a:solidFill>
                            <a:srgbClr val="3B3838"/>
                          </a:solidFill>
                          <a:uFill>
                            <a:solidFill>
                              <a:srgbClr val="FFFFFF"/>
                            </a:solidFill>
                          </a:uFill>
                          <a:latin typeface="Calibri"/>
                          <a:ea typeface="ＭＳ Ｐゴシック"/>
                        </a:rPr>
                        <a:t>12.4–21.4 h</a:t>
                      </a:r>
                      <a:endParaRPr lang="lv-LV" sz="1400" b="0" strike="noStrike" spc="-1">
                        <a:solidFill>
                          <a:srgbClr val="000000"/>
                        </a:solidFill>
                        <a:uFill>
                          <a:solidFill>
                            <a:srgbClr val="FFFFFF"/>
                          </a:solidFill>
                        </a:uFill>
                        <a:latin typeface="Arial"/>
                      </a:endParaRPr>
                    </a:p>
                  </a:txBody>
                  <a:tcPr>
                    <a:lnL w="12240">
                      <a:solidFill>
                        <a:srgbClr val="595959"/>
                      </a:solidFill>
                    </a:lnL>
                    <a:lnR w="12240">
                      <a:solidFill>
                        <a:srgbClr val="595959"/>
                      </a:solidFill>
                    </a:lnR>
                    <a:lnT w="12240">
                      <a:solidFill>
                        <a:srgbClr val="595959"/>
                      </a:solidFill>
                    </a:lnT>
                    <a:lnB w="12240">
                      <a:solidFill>
                        <a:srgbClr val="595959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281"/>
                        </a:spcBef>
                      </a:pPr>
                      <a:r>
                        <a:rPr lang="lv-LV" sz="1400" b="1" strike="noStrike" spc="-1">
                          <a:solidFill>
                            <a:srgbClr val="3B3838"/>
                          </a:solidFill>
                          <a:uFill>
                            <a:solidFill>
                              <a:srgbClr val="FFFFFF"/>
                            </a:solidFill>
                          </a:uFill>
                          <a:latin typeface="Calibri"/>
                          <a:ea typeface="ＭＳ Ｐゴシック"/>
                        </a:rPr>
                        <a:t>Effective t</a:t>
                      </a:r>
                      <a:r>
                        <a:rPr lang="lv-LV" sz="1400" b="1" strike="noStrike" spc="-1" baseline="-25000">
                          <a:solidFill>
                            <a:srgbClr val="3B3838"/>
                          </a:solidFill>
                          <a:uFill>
                            <a:solidFill>
                              <a:srgbClr val="FFFFFF"/>
                            </a:solidFill>
                          </a:uFill>
                          <a:latin typeface="Calibri"/>
                          <a:ea typeface="ＭＳ Ｐゴシック"/>
                        </a:rPr>
                        <a:t>1/2</a:t>
                      </a:r>
                      <a:r>
                        <a:rPr lang="lv-LV" sz="1400" b="1" strike="noStrike" spc="-1">
                          <a:solidFill>
                            <a:srgbClr val="3B3838"/>
                          </a:solidFill>
                          <a:uFill>
                            <a:solidFill>
                              <a:srgbClr val="FFFFFF"/>
                            </a:solidFill>
                          </a:uFill>
                          <a:latin typeface="Calibri"/>
                          <a:ea typeface="ＭＳ Ｐゴシック"/>
                        </a:rPr>
                        <a:t> ~12 h</a:t>
                      </a:r>
                      <a:endParaRPr lang="lv-LV" sz="1400" b="0" strike="noStrike" spc="-1">
                        <a:solidFill>
                          <a:srgbClr val="000000"/>
                        </a:solidFill>
                        <a:uFill>
                          <a:solidFill>
                            <a:srgbClr val="FFFFFF"/>
                          </a:solidFill>
                        </a:uFill>
                        <a:latin typeface="Arial"/>
                      </a:endParaRPr>
                    </a:p>
                    <a:p>
                      <a:pPr algn="ctr">
                        <a:lnSpc>
                          <a:spcPct val="100000"/>
                        </a:lnSpc>
                        <a:spcBef>
                          <a:spcPts val="281"/>
                        </a:spcBef>
                      </a:pPr>
                      <a:r>
                        <a:rPr lang="lv-LV" sz="1400" b="1" strike="noStrike" spc="-1">
                          <a:solidFill>
                            <a:srgbClr val="3B3838"/>
                          </a:solidFill>
                          <a:uFill>
                            <a:solidFill>
                              <a:srgbClr val="FFFFFF"/>
                            </a:solidFill>
                          </a:uFill>
                          <a:latin typeface="Calibri"/>
                          <a:ea typeface="ＭＳ Ｐゴシック"/>
                        </a:rPr>
                        <a:t>Terminal t</a:t>
                      </a:r>
                      <a:r>
                        <a:rPr lang="lv-LV" sz="1400" b="1" strike="noStrike" spc="-1" baseline="-25000">
                          <a:solidFill>
                            <a:srgbClr val="3B3838"/>
                          </a:solidFill>
                          <a:uFill>
                            <a:solidFill>
                              <a:srgbClr val="FFFFFF"/>
                            </a:solidFill>
                          </a:uFill>
                          <a:latin typeface="Calibri"/>
                          <a:ea typeface="ＭＳ Ｐゴシック"/>
                        </a:rPr>
                        <a:t>1/2</a:t>
                      </a:r>
                      <a:r>
                        <a:rPr lang="lv-LV" sz="1400" b="1" strike="noStrike" spc="-1">
                          <a:solidFill>
                            <a:srgbClr val="3B3838"/>
                          </a:solidFill>
                          <a:uFill>
                            <a:solidFill>
                              <a:srgbClr val="FFFFFF"/>
                            </a:solidFill>
                          </a:uFill>
                          <a:latin typeface="Calibri"/>
                          <a:ea typeface="ＭＳ Ｐゴシック"/>
                        </a:rPr>
                        <a:t> &gt;100 h</a:t>
                      </a:r>
                      <a:endParaRPr lang="lv-LV" sz="1400" b="0" strike="noStrike" spc="-1">
                        <a:solidFill>
                          <a:srgbClr val="000000"/>
                        </a:solidFill>
                        <a:uFill>
                          <a:solidFill>
                            <a:srgbClr val="FFFFFF"/>
                          </a:solidFill>
                        </a:uFill>
                        <a:latin typeface="Arial"/>
                      </a:endParaRPr>
                    </a:p>
                  </a:txBody>
                  <a:tcPr>
                    <a:lnL w="12240">
                      <a:solidFill>
                        <a:srgbClr val="595959"/>
                      </a:solidFill>
                    </a:lnL>
                    <a:lnR w="12240">
                      <a:solidFill>
                        <a:srgbClr val="595959"/>
                      </a:solidFill>
                    </a:lnR>
                    <a:lnT w="12240">
                      <a:solidFill>
                        <a:srgbClr val="595959"/>
                      </a:solidFill>
                    </a:lnT>
                    <a:lnB w="12240">
                      <a:solidFill>
                        <a:srgbClr val="595959"/>
                      </a:solidFill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</a:tbl>
          </a:graphicData>
        </a:graphic>
      </p:graphicFrame>
      <p:sp>
        <p:nvSpPr>
          <p:cNvPr id="264" name="CustomShape 3"/>
          <p:cNvSpPr/>
          <p:nvPr/>
        </p:nvSpPr>
        <p:spPr>
          <a:xfrm>
            <a:off x="914760" y="5961960"/>
            <a:ext cx="10383840" cy="59256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b"/>
          <a:lstStyle/>
          <a:p>
            <a:pPr>
              <a:lnSpc>
                <a:spcPct val="100000"/>
              </a:lnSpc>
            </a:pPr>
            <a:r>
              <a:rPr lang="lv-LV" sz="1100" b="1" strike="noStrike" spc="-1" dirty="0">
                <a:uFill>
                  <a:solidFill>
                    <a:srgbClr val="FFFFFF"/>
                  </a:solidFill>
                </a:uFill>
                <a:latin typeface="Calibri"/>
                <a:ea typeface="ＭＳ Ｐゴシック"/>
              </a:rPr>
              <a:t>1.</a:t>
            </a:r>
            <a:r>
              <a:rPr lang="lv-LV" sz="1100" b="0" strike="noStrike" spc="-1" dirty="0">
                <a:uFill>
                  <a:solidFill>
                    <a:srgbClr val="FFFFFF"/>
                  </a:solidFill>
                </a:uFill>
                <a:latin typeface="Calibri"/>
                <a:ea typeface="ＭＳ Ｐゴシック"/>
              </a:rPr>
              <a:t> </a:t>
            </a:r>
            <a:r>
              <a:rPr lang="lv-LV" sz="1100" b="0" strike="noStrike" spc="-1" dirty="0" err="1">
                <a:uFill>
                  <a:solidFill>
                    <a:srgbClr val="FFFFFF"/>
                  </a:solidFill>
                </a:uFill>
                <a:latin typeface="Calibri"/>
                <a:ea typeface="ＭＳ Ｐゴシック"/>
              </a:rPr>
              <a:t>Kim</a:t>
            </a:r>
            <a:r>
              <a:rPr lang="lv-LV" sz="1100" b="0" strike="noStrike" spc="-1" dirty="0">
                <a:uFill>
                  <a:solidFill>
                    <a:srgbClr val="FFFFFF"/>
                  </a:solidFill>
                </a:uFill>
                <a:latin typeface="Calibri"/>
                <a:ea typeface="ＭＳ Ｐゴシック"/>
              </a:rPr>
              <a:t> D </a:t>
            </a:r>
            <a:r>
              <a:rPr lang="lv-LV" sz="1100" b="0" strike="noStrike" spc="-1" dirty="0" err="1">
                <a:uFill>
                  <a:solidFill>
                    <a:srgbClr val="FFFFFF"/>
                  </a:solidFill>
                </a:uFill>
                <a:latin typeface="Calibri"/>
                <a:ea typeface="ＭＳ Ｐゴシック"/>
              </a:rPr>
              <a:t>et</a:t>
            </a:r>
            <a:r>
              <a:rPr lang="lv-LV" sz="1100" b="0" strike="noStrike" spc="-1" dirty="0">
                <a:uFill>
                  <a:solidFill>
                    <a:srgbClr val="FFFFFF"/>
                  </a:solidFill>
                </a:uFill>
                <a:latin typeface="Calibri"/>
                <a:ea typeface="ＭＳ Ｐゴシック"/>
              </a:rPr>
              <a:t> </a:t>
            </a:r>
            <a:r>
              <a:rPr lang="lv-LV" sz="1100" b="0" strike="noStrike" spc="-1" dirty="0" err="1">
                <a:uFill>
                  <a:solidFill>
                    <a:srgbClr val="FFFFFF"/>
                  </a:solidFill>
                </a:uFill>
                <a:latin typeface="Calibri"/>
                <a:ea typeface="ＭＳ Ｐゴシック"/>
              </a:rPr>
              <a:t>al</a:t>
            </a:r>
            <a:r>
              <a:rPr lang="lv-LV" sz="1100" b="0" strike="noStrike" spc="-1" dirty="0">
                <a:uFill>
                  <a:solidFill>
                    <a:srgbClr val="FFFFFF"/>
                  </a:solidFill>
                </a:uFill>
                <a:latin typeface="Calibri"/>
                <a:ea typeface="ＭＳ Ｐゴシック"/>
              </a:rPr>
              <a:t>. </a:t>
            </a:r>
            <a:r>
              <a:rPr lang="lv-LV" sz="1100" b="0" i="1" strike="noStrike" spc="-1" dirty="0">
                <a:uFill>
                  <a:solidFill>
                    <a:srgbClr val="FFFFFF"/>
                  </a:solidFill>
                </a:uFill>
                <a:latin typeface="Calibri"/>
                <a:ea typeface="ＭＳ Ｐゴシック"/>
              </a:rPr>
              <a:t>J </a:t>
            </a:r>
            <a:r>
              <a:rPr lang="lv-LV" sz="1100" b="0" i="1" strike="noStrike" spc="-1" dirty="0" err="1">
                <a:uFill>
                  <a:solidFill>
                    <a:srgbClr val="FFFFFF"/>
                  </a:solidFill>
                </a:uFill>
                <a:latin typeface="Calibri"/>
                <a:ea typeface="ＭＳ Ｐゴシック"/>
              </a:rPr>
              <a:t>Med</a:t>
            </a:r>
            <a:r>
              <a:rPr lang="lv-LV" sz="1100" b="0" i="1" strike="noStrike" spc="-1" dirty="0">
                <a:uFill>
                  <a:solidFill>
                    <a:srgbClr val="FFFFFF"/>
                  </a:solidFill>
                </a:uFill>
                <a:latin typeface="Calibri"/>
                <a:ea typeface="ＭＳ Ｐゴシック"/>
              </a:rPr>
              <a:t> </a:t>
            </a:r>
            <a:r>
              <a:rPr lang="lv-LV" sz="1100" b="0" i="1" strike="noStrike" spc="-1" dirty="0" err="1">
                <a:uFill>
                  <a:solidFill>
                    <a:srgbClr val="FFFFFF"/>
                  </a:solidFill>
                </a:uFill>
                <a:latin typeface="Calibri"/>
                <a:ea typeface="ＭＳ Ｐゴシック"/>
              </a:rPr>
              <a:t>Chem</a:t>
            </a:r>
            <a:r>
              <a:rPr lang="lv-LV" sz="1100" b="0" i="1" strike="noStrike" spc="-1" dirty="0">
                <a:uFill>
                  <a:solidFill>
                    <a:srgbClr val="FFFFFF"/>
                  </a:solidFill>
                </a:uFill>
                <a:latin typeface="Calibri"/>
                <a:ea typeface="ＭＳ Ｐゴシック"/>
              </a:rPr>
              <a:t>. </a:t>
            </a:r>
            <a:r>
              <a:rPr lang="lv-LV" sz="1100" b="0" strike="noStrike" spc="-1" dirty="0">
                <a:uFill>
                  <a:solidFill>
                    <a:srgbClr val="FFFFFF"/>
                  </a:solidFill>
                </a:uFill>
                <a:latin typeface="Calibri"/>
                <a:ea typeface="ＭＳ Ｐゴシック"/>
              </a:rPr>
              <a:t>2005;48:141–151. </a:t>
            </a:r>
            <a:r>
              <a:rPr lang="lv-LV" sz="1100" b="1" strike="noStrike" spc="-1" dirty="0">
                <a:uFill>
                  <a:solidFill>
                    <a:srgbClr val="FFFFFF"/>
                  </a:solidFill>
                </a:uFill>
                <a:latin typeface="Calibri"/>
                <a:ea typeface="ＭＳ Ｐゴシック"/>
              </a:rPr>
              <a:t>2. </a:t>
            </a:r>
            <a:r>
              <a:rPr lang="lv-LV" sz="1100" b="0" strike="noStrike" spc="-1" dirty="0" err="1">
                <a:uFill>
                  <a:solidFill>
                    <a:srgbClr val="FFFFFF"/>
                  </a:solidFill>
                </a:uFill>
                <a:latin typeface="Calibri"/>
                <a:ea typeface="ＭＳ Ｐゴシック"/>
              </a:rPr>
              <a:t>Data</a:t>
            </a:r>
            <a:r>
              <a:rPr lang="lv-LV" sz="1100" b="0" strike="noStrike" spc="-1" dirty="0">
                <a:uFill>
                  <a:solidFill>
                    <a:srgbClr val="FFFFFF"/>
                  </a:solidFill>
                </a:uFill>
                <a:latin typeface="Calibri"/>
                <a:ea typeface="ＭＳ Ｐゴシック"/>
              </a:rPr>
              <a:t> </a:t>
            </a:r>
            <a:r>
              <a:rPr lang="lv-LV" sz="1100" b="0" strike="noStrike" spc="-1" dirty="0" err="1">
                <a:uFill>
                  <a:solidFill>
                    <a:srgbClr val="FFFFFF"/>
                  </a:solidFill>
                </a:uFill>
                <a:latin typeface="Calibri"/>
                <a:ea typeface="ＭＳ Ｐゴシック"/>
              </a:rPr>
              <a:t>on</a:t>
            </a:r>
            <a:r>
              <a:rPr lang="lv-LV" sz="1100" b="0" strike="noStrike" spc="-1" dirty="0">
                <a:uFill>
                  <a:solidFill>
                    <a:srgbClr val="FFFFFF"/>
                  </a:solidFill>
                </a:uFill>
                <a:latin typeface="Calibri"/>
                <a:ea typeface="ＭＳ Ｐゴシック"/>
              </a:rPr>
              <a:t> </a:t>
            </a:r>
            <a:r>
              <a:rPr lang="lv-LV" sz="1100" b="0" strike="noStrike" spc="-1" dirty="0" err="1">
                <a:uFill>
                  <a:solidFill>
                    <a:srgbClr val="FFFFFF"/>
                  </a:solidFill>
                </a:uFill>
                <a:latin typeface="Calibri"/>
                <a:ea typeface="ＭＳ Ｐゴシック"/>
              </a:rPr>
              <a:t>file</a:t>
            </a:r>
            <a:r>
              <a:rPr lang="lv-LV" sz="1100" b="0" strike="noStrike" spc="-1" dirty="0">
                <a:uFill>
                  <a:solidFill>
                    <a:srgbClr val="FFFFFF"/>
                  </a:solidFill>
                </a:uFill>
                <a:latin typeface="Calibri"/>
                <a:ea typeface="ＭＳ Ｐゴシック"/>
              </a:rPr>
              <a:t>, MSD. </a:t>
            </a:r>
            <a:r>
              <a:rPr lang="lv-LV" sz="1100" b="1" strike="noStrike" spc="-1" dirty="0">
                <a:uFill>
                  <a:solidFill>
                    <a:srgbClr val="FFFFFF"/>
                  </a:solidFill>
                </a:uFill>
                <a:latin typeface="Calibri"/>
                <a:ea typeface="ＭＳ Ｐゴシック"/>
              </a:rPr>
              <a:t>3.</a:t>
            </a:r>
            <a:r>
              <a:rPr lang="lv-LV" sz="1100" b="0" strike="noStrike" spc="-1" dirty="0">
                <a:uFill>
                  <a:solidFill>
                    <a:srgbClr val="FFFFFF"/>
                  </a:solidFill>
                </a:uFill>
                <a:latin typeface="Calibri"/>
                <a:ea typeface="ＭＳ Ｐゴシック"/>
              </a:rPr>
              <a:t> </a:t>
            </a:r>
            <a:r>
              <a:rPr lang="lv-LV" sz="1100" b="0" strike="noStrike" spc="-1" dirty="0" err="1">
                <a:uFill>
                  <a:solidFill>
                    <a:srgbClr val="FFFFFF"/>
                  </a:solidFill>
                </a:uFill>
                <a:latin typeface="Calibri"/>
                <a:ea typeface="ＭＳ Ｐゴシック"/>
              </a:rPr>
              <a:t>Matsuyama-Yokono</a:t>
            </a:r>
            <a:r>
              <a:rPr lang="lv-LV" sz="1100" b="0" strike="noStrike" spc="-1" dirty="0">
                <a:uFill>
                  <a:solidFill>
                    <a:srgbClr val="FFFFFF"/>
                  </a:solidFill>
                </a:uFill>
                <a:latin typeface="Calibri"/>
                <a:ea typeface="ＭＳ Ｐゴシック"/>
              </a:rPr>
              <a:t> A </a:t>
            </a:r>
            <a:r>
              <a:rPr lang="lv-LV" sz="1100" b="0" strike="noStrike" spc="-1" dirty="0" err="1">
                <a:uFill>
                  <a:solidFill>
                    <a:srgbClr val="FFFFFF"/>
                  </a:solidFill>
                </a:uFill>
                <a:latin typeface="Calibri"/>
                <a:ea typeface="ＭＳ Ｐゴシック"/>
              </a:rPr>
              <a:t>et</a:t>
            </a:r>
            <a:r>
              <a:rPr lang="lv-LV" sz="1100" b="0" strike="noStrike" spc="-1" dirty="0">
                <a:uFill>
                  <a:solidFill>
                    <a:srgbClr val="FFFFFF"/>
                  </a:solidFill>
                </a:uFill>
                <a:latin typeface="Calibri"/>
                <a:ea typeface="ＭＳ Ｐゴシック"/>
              </a:rPr>
              <a:t> </a:t>
            </a:r>
            <a:r>
              <a:rPr lang="lv-LV" sz="1100" b="0" strike="noStrike" spc="-1" dirty="0" err="1">
                <a:uFill>
                  <a:solidFill>
                    <a:srgbClr val="FFFFFF"/>
                  </a:solidFill>
                </a:uFill>
                <a:latin typeface="Calibri"/>
                <a:ea typeface="ＭＳ Ｐゴシック"/>
              </a:rPr>
              <a:t>al</a:t>
            </a:r>
            <a:r>
              <a:rPr lang="lv-LV" sz="1100" b="0" strike="noStrike" spc="-1" dirty="0">
                <a:uFill>
                  <a:solidFill>
                    <a:srgbClr val="FFFFFF"/>
                  </a:solidFill>
                </a:uFill>
                <a:latin typeface="Calibri"/>
                <a:ea typeface="ＭＳ Ｐゴシック"/>
              </a:rPr>
              <a:t>. </a:t>
            </a:r>
            <a:r>
              <a:rPr lang="lv-LV" sz="1100" b="0" i="1" strike="noStrike" spc="-1" dirty="0" err="1">
                <a:uFill>
                  <a:solidFill>
                    <a:srgbClr val="FFFFFF"/>
                  </a:solidFill>
                </a:uFill>
                <a:latin typeface="Calibri"/>
                <a:ea typeface="ＭＳ Ｐゴシック"/>
              </a:rPr>
              <a:t>Biochem</a:t>
            </a:r>
            <a:r>
              <a:rPr lang="lv-LV" sz="1100" b="0" i="1" strike="noStrike" spc="-1" dirty="0">
                <a:uFill>
                  <a:solidFill>
                    <a:srgbClr val="FFFFFF"/>
                  </a:solidFill>
                </a:uFill>
                <a:latin typeface="Calibri"/>
                <a:ea typeface="ＭＳ Ｐゴシック"/>
              </a:rPr>
              <a:t> </a:t>
            </a:r>
            <a:r>
              <a:rPr lang="lv-LV" sz="1100" b="0" i="1" strike="noStrike" spc="-1" dirty="0" err="1">
                <a:uFill>
                  <a:solidFill>
                    <a:srgbClr val="FFFFFF"/>
                  </a:solidFill>
                </a:uFill>
                <a:latin typeface="Calibri"/>
                <a:ea typeface="ＭＳ Ｐゴシック"/>
              </a:rPr>
              <a:t>Pharmacol</a:t>
            </a:r>
            <a:r>
              <a:rPr lang="lv-LV" sz="1100" b="0" strike="noStrike" spc="-1" dirty="0">
                <a:uFill>
                  <a:solidFill>
                    <a:srgbClr val="FFFFFF"/>
                  </a:solidFill>
                </a:uFill>
                <a:latin typeface="Calibri"/>
                <a:ea typeface="ＭＳ Ｐゴシック"/>
              </a:rPr>
              <a:t>. 2008;76:98–107. </a:t>
            </a:r>
            <a:r>
              <a:rPr lang="lv-LV" sz="1100" b="1" strike="noStrike" spc="-1" dirty="0">
                <a:uFill>
                  <a:solidFill>
                    <a:srgbClr val="FFFFFF"/>
                  </a:solidFill>
                </a:uFill>
                <a:latin typeface="Calibri"/>
                <a:ea typeface="ＭＳ Ｐゴシック"/>
              </a:rPr>
              <a:t>4.</a:t>
            </a:r>
            <a:r>
              <a:rPr lang="lv-LV" sz="1100" b="0" strike="noStrike" spc="-1" dirty="0">
                <a:uFill>
                  <a:solidFill>
                    <a:srgbClr val="FFFFFF"/>
                  </a:solidFill>
                </a:uFill>
                <a:latin typeface="Calibri"/>
                <a:ea typeface="ＭＳ Ｐゴシック"/>
              </a:rPr>
              <a:t> </a:t>
            </a:r>
            <a:r>
              <a:rPr lang="lv-LV" sz="1100" b="0" strike="noStrike" spc="-1" dirty="0" err="1">
                <a:uFill>
                  <a:solidFill>
                    <a:srgbClr val="FFFFFF"/>
                  </a:solidFill>
                </a:uFill>
                <a:latin typeface="Calibri"/>
                <a:ea typeface="ＭＳ Ｐゴシック"/>
              </a:rPr>
              <a:t>Villhauer</a:t>
            </a:r>
            <a:r>
              <a:rPr lang="lv-LV" sz="1100" b="0" strike="noStrike" spc="-1" dirty="0">
                <a:uFill>
                  <a:solidFill>
                    <a:srgbClr val="FFFFFF"/>
                  </a:solidFill>
                </a:uFill>
                <a:latin typeface="Calibri"/>
                <a:ea typeface="ＭＳ Ｐゴシック"/>
              </a:rPr>
              <a:t> EB </a:t>
            </a:r>
            <a:r>
              <a:rPr lang="lv-LV" sz="1100" b="0" strike="noStrike" spc="-1" dirty="0" err="1">
                <a:uFill>
                  <a:solidFill>
                    <a:srgbClr val="FFFFFF"/>
                  </a:solidFill>
                </a:uFill>
                <a:latin typeface="Calibri"/>
                <a:ea typeface="ＭＳ Ｐゴシック"/>
              </a:rPr>
              <a:t>et</a:t>
            </a:r>
            <a:r>
              <a:rPr lang="lv-LV" sz="1100" b="0" strike="noStrike" spc="-1" dirty="0">
                <a:uFill>
                  <a:solidFill>
                    <a:srgbClr val="FFFFFF"/>
                  </a:solidFill>
                </a:uFill>
                <a:latin typeface="Calibri"/>
                <a:ea typeface="ＭＳ Ｐゴシック"/>
              </a:rPr>
              <a:t> </a:t>
            </a:r>
            <a:r>
              <a:rPr lang="lv-LV" sz="1100" b="0" strike="noStrike" spc="-1" dirty="0" err="1">
                <a:uFill>
                  <a:solidFill>
                    <a:srgbClr val="FFFFFF"/>
                  </a:solidFill>
                </a:uFill>
                <a:latin typeface="Calibri"/>
                <a:ea typeface="ＭＳ Ｐゴシック"/>
              </a:rPr>
              <a:t>al</a:t>
            </a:r>
            <a:r>
              <a:rPr lang="lv-LV" sz="1100" b="0" strike="noStrike" spc="-1" dirty="0">
                <a:uFill>
                  <a:solidFill>
                    <a:srgbClr val="FFFFFF"/>
                  </a:solidFill>
                </a:uFill>
                <a:latin typeface="Calibri"/>
                <a:ea typeface="ＭＳ Ｐゴシック"/>
              </a:rPr>
              <a:t>. </a:t>
            </a:r>
            <a:r>
              <a:rPr lang="lv-LV" sz="1100" b="0" i="1" strike="noStrike" spc="-1" dirty="0">
                <a:uFill>
                  <a:solidFill>
                    <a:srgbClr val="FFFFFF"/>
                  </a:solidFill>
                </a:uFill>
                <a:latin typeface="Calibri"/>
                <a:ea typeface="ＭＳ Ｐゴシック"/>
              </a:rPr>
              <a:t>J </a:t>
            </a:r>
            <a:r>
              <a:rPr lang="lv-LV" sz="1100" b="0" i="1" strike="noStrike" spc="-1" dirty="0" err="1">
                <a:uFill>
                  <a:solidFill>
                    <a:srgbClr val="FFFFFF"/>
                  </a:solidFill>
                </a:uFill>
                <a:latin typeface="Calibri"/>
                <a:ea typeface="ＭＳ Ｐゴシック"/>
              </a:rPr>
              <a:t>Med</a:t>
            </a:r>
            <a:r>
              <a:rPr lang="lv-LV" sz="1100" b="0" i="1" strike="noStrike" spc="-1" dirty="0">
                <a:uFill>
                  <a:solidFill>
                    <a:srgbClr val="FFFFFF"/>
                  </a:solidFill>
                </a:uFill>
                <a:latin typeface="Calibri"/>
                <a:ea typeface="ＭＳ Ｐゴシック"/>
              </a:rPr>
              <a:t> </a:t>
            </a:r>
            <a:r>
              <a:rPr lang="lv-LV" sz="1100" b="0" i="1" strike="noStrike" spc="-1" dirty="0" err="1">
                <a:uFill>
                  <a:solidFill>
                    <a:srgbClr val="FFFFFF"/>
                  </a:solidFill>
                </a:uFill>
                <a:latin typeface="Calibri"/>
                <a:ea typeface="ＭＳ Ｐゴシック"/>
              </a:rPr>
              <a:t>Chem</a:t>
            </a:r>
            <a:r>
              <a:rPr lang="lv-LV" sz="1100" b="0" strike="noStrike" spc="-1" dirty="0">
                <a:uFill>
                  <a:solidFill>
                    <a:srgbClr val="FFFFFF"/>
                  </a:solidFill>
                </a:uFill>
                <a:latin typeface="Calibri"/>
                <a:ea typeface="ＭＳ Ｐゴシック"/>
              </a:rPr>
              <a:t>. 2003;46:2774–2789. </a:t>
            </a:r>
            <a:r>
              <a:rPr lang="lv-LV" sz="1100" b="1" strike="noStrike" spc="-1" dirty="0">
                <a:uFill>
                  <a:solidFill>
                    <a:srgbClr val="FFFFFF"/>
                  </a:solidFill>
                </a:uFill>
                <a:latin typeface="Calibri"/>
                <a:ea typeface="ＭＳ Ｐゴシック"/>
              </a:rPr>
              <a:t>5. </a:t>
            </a:r>
            <a:r>
              <a:rPr lang="lv-LV" sz="1100" b="0" strike="noStrike" spc="-1" dirty="0">
                <a:uFill>
                  <a:solidFill>
                    <a:srgbClr val="FFFFFF"/>
                  </a:solidFill>
                </a:uFill>
                <a:latin typeface="Calibri"/>
                <a:ea typeface="ＭＳ Ｐゴシック"/>
              </a:rPr>
              <a:t>EUSPC </a:t>
            </a:r>
            <a:r>
              <a:rPr lang="lv-LV" sz="1100" b="0" strike="noStrike" spc="-1" dirty="0" err="1">
                <a:uFill>
                  <a:solidFill>
                    <a:srgbClr val="FFFFFF"/>
                  </a:solidFill>
                </a:uFill>
                <a:latin typeface="Calibri"/>
                <a:ea typeface="ＭＳ Ｐゴシック"/>
              </a:rPr>
              <a:t>for</a:t>
            </a:r>
            <a:r>
              <a:rPr lang="lv-LV" sz="1100" b="1" strike="noStrike" spc="-1" dirty="0">
                <a:uFill>
                  <a:solidFill>
                    <a:srgbClr val="FFFFFF"/>
                  </a:solidFill>
                </a:uFill>
                <a:latin typeface="Calibri"/>
                <a:ea typeface="ＭＳ Ｐゴシック"/>
              </a:rPr>
              <a:t> </a:t>
            </a:r>
            <a:r>
              <a:rPr lang="lv-LV" sz="1100" b="0" strike="noStrike" spc="-1" dirty="0" err="1">
                <a:uFill>
                  <a:solidFill>
                    <a:srgbClr val="FFFFFF"/>
                  </a:solidFill>
                </a:uFill>
                <a:latin typeface="Calibri"/>
                <a:ea typeface="ＭＳ Ｐゴシック"/>
              </a:rPr>
              <a:t>Galvus</a:t>
            </a:r>
            <a:r>
              <a:rPr lang="lv-LV" sz="1100" b="0" strike="noStrike" spc="-1" dirty="0">
                <a:uFill>
                  <a:solidFill>
                    <a:srgbClr val="FFFFFF"/>
                  </a:solidFill>
                </a:uFill>
                <a:latin typeface="Calibri"/>
                <a:ea typeface="ＭＳ Ｐゴシック"/>
              </a:rPr>
              <a:t>. </a:t>
            </a:r>
            <a:r>
              <a:rPr lang="lv-LV" sz="1100" b="1" strike="noStrike" spc="-1" dirty="0">
                <a:uFill>
                  <a:solidFill>
                    <a:srgbClr val="FFFFFF"/>
                  </a:solidFill>
                </a:uFill>
                <a:latin typeface="Calibri"/>
                <a:ea typeface="ＭＳ Ｐゴシック"/>
              </a:rPr>
              <a:t>6.</a:t>
            </a:r>
            <a:r>
              <a:rPr lang="lv-LV" sz="1100" b="0" strike="noStrike" spc="-1" dirty="0">
                <a:uFill>
                  <a:solidFill>
                    <a:srgbClr val="FFFFFF"/>
                  </a:solidFill>
                </a:uFill>
                <a:latin typeface="Calibri"/>
                <a:ea typeface="ＭＳ Ｐゴシック"/>
              </a:rPr>
              <a:t> </a:t>
            </a:r>
            <a:r>
              <a:rPr lang="lv-LV" sz="1100" b="0" strike="noStrike" spc="-1" dirty="0" err="1">
                <a:uFill>
                  <a:solidFill>
                    <a:srgbClr val="FFFFFF"/>
                  </a:solidFill>
                </a:uFill>
                <a:latin typeface="Calibri"/>
                <a:ea typeface="ＭＳ Ｐゴシック"/>
              </a:rPr>
              <a:t>Augeri</a:t>
            </a:r>
            <a:r>
              <a:rPr lang="lv-LV" sz="1100" b="0" strike="noStrike" spc="-1" dirty="0">
                <a:uFill>
                  <a:solidFill>
                    <a:srgbClr val="FFFFFF"/>
                  </a:solidFill>
                </a:uFill>
                <a:latin typeface="Calibri"/>
                <a:ea typeface="ＭＳ Ｐゴシック"/>
              </a:rPr>
              <a:t> DJ </a:t>
            </a:r>
            <a:r>
              <a:rPr lang="lv-LV" sz="1100" b="0" strike="noStrike" spc="-1" dirty="0" err="1">
                <a:uFill>
                  <a:solidFill>
                    <a:srgbClr val="FFFFFF"/>
                  </a:solidFill>
                </a:uFill>
                <a:latin typeface="Calibri"/>
                <a:ea typeface="ＭＳ Ｐゴシック"/>
              </a:rPr>
              <a:t>et</a:t>
            </a:r>
            <a:r>
              <a:rPr lang="lv-LV" sz="1100" b="0" strike="noStrike" spc="-1" dirty="0">
                <a:uFill>
                  <a:solidFill>
                    <a:srgbClr val="FFFFFF"/>
                  </a:solidFill>
                </a:uFill>
                <a:latin typeface="Calibri"/>
                <a:ea typeface="ＭＳ Ｐゴシック"/>
              </a:rPr>
              <a:t> </a:t>
            </a:r>
            <a:r>
              <a:rPr lang="lv-LV" sz="1100" b="0" strike="noStrike" spc="-1" dirty="0" err="1">
                <a:uFill>
                  <a:solidFill>
                    <a:srgbClr val="FFFFFF"/>
                  </a:solidFill>
                </a:uFill>
                <a:latin typeface="Calibri"/>
                <a:ea typeface="ＭＳ Ｐゴシック"/>
              </a:rPr>
              <a:t>al</a:t>
            </a:r>
            <a:r>
              <a:rPr lang="lv-LV" sz="1100" b="0" strike="noStrike" spc="-1" dirty="0">
                <a:uFill>
                  <a:solidFill>
                    <a:srgbClr val="FFFFFF"/>
                  </a:solidFill>
                </a:uFill>
                <a:latin typeface="Calibri"/>
                <a:ea typeface="ＭＳ Ｐゴシック"/>
              </a:rPr>
              <a:t>. </a:t>
            </a:r>
            <a:r>
              <a:rPr lang="lv-LV" sz="1100" b="0" i="1" strike="noStrike" spc="-1" dirty="0">
                <a:uFill>
                  <a:solidFill>
                    <a:srgbClr val="FFFFFF"/>
                  </a:solidFill>
                </a:uFill>
                <a:latin typeface="Calibri"/>
                <a:ea typeface="ＭＳ Ｐゴシック"/>
              </a:rPr>
              <a:t>J </a:t>
            </a:r>
            <a:r>
              <a:rPr lang="lv-LV" sz="1100" b="0" i="1" strike="noStrike" spc="-1" dirty="0" err="1">
                <a:uFill>
                  <a:solidFill>
                    <a:srgbClr val="FFFFFF"/>
                  </a:solidFill>
                </a:uFill>
                <a:latin typeface="Calibri"/>
                <a:ea typeface="ＭＳ Ｐゴシック"/>
              </a:rPr>
              <a:t>Med</a:t>
            </a:r>
            <a:r>
              <a:rPr lang="lv-LV" sz="1100" b="0" i="1" strike="noStrike" spc="-1" dirty="0">
                <a:uFill>
                  <a:solidFill>
                    <a:srgbClr val="FFFFFF"/>
                  </a:solidFill>
                </a:uFill>
                <a:latin typeface="Calibri"/>
                <a:ea typeface="ＭＳ Ｐゴシック"/>
              </a:rPr>
              <a:t> </a:t>
            </a:r>
            <a:r>
              <a:rPr lang="lv-LV" sz="1100" b="0" i="1" strike="noStrike" spc="-1" dirty="0" err="1">
                <a:uFill>
                  <a:solidFill>
                    <a:srgbClr val="FFFFFF"/>
                  </a:solidFill>
                </a:uFill>
                <a:latin typeface="Calibri"/>
                <a:ea typeface="ＭＳ Ｐゴシック"/>
              </a:rPr>
              <a:t>Chem</a:t>
            </a:r>
            <a:r>
              <a:rPr lang="lv-LV" sz="1100" b="0" i="1" strike="noStrike" spc="-1" dirty="0">
                <a:uFill>
                  <a:solidFill>
                    <a:srgbClr val="FFFFFF"/>
                  </a:solidFill>
                </a:uFill>
                <a:latin typeface="Calibri"/>
                <a:ea typeface="ＭＳ Ｐゴシック"/>
              </a:rPr>
              <a:t>. </a:t>
            </a:r>
            <a:r>
              <a:rPr lang="lv-LV" sz="1100" b="0" strike="noStrike" spc="-1" dirty="0">
                <a:uFill>
                  <a:solidFill>
                    <a:srgbClr val="FFFFFF"/>
                  </a:solidFill>
                </a:uFill>
                <a:latin typeface="Calibri"/>
                <a:ea typeface="ＭＳ Ｐゴシック"/>
              </a:rPr>
              <a:t>2005;48:5025–5037. </a:t>
            </a:r>
            <a:r>
              <a:rPr lang="lv-LV" sz="1100" b="1" strike="noStrike" spc="-1" dirty="0">
                <a:uFill>
                  <a:solidFill>
                    <a:srgbClr val="FFFFFF"/>
                  </a:solidFill>
                </a:uFill>
                <a:latin typeface="Calibri"/>
                <a:ea typeface="ＭＳ Ｐゴシック"/>
              </a:rPr>
              <a:t>7. </a:t>
            </a:r>
            <a:r>
              <a:rPr lang="lv-LV" sz="1100" b="0" strike="noStrike" spc="-1" dirty="0">
                <a:uFill>
                  <a:solidFill>
                    <a:srgbClr val="FFFFFF"/>
                  </a:solidFill>
                </a:uFill>
                <a:latin typeface="Calibri"/>
                <a:ea typeface="ＭＳ Ｐゴシック"/>
              </a:rPr>
              <a:t>EUSPC </a:t>
            </a:r>
            <a:r>
              <a:rPr lang="lv-LV" sz="1100" b="0" strike="noStrike" spc="-1" dirty="0" err="1">
                <a:uFill>
                  <a:solidFill>
                    <a:srgbClr val="FFFFFF"/>
                  </a:solidFill>
                </a:uFill>
                <a:latin typeface="Calibri"/>
                <a:ea typeface="ＭＳ Ｐゴシック"/>
              </a:rPr>
              <a:t>for</a:t>
            </a:r>
            <a:r>
              <a:rPr lang="lv-LV" sz="1100" b="1" strike="noStrike" spc="-1" dirty="0">
                <a:uFill>
                  <a:solidFill>
                    <a:srgbClr val="FFFFFF"/>
                  </a:solidFill>
                </a:uFill>
                <a:latin typeface="Calibri"/>
                <a:ea typeface="ＭＳ Ｐゴシック"/>
              </a:rPr>
              <a:t> </a:t>
            </a:r>
            <a:r>
              <a:rPr lang="lv-LV" sz="1100" b="0" strike="noStrike" spc="-1" dirty="0" err="1">
                <a:uFill>
                  <a:solidFill>
                    <a:srgbClr val="FFFFFF"/>
                  </a:solidFill>
                </a:uFill>
                <a:latin typeface="Calibri"/>
                <a:ea typeface="ＭＳ Ｐゴシック"/>
              </a:rPr>
              <a:t>Onglyza</a:t>
            </a:r>
            <a:r>
              <a:rPr lang="lv-LV" sz="1100" b="0" strike="noStrike" spc="-1" dirty="0">
                <a:uFill>
                  <a:solidFill>
                    <a:srgbClr val="FFFFFF"/>
                  </a:solidFill>
                </a:uFill>
                <a:latin typeface="Calibri"/>
                <a:ea typeface="ＭＳ Ｐゴシック"/>
              </a:rPr>
              <a:t>. </a:t>
            </a:r>
            <a:r>
              <a:rPr lang="lv-LV" sz="1100" b="1" strike="noStrike" spc="-1" dirty="0">
                <a:uFill>
                  <a:solidFill>
                    <a:srgbClr val="FFFFFF"/>
                  </a:solidFill>
                </a:uFill>
                <a:latin typeface="Calibri"/>
                <a:ea typeface="ＭＳ Ｐゴシック"/>
              </a:rPr>
              <a:t>8.</a:t>
            </a:r>
            <a:r>
              <a:rPr lang="lv-LV" sz="1100" b="0" strike="noStrike" spc="-1" dirty="0">
                <a:uFill>
                  <a:solidFill>
                    <a:srgbClr val="FFFFFF"/>
                  </a:solidFill>
                </a:uFill>
                <a:latin typeface="Calibri"/>
                <a:ea typeface="ＭＳ Ｐゴシック"/>
              </a:rPr>
              <a:t> </a:t>
            </a:r>
            <a:r>
              <a:rPr lang="lv-LV" sz="1100" b="0" strike="noStrike" spc="-1" dirty="0" err="1">
                <a:uFill>
                  <a:solidFill>
                    <a:srgbClr val="FFFFFF"/>
                  </a:solidFill>
                </a:uFill>
                <a:latin typeface="Calibri"/>
                <a:ea typeface="ＭＳ Ｐゴシック"/>
              </a:rPr>
              <a:t>Feng</a:t>
            </a:r>
            <a:r>
              <a:rPr lang="lv-LV" sz="1100" b="0" strike="noStrike" spc="-1" dirty="0">
                <a:uFill>
                  <a:solidFill>
                    <a:srgbClr val="FFFFFF"/>
                  </a:solidFill>
                </a:uFill>
                <a:latin typeface="Calibri"/>
                <a:ea typeface="ＭＳ Ｐゴシック"/>
              </a:rPr>
              <a:t> J </a:t>
            </a:r>
            <a:r>
              <a:rPr lang="lv-LV" sz="1100" b="0" strike="noStrike" spc="-1" dirty="0" err="1">
                <a:uFill>
                  <a:solidFill>
                    <a:srgbClr val="FFFFFF"/>
                  </a:solidFill>
                </a:uFill>
                <a:latin typeface="Calibri"/>
                <a:ea typeface="ＭＳ Ｐゴシック"/>
              </a:rPr>
              <a:t>et</a:t>
            </a:r>
            <a:r>
              <a:rPr lang="lv-LV" sz="1100" b="0" strike="noStrike" spc="-1" dirty="0">
                <a:uFill>
                  <a:solidFill>
                    <a:srgbClr val="FFFFFF"/>
                  </a:solidFill>
                </a:uFill>
                <a:latin typeface="Calibri"/>
                <a:ea typeface="ＭＳ Ｐゴシック"/>
              </a:rPr>
              <a:t> </a:t>
            </a:r>
            <a:r>
              <a:rPr lang="lv-LV" sz="1100" b="0" strike="noStrike" spc="-1" dirty="0" err="1">
                <a:uFill>
                  <a:solidFill>
                    <a:srgbClr val="FFFFFF"/>
                  </a:solidFill>
                </a:uFill>
                <a:latin typeface="Calibri"/>
                <a:ea typeface="ＭＳ Ｐゴシック"/>
              </a:rPr>
              <a:t>al</a:t>
            </a:r>
            <a:r>
              <a:rPr lang="lv-LV" sz="1100" b="0" strike="noStrike" spc="-1" dirty="0">
                <a:uFill>
                  <a:solidFill>
                    <a:srgbClr val="FFFFFF"/>
                  </a:solidFill>
                </a:uFill>
                <a:latin typeface="Calibri"/>
                <a:ea typeface="ＭＳ Ｐゴシック"/>
              </a:rPr>
              <a:t>. </a:t>
            </a:r>
            <a:r>
              <a:rPr lang="lv-LV" sz="1100" b="0" i="1" strike="noStrike" spc="-1" dirty="0">
                <a:uFill>
                  <a:solidFill>
                    <a:srgbClr val="FFFFFF"/>
                  </a:solidFill>
                </a:uFill>
                <a:latin typeface="Calibri"/>
                <a:ea typeface="ＭＳ Ｐゴシック"/>
              </a:rPr>
              <a:t>J </a:t>
            </a:r>
            <a:r>
              <a:rPr lang="lv-LV" sz="1100" b="0" i="1" strike="noStrike" spc="-1" dirty="0" err="1">
                <a:uFill>
                  <a:solidFill>
                    <a:srgbClr val="FFFFFF"/>
                  </a:solidFill>
                </a:uFill>
                <a:latin typeface="Calibri"/>
                <a:ea typeface="ＭＳ Ｐゴシック"/>
              </a:rPr>
              <a:t>Med</a:t>
            </a:r>
            <a:r>
              <a:rPr lang="lv-LV" sz="1100" b="0" i="1" strike="noStrike" spc="-1" dirty="0">
                <a:uFill>
                  <a:solidFill>
                    <a:srgbClr val="FFFFFF"/>
                  </a:solidFill>
                </a:uFill>
                <a:latin typeface="Calibri"/>
                <a:ea typeface="ＭＳ Ｐゴシック"/>
              </a:rPr>
              <a:t> </a:t>
            </a:r>
            <a:r>
              <a:rPr lang="lv-LV" sz="1100" b="0" i="1" strike="noStrike" spc="-1" dirty="0" err="1">
                <a:uFill>
                  <a:solidFill>
                    <a:srgbClr val="FFFFFF"/>
                  </a:solidFill>
                </a:uFill>
                <a:latin typeface="Calibri"/>
                <a:ea typeface="ＭＳ Ｐゴシック"/>
              </a:rPr>
              <a:t>Chem</a:t>
            </a:r>
            <a:r>
              <a:rPr lang="lv-LV" sz="1100" b="0" strike="noStrike" spc="-1" dirty="0">
                <a:uFill>
                  <a:solidFill>
                    <a:srgbClr val="FFFFFF"/>
                  </a:solidFill>
                </a:uFill>
                <a:latin typeface="Calibri"/>
                <a:ea typeface="ＭＳ Ｐゴシック"/>
              </a:rPr>
              <a:t>. 2007;50:2297–2300. </a:t>
            </a:r>
            <a:r>
              <a:rPr lang="lv-LV" sz="1100" b="1" strike="noStrike" spc="-1" dirty="0">
                <a:uFill>
                  <a:solidFill>
                    <a:srgbClr val="FFFFFF"/>
                  </a:solidFill>
                </a:uFill>
                <a:latin typeface="Calibri"/>
                <a:ea typeface="ＭＳ Ｐゴシック"/>
              </a:rPr>
              <a:t>9.</a:t>
            </a:r>
            <a:r>
              <a:rPr lang="lv-LV" sz="1100" b="0" strike="noStrike" spc="-1" dirty="0">
                <a:uFill>
                  <a:solidFill>
                    <a:srgbClr val="FFFFFF"/>
                  </a:solidFill>
                </a:uFill>
                <a:latin typeface="Calibri"/>
                <a:ea typeface="ＭＳ Ｐゴシック"/>
              </a:rPr>
              <a:t> </a:t>
            </a:r>
            <a:r>
              <a:rPr lang="lv-LV" sz="1100" b="0" strike="noStrike" spc="-1" dirty="0" err="1">
                <a:uFill>
                  <a:solidFill>
                    <a:srgbClr val="FFFFFF"/>
                  </a:solidFill>
                </a:uFill>
                <a:latin typeface="Calibri"/>
                <a:ea typeface="ＭＳ Ｐゴシック"/>
              </a:rPr>
              <a:t>Lee</a:t>
            </a:r>
            <a:r>
              <a:rPr lang="lv-LV" sz="1100" b="0" strike="noStrike" spc="-1" dirty="0">
                <a:uFill>
                  <a:solidFill>
                    <a:srgbClr val="FFFFFF"/>
                  </a:solidFill>
                </a:uFill>
                <a:latin typeface="Calibri"/>
                <a:ea typeface="ＭＳ Ｐゴシック"/>
              </a:rPr>
              <a:t> B </a:t>
            </a:r>
            <a:r>
              <a:rPr lang="lv-LV" sz="1100" b="0" strike="noStrike" spc="-1" dirty="0" err="1">
                <a:uFill>
                  <a:solidFill>
                    <a:srgbClr val="FFFFFF"/>
                  </a:solidFill>
                </a:uFill>
                <a:latin typeface="Calibri"/>
                <a:ea typeface="ＭＳ Ｐゴシック"/>
              </a:rPr>
              <a:t>et</a:t>
            </a:r>
            <a:r>
              <a:rPr lang="lv-LV" sz="1100" b="0" strike="noStrike" spc="-1" dirty="0">
                <a:uFill>
                  <a:solidFill>
                    <a:srgbClr val="FFFFFF"/>
                  </a:solidFill>
                </a:uFill>
                <a:latin typeface="Calibri"/>
                <a:ea typeface="ＭＳ Ｐゴシック"/>
              </a:rPr>
              <a:t> </a:t>
            </a:r>
            <a:r>
              <a:rPr lang="lv-LV" sz="1100" b="0" strike="noStrike" spc="-1" dirty="0" err="1">
                <a:uFill>
                  <a:solidFill>
                    <a:srgbClr val="FFFFFF"/>
                  </a:solidFill>
                </a:uFill>
                <a:latin typeface="Calibri"/>
                <a:ea typeface="ＭＳ Ｐゴシック"/>
              </a:rPr>
              <a:t>al</a:t>
            </a:r>
            <a:r>
              <a:rPr lang="lv-LV" sz="1100" b="0" strike="noStrike" spc="-1" dirty="0">
                <a:uFill>
                  <a:solidFill>
                    <a:srgbClr val="FFFFFF"/>
                  </a:solidFill>
                </a:uFill>
                <a:latin typeface="Calibri"/>
                <a:ea typeface="ＭＳ Ｐゴシック"/>
              </a:rPr>
              <a:t>. </a:t>
            </a:r>
            <a:r>
              <a:rPr lang="lv-LV" sz="1100" b="0" i="1" strike="noStrike" spc="-1" dirty="0" err="1">
                <a:uFill>
                  <a:solidFill>
                    <a:srgbClr val="FFFFFF"/>
                  </a:solidFill>
                </a:uFill>
                <a:latin typeface="Calibri"/>
                <a:ea typeface="ＭＳ Ｐゴシック"/>
              </a:rPr>
              <a:t>Eur</a:t>
            </a:r>
            <a:r>
              <a:rPr lang="lv-LV" sz="1100" b="0" i="1" strike="noStrike" spc="-1" dirty="0">
                <a:uFill>
                  <a:solidFill>
                    <a:srgbClr val="FFFFFF"/>
                  </a:solidFill>
                </a:uFill>
                <a:latin typeface="Calibri"/>
                <a:ea typeface="ＭＳ Ｐゴシック"/>
              </a:rPr>
              <a:t> J </a:t>
            </a:r>
            <a:r>
              <a:rPr lang="lv-LV" sz="1100" b="0" i="1" strike="noStrike" spc="-1" dirty="0" err="1">
                <a:uFill>
                  <a:solidFill>
                    <a:srgbClr val="FFFFFF"/>
                  </a:solidFill>
                </a:uFill>
                <a:latin typeface="Calibri"/>
                <a:ea typeface="ＭＳ Ｐゴシック"/>
              </a:rPr>
              <a:t>Pharmacol</a:t>
            </a:r>
            <a:r>
              <a:rPr lang="lv-LV" sz="1100" b="0" strike="noStrike" spc="-1" dirty="0">
                <a:uFill>
                  <a:solidFill>
                    <a:srgbClr val="FFFFFF"/>
                  </a:solidFill>
                </a:uFill>
                <a:latin typeface="Calibri"/>
                <a:ea typeface="ＭＳ Ｐゴシック"/>
              </a:rPr>
              <a:t>. 2008;589:306–14. </a:t>
            </a:r>
            <a:r>
              <a:rPr lang="lv-LV" sz="1100" b="1" strike="noStrike" spc="-1" dirty="0">
                <a:uFill>
                  <a:solidFill>
                    <a:srgbClr val="FFFFFF"/>
                  </a:solidFill>
                </a:uFill>
                <a:latin typeface="Calibri"/>
                <a:ea typeface="ＭＳ Ｐゴシック"/>
              </a:rPr>
              <a:t>10. </a:t>
            </a:r>
            <a:r>
              <a:rPr lang="lv-LV" sz="1100" b="0" strike="noStrike" spc="-1" dirty="0" err="1">
                <a:uFill>
                  <a:solidFill>
                    <a:srgbClr val="FFFFFF"/>
                  </a:solidFill>
                </a:uFill>
                <a:latin typeface="Calibri"/>
                <a:ea typeface="ＭＳ Ｐゴシック"/>
              </a:rPr>
              <a:t>Christopher</a:t>
            </a:r>
            <a:r>
              <a:rPr lang="lv-LV" sz="1100" b="0" strike="noStrike" spc="-1" dirty="0">
                <a:uFill>
                  <a:solidFill>
                    <a:srgbClr val="FFFFFF"/>
                  </a:solidFill>
                </a:uFill>
                <a:latin typeface="Calibri"/>
                <a:ea typeface="ＭＳ Ｐゴシック"/>
              </a:rPr>
              <a:t> R </a:t>
            </a:r>
            <a:r>
              <a:rPr lang="lv-LV" sz="1100" b="0" strike="noStrike" spc="-1" dirty="0" err="1">
                <a:uFill>
                  <a:solidFill>
                    <a:srgbClr val="FFFFFF"/>
                  </a:solidFill>
                </a:uFill>
                <a:latin typeface="Calibri"/>
                <a:ea typeface="ＭＳ Ｐゴシック"/>
              </a:rPr>
              <a:t>et</a:t>
            </a:r>
            <a:r>
              <a:rPr lang="lv-LV" sz="1100" b="0" strike="noStrike" spc="-1" dirty="0">
                <a:uFill>
                  <a:solidFill>
                    <a:srgbClr val="FFFFFF"/>
                  </a:solidFill>
                </a:uFill>
                <a:latin typeface="Calibri"/>
                <a:ea typeface="ＭＳ Ｐゴシック"/>
              </a:rPr>
              <a:t> </a:t>
            </a:r>
            <a:r>
              <a:rPr lang="lv-LV" sz="1100" b="0" strike="noStrike" spc="-1" dirty="0" err="1">
                <a:uFill>
                  <a:solidFill>
                    <a:srgbClr val="FFFFFF"/>
                  </a:solidFill>
                </a:uFill>
                <a:latin typeface="Calibri"/>
                <a:ea typeface="ＭＳ Ｐゴシック"/>
              </a:rPr>
              <a:t>al</a:t>
            </a:r>
            <a:r>
              <a:rPr lang="lv-LV" sz="1100" b="0" strike="noStrike" spc="-1" dirty="0">
                <a:uFill>
                  <a:solidFill>
                    <a:srgbClr val="FFFFFF"/>
                  </a:solidFill>
                </a:uFill>
                <a:latin typeface="Calibri"/>
                <a:ea typeface="ＭＳ Ｐゴシック"/>
              </a:rPr>
              <a:t>. </a:t>
            </a:r>
            <a:r>
              <a:rPr lang="lv-LV" sz="1100" b="0" i="1" strike="noStrike" spc="-1" dirty="0" err="1">
                <a:uFill>
                  <a:solidFill>
                    <a:srgbClr val="FFFFFF"/>
                  </a:solidFill>
                </a:uFill>
                <a:latin typeface="Calibri"/>
                <a:ea typeface="ＭＳ Ｐゴシック"/>
              </a:rPr>
              <a:t>Clin</a:t>
            </a:r>
            <a:r>
              <a:rPr lang="lv-LV" sz="1100" b="0" i="1" strike="noStrike" spc="-1" dirty="0">
                <a:uFill>
                  <a:solidFill>
                    <a:srgbClr val="FFFFFF"/>
                  </a:solidFill>
                </a:uFill>
                <a:latin typeface="Calibri"/>
                <a:ea typeface="ＭＳ Ｐゴシック"/>
              </a:rPr>
              <a:t> </a:t>
            </a:r>
            <a:r>
              <a:rPr lang="lv-LV" sz="1100" b="0" i="1" strike="noStrike" spc="-1" dirty="0" err="1">
                <a:uFill>
                  <a:solidFill>
                    <a:srgbClr val="FFFFFF"/>
                  </a:solidFill>
                </a:uFill>
                <a:latin typeface="Calibri"/>
                <a:ea typeface="ＭＳ Ｐゴシック"/>
              </a:rPr>
              <a:t>Ther</a:t>
            </a:r>
            <a:r>
              <a:rPr lang="lv-LV" sz="1100" b="0" strike="noStrike" spc="-1" dirty="0">
                <a:uFill>
                  <a:solidFill>
                    <a:srgbClr val="FFFFFF"/>
                  </a:solidFill>
                </a:uFill>
                <a:latin typeface="Calibri"/>
                <a:ea typeface="ＭＳ Ｐゴシック"/>
              </a:rPr>
              <a:t>. 2008;30:513–527. </a:t>
            </a:r>
            <a:r>
              <a:rPr lang="lv-LV" sz="1100" b="1" strike="noStrike" spc="-1" dirty="0">
                <a:uFill>
                  <a:solidFill>
                    <a:srgbClr val="FFFFFF"/>
                  </a:solidFill>
                </a:uFill>
                <a:latin typeface="Calibri"/>
                <a:ea typeface="ＭＳ Ｐゴシック"/>
              </a:rPr>
              <a:t>11. </a:t>
            </a:r>
            <a:r>
              <a:rPr lang="lv-LV" sz="1100" b="0" strike="noStrike" spc="-1" dirty="0" err="1">
                <a:uFill>
                  <a:solidFill>
                    <a:srgbClr val="FFFFFF"/>
                  </a:solidFill>
                </a:uFill>
                <a:latin typeface="Calibri"/>
                <a:ea typeface="ＭＳ Ｐゴシック"/>
              </a:rPr>
              <a:t>Thomas</a:t>
            </a:r>
            <a:r>
              <a:rPr lang="lv-LV" sz="1100" b="0" strike="noStrike" spc="-1" dirty="0">
                <a:uFill>
                  <a:solidFill>
                    <a:srgbClr val="FFFFFF"/>
                  </a:solidFill>
                </a:uFill>
                <a:latin typeface="Calibri"/>
                <a:ea typeface="ＭＳ Ｐゴシック"/>
              </a:rPr>
              <a:t> L </a:t>
            </a:r>
            <a:r>
              <a:rPr lang="lv-LV" sz="1100" b="0" strike="noStrike" spc="-1" dirty="0" err="1">
                <a:uFill>
                  <a:solidFill>
                    <a:srgbClr val="FFFFFF"/>
                  </a:solidFill>
                </a:uFill>
                <a:latin typeface="Calibri"/>
                <a:ea typeface="ＭＳ Ｐゴシック"/>
              </a:rPr>
              <a:t>et</a:t>
            </a:r>
            <a:r>
              <a:rPr lang="lv-LV" sz="1100" b="0" strike="noStrike" spc="-1" dirty="0">
                <a:uFill>
                  <a:solidFill>
                    <a:srgbClr val="FFFFFF"/>
                  </a:solidFill>
                </a:uFill>
                <a:latin typeface="Calibri"/>
                <a:ea typeface="ＭＳ Ｐゴシック"/>
              </a:rPr>
              <a:t> </a:t>
            </a:r>
            <a:r>
              <a:rPr lang="lv-LV" sz="1100" b="0" strike="noStrike" spc="-1" dirty="0" err="1">
                <a:uFill>
                  <a:solidFill>
                    <a:srgbClr val="FFFFFF"/>
                  </a:solidFill>
                </a:uFill>
                <a:latin typeface="Calibri"/>
                <a:ea typeface="ＭＳ Ｐゴシック"/>
              </a:rPr>
              <a:t>al</a:t>
            </a:r>
            <a:r>
              <a:rPr lang="lv-LV" sz="1100" b="0" strike="noStrike" spc="-1" dirty="0">
                <a:uFill>
                  <a:solidFill>
                    <a:srgbClr val="FFFFFF"/>
                  </a:solidFill>
                </a:uFill>
                <a:latin typeface="Calibri"/>
                <a:ea typeface="ＭＳ Ｐゴシック"/>
              </a:rPr>
              <a:t>. </a:t>
            </a:r>
            <a:r>
              <a:rPr lang="lv-LV" sz="1100" b="0" i="1" strike="noStrike" spc="-1" dirty="0">
                <a:uFill>
                  <a:solidFill>
                    <a:srgbClr val="FFFFFF"/>
                  </a:solidFill>
                </a:uFill>
                <a:latin typeface="Calibri"/>
                <a:ea typeface="ＭＳ Ｐゴシック"/>
              </a:rPr>
              <a:t>J </a:t>
            </a:r>
            <a:r>
              <a:rPr lang="lv-LV" sz="1100" b="0" i="1" strike="noStrike" spc="-1" dirty="0" err="1">
                <a:uFill>
                  <a:solidFill>
                    <a:srgbClr val="FFFFFF"/>
                  </a:solidFill>
                </a:uFill>
                <a:latin typeface="Calibri"/>
                <a:ea typeface="ＭＳ Ｐゴシック"/>
              </a:rPr>
              <a:t>Pharmacol</a:t>
            </a:r>
            <a:r>
              <a:rPr lang="lv-LV" sz="1100" b="0" i="1" strike="noStrike" spc="-1" dirty="0">
                <a:uFill>
                  <a:solidFill>
                    <a:srgbClr val="FFFFFF"/>
                  </a:solidFill>
                </a:uFill>
                <a:latin typeface="Calibri"/>
                <a:ea typeface="ＭＳ Ｐゴシック"/>
              </a:rPr>
              <a:t> </a:t>
            </a:r>
            <a:r>
              <a:rPr lang="lv-LV" sz="1100" b="0" i="1" strike="noStrike" spc="-1" dirty="0" err="1">
                <a:uFill>
                  <a:solidFill>
                    <a:srgbClr val="FFFFFF"/>
                  </a:solidFill>
                </a:uFill>
                <a:latin typeface="Calibri"/>
                <a:ea typeface="ＭＳ Ｐゴシック"/>
              </a:rPr>
              <a:t>Exp</a:t>
            </a:r>
            <a:r>
              <a:rPr lang="lv-LV" sz="1100" b="0" i="1" strike="noStrike" spc="-1" dirty="0">
                <a:uFill>
                  <a:solidFill>
                    <a:srgbClr val="FFFFFF"/>
                  </a:solidFill>
                </a:uFill>
                <a:latin typeface="Calibri"/>
                <a:ea typeface="ＭＳ Ｐゴシック"/>
              </a:rPr>
              <a:t> </a:t>
            </a:r>
            <a:r>
              <a:rPr lang="lv-LV" sz="1100" b="0" i="1" strike="noStrike" spc="-1" dirty="0" err="1">
                <a:uFill>
                  <a:solidFill>
                    <a:srgbClr val="FFFFFF"/>
                  </a:solidFill>
                </a:uFill>
                <a:latin typeface="Calibri"/>
                <a:ea typeface="ＭＳ Ｐゴシック"/>
              </a:rPr>
              <a:t>Ther</a:t>
            </a:r>
            <a:r>
              <a:rPr lang="lv-LV" sz="1100" b="0" strike="noStrike" spc="-1" dirty="0">
                <a:uFill>
                  <a:solidFill>
                    <a:srgbClr val="FFFFFF"/>
                  </a:solidFill>
                </a:uFill>
                <a:latin typeface="Calibri"/>
                <a:ea typeface="ＭＳ Ｐゴシック"/>
              </a:rPr>
              <a:t>. 2008;325:175–182. </a:t>
            </a:r>
            <a:r>
              <a:rPr lang="lv-LV" sz="1100" b="1" strike="noStrike" spc="-1" dirty="0">
                <a:uFill>
                  <a:solidFill>
                    <a:srgbClr val="FFFFFF"/>
                  </a:solidFill>
                </a:uFill>
                <a:latin typeface="Calibri"/>
                <a:ea typeface="ＭＳ Ｐゴシック"/>
              </a:rPr>
              <a:t>12. </a:t>
            </a:r>
            <a:r>
              <a:rPr lang="lv-LV" sz="1100" b="0" strike="noStrike" spc="-1" dirty="0">
                <a:uFill>
                  <a:solidFill>
                    <a:srgbClr val="FFFFFF"/>
                  </a:solidFill>
                </a:uFill>
                <a:latin typeface="Calibri"/>
                <a:ea typeface="ＭＳ Ｐゴシック"/>
              </a:rPr>
              <a:t>EUSPC </a:t>
            </a:r>
            <a:r>
              <a:rPr lang="lv-LV" sz="1100" b="0" strike="noStrike" spc="-1" dirty="0" err="1">
                <a:uFill>
                  <a:solidFill>
                    <a:srgbClr val="FFFFFF"/>
                  </a:solidFill>
                </a:uFill>
                <a:latin typeface="Calibri"/>
                <a:ea typeface="ＭＳ Ｐゴシック"/>
              </a:rPr>
              <a:t>for</a:t>
            </a:r>
            <a:r>
              <a:rPr lang="lv-LV" sz="1100" b="0" strike="noStrike" spc="-1" dirty="0">
                <a:uFill>
                  <a:solidFill>
                    <a:srgbClr val="FFFFFF"/>
                  </a:solidFill>
                </a:uFill>
                <a:latin typeface="Calibri"/>
                <a:ea typeface="ＭＳ Ｐゴシック"/>
              </a:rPr>
              <a:t> </a:t>
            </a:r>
            <a:r>
              <a:rPr lang="lv-LV" sz="1100" b="0" strike="noStrike" spc="-1" dirty="0" err="1">
                <a:uFill>
                  <a:solidFill>
                    <a:srgbClr val="FFFFFF"/>
                  </a:solidFill>
                </a:uFill>
                <a:latin typeface="Calibri"/>
                <a:ea typeface="ＭＳ Ｐゴシック"/>
              </a:rPr>
              <a:t>Trajenta</a:t>
            </a:r>
            <a:r>
              <a:rPr lang="lv-LV" sz="1100" b="0" strike="noStrike" spc="-1" dirty="0">
                <a:uFill>
                  <a:solidFill>
                    <a:srgbClr val="FFFFFF"/>
                  </a:solidFill>
                </a:uFill>
                <a:latin typeface="Calibri"/>
                <a:ea typeface="ＭＳ Ｐゴシック"/>
              </a:rPr>
              <a:t>.</a:t>
            </a:r>
            <a:endParaRPr lang="lv-LV" sz="1100" b="0" strike="noStrike" spc="-1" dirty="0"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265" name="Line 4"/>
          <p:cNvSpPr/>
          <p:nvPr/>
        </p:nvSpPr>
        <p:spPr>
          <a:xfrm flipV="1">
            <a:off x="2612520" y="3317400"/>
            <a:ext cx="1440" cy="128520"/>
          </a:xfrm>
          <a:prstGeom prst="line">
            <a:avLst/>
          </a:prstGeom>
          <a:ln w="1440">
            <a:solidFill>
              <a:schemeClr val="bg1"/>
            </a:solidFill>
            <a:miter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266" name="CustomShape 5"/>
          <p:cNvSpPr/>
          <p:nvPr/>
        </p:nvSpPr>
        <p:spPr>
          <a:xfrm>
            <a:off x="2603880" y="3316320"/>
            <a:ext cx="16200" cy="131760"/>
          </a:xfrm>
          <a:custGeom>
            <a:avLst/>
            <a:gdLst/>
            <a:ahLst/>
            <a:cxnLst/>
            <a:rect l="l" t="t" r="r" b="b"/>
            <a:pathLst>
              <a:path w="15" h="126">
                <a:moveTo>
                  <a:pt x="15" y="121"/>
                </a:moveTo>
                <a:lnTo>
                  <a:pt x="8" y="126"/>
                </a:lnTo>
                <a:lnTo>
                  <a:pt x="0" y="121"/>
                </a:lnTo>
                <a:lnTo>
                  <a:pt x="0" y="4"/>
                </a:lnTo>
                <a:lnTo>
                  <a:pt x="8" y="0"/>
                </a:lnTo>
                <a:lnTo>
                  <a:pt x="15" y="4"/>
                </a:lnTo>
                <a:lnTo>
                  <a:pt x="15" y="121"/>
                </a:lnTo>
                <a:close/>
              </a:path>
            </a:pathLst>
          </a:custGeom>
          <a:solidFill>
            <a:schemeClr val="tx1"/>
          </a:solidFill>
          <a:ln w="9360">
            <a:solidFill>
              <a:schemeClr val="tx1"/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267" name="Line 6"/>
          <p:cNvSpPr/>
          <p:nvPr/>
        </p:nvSpPr>
        <p:spPr>
          <a:xfrm flipV="1">
            <a:off x="2652120" y="3341520"/>
            <a:ext cx="1080" cy="80280"/>
          </a:xfrm>
          <a:prstGeom prst="line">
            <a:avLst/>
          </a:prstGeom>
          <a:ln w="1440">
            <a:solidFill>
              <a:schemeClr val="bg1"/>
            </a:solidFill>
            <a:miter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268" name="CustomShape 7"/>
          <p:cNvSpPr/>
          <p:nvPr/>
        </p:nvSpPr>
        <p:spPr>
          <a:xfrm>
            <a:off x="2644560" y="3340440"/>
            <a:ext cx="16200" cy="83520"/>
          </a:xfrm>
          <a:prstGeom prst="rect">
            <a:avLst/>
          </a:prstGeom>
          <a:solidFill>
            <a:schemeClr val="tx1"/>
          </a:solidFill>
          <a:ln w="9360">
            <a:solidFill>
              <a:schemeClr val="tx1"/>
            </a:solidFill>
            <a:miter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269" name="Line 8"/>
          <p:cNvSpPr/>
          <p:nvPr/>
        </p:nvSpPr>
        <p:spPr>
          <a:xfrm flipH="1" flipV="1">
            <a:off x="2613960" y="3448440"/>
            <a:ext cx="108000" cy="63360"/>
          </a:xfrm>
          <a:prstGeom prst="line">
            <a:avLst/>
          </a:prstGeom>
          <a:ln w="1440">
            <a:solidFill>
              <a:schemeClr val="bg1"/>
            </a:solidFill>
            <a:miter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270" name="CustomShape 9"/>
          <p:cNvSpPr/>
          <p:nvPr/>
        </p:nvSpPr>
        <p:spPr>
          <a:xfrm>
            <a:off x="2612880" y="3443400"/>
            <a:ext cx="111600" cy="79560"/>
          </a:xfrm>
          <a:custGeom>
            <a:avLst/>
            <a:gdLst/>
            <a:ahLst/>
            <a:cxnLst/>
            <a:rect l="l" t="t" r="r" b="b"/>
            <a:pathLst>
              <a:path w="107" h="77">
                <a:moveTo>
                  <a:pt x="107" y="59"/>
                </a:moveTo>
                <a:lnTo>
                  <a:pt x="107" y="77"/>
                </a:lnTo>
                <a:lnTo>
                  <a:pt x="0" y="14"/>
                </a:lnTo>
                <a:lnTo>
                  <a:pt x="0" y="5"/>
                </a:lnTo>
                <a:lnTo>
                  <a:pt x="7" y="0"/>
                </a:lnTo>
                <a:lnTo>
                  <a:pt x="107" y="59"/>
                </a:lnTo>
                <a:close/>
              </a:path>
            </a:pathLst>
          </a:custGeom>
          <a:solidFill>
            <a:schemeClr val="tx1"/>
          </a:solidFill>
          <a:ln w="9360">
            <a:solidFill>
              <a:schemeClr val="tx1"/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271" name="Line 10"/>
          <p:cNvSpPr/>
          <p:nvPr/>
        </p:nvSpPr>
        <p:spPr>
          <a:xfrm flipH="1">
            <a:off x="2724480" y="3448440"/>
            <a:ext cx="109440" cy="63360"/>
          </a:xfrm>
          <a:prstGeom prst="line">
            <a:avLst/>
          </a:prstGeom>
          <a:ln w="1440">
            <a:solidFill>
              <a:schemeClr val="bg1"/>
            </a:solidFill>
            <a:miter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272" name="CustomShape 11"/>
          <p:cNvSpPr/>
          <p:nvPr/>
        </p:nvSpPr>
        <p:spPr>
          <a:xfrm>
            <a:off x="2724840" y="3443400"/>
            <a:ext cx="110160" cy="79560"/>
          </a:xfrm>
          <a:custGeom>
            <a:avLst/>
            <a:gdLst/>
            <a:ahLst/>
            <a:cxnLst/>
            <a:rect l="l" t="t" r="r" b="b"/>
            <a:pathLst>
              <a:path w="107" h="77">
                <a:moveTo>
                  <a:pt x="99" y="0"/>
                </a:moveTo>
                <a:lnTo>
                  <a:pt x="107" y="5"/>
                </a:lnTo>
                <a:lnTo>
                  <a:pt x="107" y="14"/>
                </a:lnTo>
                <a:lnTo>
                  <a:pt x="0" y="77"/>
                </a:lnTo>
                <a:lnTo>
                  <a:pt x="0" y="59"/>
                </a:lnTo>
                <a:lnTo>
                  <a:pt x="99" y="0"/>
                </a:lnTo>
                <a:close/>
              </a:path>
            </a:pathLst>
          </a:custGeom>
          <a:solidFill>
            <a:schemeClr val="tx1"/>
          </a:solidFill>
          <a:ln w="9360">
            <a:solidFill>
              <a:schemeClr val="tx1"/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273" name="Line 12"/>
          <p:cNvSpPr/>
          <p:nvPr/>
        </p:nvSpPr>
        <p:spPr>
          <a:xfrm flipH="1">
            <a:off x="2724480" y="3425400"/>
            <a:ext cx="68760" cy="39600"/>
          </a:xfrm>
          <a:prstGeom prst="line">
            <a:avLst/>
          </a:prstGeom>
          <a:ln w="1440">
            <a:solidFill>
              <a:schemeClr val="bg1"/>
            </a:solidFill>
            <a:miter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274" name="CustomShape 13"/>
          <p:cNvSpPr/>
          <p:nvPr/>
        </p:nvSpPr>
        <p:spPr>
          <a:xfrm>
            <a:off x="2719440" y="3416760"/>
            <a:ext cx="79560" cy="55440"/>
          </a:xfrm>
          <a:custGeom>
            <a:avLst/>
            <a:gdLst/>
            <a:ahLst/>
            <a:cxnLst/>
            <a:rect l="l" t="t" r="r" b="b"/>
            <a:pathLst>
              <a:path w="76" h="54">
                <a:moveTo>
                  <a:pt x="68" y="0"/>
                </a:moveTo>
                <a:lnTo>
                  <a:pt x="76" y="14"/>
                </a:lnTo>
                <a:lnTo>
                  <a:pt x="8" y="54"/>
                </a:lnTo>
                <a:lnTo>
                  <a:pt x="0" y="40"/>
                </a:lnTo>
                <a:lnTo>
                  <a:pt x="68" y="0"/>
                </a:lnTo>
                <a:close/>
              </a:path>
            </a:pathLst>
          </a:custGeom>
          <a:solidFill>
            <a:schemeClr val="tx1"/>
          </a:solidFill>
          <a:ln w="9360">
            <a:solidFill>
              <a:schemeClr val="tx1"/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275" name="Line 14"/>
          <p:cNvSpPr/>
          <p:nvPr/>
        </p:nvSpPr>
        <p:spPr>
          <a:xfrm>
            <a:off x="2835000" y="3317400"/>
            <a:ext cx="1440" cy="128520"/>
          </a:xfrm>
          <a:prstGeom prst="line">
            <a:avLst/>
          </a:prstGeom>
          <a:ln w="1440">
            <a:solidFill>
              <a:schemeClr val="bg1"/>
            </a:solidFill>
            <a:miter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276" name="CustomShape 15"/>
          <p:cNvSpPr/>
          <p:nvPr/>
        </p:nvSpPr>
        <p:spPr>
          <a:xfrm>
            <a:off x="2827440" y="3316320"/>
            <a:ext cx="16200" cy="131760"/>
          </a:xfrm>
          <a:custGeom>
            <a:avLst/>
            <a:gdLst/>
            <a:ahLst/>
            <a:cxnLst/>
            <a:rect l="l" t="t" r="r" b="b"/>
            <a:pathLst>
              <a:path w="16" h="126">
                <a:moveTo>
                  <a:pt x="0" y="4"/>
                </a:moveTo>
                <a:lnTo>
                  <a:pt x="8" y="0"/>
                </a:lnTo>
                <a:lnTo>
                  <a:pt x="16" y="4"/>
                </a:lnTo>
                <a:lnTo>
                  <a:pt x="16" y="121"/>
                </a:lnTo>
                <a:lnTo>
                  <a:pt x="8" y="126"/>
                </a:lnTo>
                <a:lnTo>
                  <a:pt x="0" y="121"/>
                </a:lnTo>
                <a:lnTo>
                  <a:pt x="0" y="4"/>
                </a:lnTo>
                <a:close/>
              </a:path>
            </a:pathLst>
          </a:custGeom>
          <a:solidFill>
            <a:schemeClr val="tx1"/>
          </a:solidFill>
          <a:ln w="9360">
            <a:solidFill>
              <a:schemeClr val="tx1"/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277" name="Line 16"/>
          <p:cNvSpPr/>
          <p:nvPr/>
        </p:nvSpPr>
        <p:spPr>
          <a:xfrm>
            <a:off x="2724480" y="3252600"/>
            <a:ext cx="109440" cy="62280"/>
          </a:xfrm>
          <a:prstGeom prst="line">
            <a:avLst/>
          </a:prstGeom>
          <a:ln w="1440">
            <a:solidFill>
              <a:schemeClr val="bg1"/>
            </a:solidFill>
            <a:miter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278" name="CustomShape 17"/>
          <p:cNvSpPr/>
          <p:nvPr/>
        </p:nvSpPr>
        <p:spPr>
          <a:xfrm>
            <a:off x="2724840" y="3241440"/>
            <a:ext cx="110160" cy="79560"/>
          </a:xfrm>
          <a:custGeom>
            <a:avLst/>
            <a:gdLst/>
            <a:ahLst/>
            <a:cxnLst/>
            <a:rect l="l" t="t" r="r" b="b"/>
            <a:pathLst>
              <a:path w="107" h="76">
                <a:moveTo>
                  <a:pt x="0" y="18"/>
                </a:moveTo>
                <a:lnTo>
                  <a:pt x="0" y="0"/>
                </a:lnTo>
                <a:lnTo>
                  <a:pt x="107" y="63"/>
                </a:lnTo>
                <a:lnTo>
                  <a:pt x="107" y="72"/>
                </a:lnTo>
                <a:lnTo>
                  <a:pt x="99" y="76"/>
                </a:lnTo>
                <a:lnTo>
                  <a:pt x="0" y="18"/>
                </a:lnTo>
                <a:close/>
              </a:path>
            </a:pathLst>
          </a:custGeom>
          <a:solidFill>
            <a:schemeClr val="tx1"/>
          </a:solidFill>
          <a:ln w="9360">
            <a:solidFill>
              <a:schemeClr val="tx1"/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279" name="Line 18"/>
          <p:cNvSpPr/>
          <p:nvPr/>
        </p:nvSpPr>
        <p:spPr>
          <a:xfrm>
            <a:off x="2724480" y="3299760"/>
            <a:ext cx="68760" cy="39240"/>
          </a:xfrm>
          <a:prstGeom prst="line">
            <a:avLst/>
          </a:prstGeom>
          <a:ln w="1440">
            <a:solidFill>
              <a:schemeClr val="bg1"/>
            </a:solidFill>
            <a:miter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280" name="CustomShape 19"/>
          <p:cNvSpPr/>
          <p:nvPr/>
        </p:nvSpPr>
        <p:spPr>
          <a:xfrm>
            <a:off x="2719440" y="3292200"/>
            <a:ext cx="79560" cy="54360"/>
          </a:xfrm>
          <a:custGeom>
            <a:avLst/>
            <a:gdLst/>
            <a:ahLst/>
            <a:cxnLst/>
            <a:rect l="l" t="t" r="r" b="b"/>
            <a:pathLst>
              <a:path w="76" h="53">
                <a:moveTo>
                  <a:pt x="0" y="13"/>
                </a:moveTo>
                <a:lnTo>
                  <a:pt x="8" y="0"/>
                </a:lnTo>
                <a:lnTo>
                  <a:pt x="76" y="40"/>
                </a:lnTo>
                <a:lnTo>
                  <a:pt x="68" y="53"/>
                </a:lnTo>
                <a:lnTo>
                  <a:pt x="0" y="13"/>
                </a:lnTo>
                <a:close/>
              </a:path>
            </a:pathLst>
          </a:custGeom>
          <a:solidFill>
            <a:schemeClr val="tx1"/>
          </a:solidFill>
          <a:ln w="9360">
            <a:solidFill>
              <a:schemeClr val="tx1"/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281" name="Line 20"/>
          <p:cNvSpPr/>
          <p:nvPr/>
        </p:nvSpPr>
        <p:spPr>
          <a:xfrm flipV="1">
            <a:off x="2613960" y="3252600"/>
            <a:ext cx="108000" cy="62280"/>
          </a:xfrm>
          <a:prstGeom prst="line">
            <a:avLst/>
          </a:prstGeom>
          <a:ln w="1440">
            <a:solidFill>
              <a:schemeClr val="bg1"/>
            </a:solidFill>
            <a:miter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282" name="CustomShape 21"/>
          <p:cNvSpPr/>
          <p:nvPr/>
        </p:nvSpPr>
        <p:spPr>
          <a:xfrm>
            <a:off x="2612880" y="3241440"/>
            <a:ext cx="111600" cy="79560"/>
          </a:xfrm>
          <a:custGeom>
            <a:avLst/>
            <a:gdLst/>
            <a:ahLst/>
            <a:cxnLst/>
            <a:rect l="l" t="t" r="r" b="b"/>
            <a:pathLst>
              <a:path w="107" h="76">
                <a:moveTo>
                  <a:pt x="7" y="76"/>
                </a:moveTo>
                <a:lnTo>
                  <a:pt x="0" y="72"/>
                </a:lnTo>
                <a:lnTo>
                  <a:pt x="0" y="63"/>
                </a:lnTo>
                <a:lnTo>
                  <a:pt x="107" y="0"/>
                </a:lnTo>
                <a:lnTo>
                  <a:pt x="107" y="18"/>
                </a:lnTo>
                <a:lnTo>
                  <a:pt x="7" y="76"/>
                </a:lnTo>
                <a:close/>
              </a:path>
            </a:pathLst>
          </a:custGeom>
          <a:solidFill>
            <a:schemeClr val="tx1"/>
          </a:solidFill>
          <a:ln w="9360">
            <a:solidFill>
              <a:schemeClr val="tx1"/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283" name="CustomShape 22"/>
          <p:cNvSpPr/>
          <p:nvPr/>
        </p:nvSpPr>
        <p:spPr>
          <a:xfrm>
            <a:off x="2445120" y="3194280"/>
            <a:ext cx="86040" cy="16776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none" lIns="0" tIns="0" rIns="0" bIns="0"/>
          <a:lstStyle/>
          <a:p>
            <a:pPr algn="ctr">
              <a:lnSpc>
                <a:spcPct val="100000"/>
              </a:lnSpc>
            </a:pPr>
            <a:r>
              <a:rPr lang="lv-LV" sz="1100" b="1" strike="noStrike" spc="-1">
                <a:solidFill>
                  <a:srgbClr val="2F5597"/>
                </a:solidFill>
                <a:uFill>
                  <a:solidFill>
                    <a:srgbClr val="FFFFFF"/>
                  </a:solidFill>
                </a:uFill>
                <a:latin typeface="Arial"/>
                <a:ea typeface="ＭＳ Ｐゴシック"/>
              </a:rPr>
              <a:t>F</a:t>
            </a:r>
            <a:endParaRPr lang="lv-LV" sz="11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284" name="Line 23"/>
          <p:cNvSpPr/>
          <p:nvPr/>
        </p:nvSpPr>
        <p:spPr>
          <a:xfrm>
            <a:off x="2530080" y="3270600"/>
            <a:ext cx="79920" cy="44280"/>
          </a:xfrm>
          <a:prstGeom prst="line">
            <a:avLst/>
          </a:prstGeom>
          <a:ln w="1440">
            <a:solidFill>
              <a:schemeClr val="bg1"/>
            </a:solidFill>
            <a:miter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285" name="CustomShape 24"/>
          <p:cNvSpPr/>
          <p:nvPr/>
        </p:nvSpPr>
        <p:spPr>
          <a:xfrm>
            <a:off x="2525040" y="3260520"/>
            <a:ext cx="87480" cy="60480"/>
          </a:xfrm>
          <a:custGeom>
            <a:avLst/>
            <a:gdLst/>
            <a:ahLst/>
            <a:cxnLst/>
            <a:rect l="l" t="t" r="r" b="b"/>
            <a:pathLst>
              <a:path w="84" h="58">
                <a:moveTo>
                  <a:pt x="0" y="14"/>
                </a:moveTo>
                <a:lnTo>
                  <a:pt x="8" y="0"/>
                </a:lnTo>
                <a:lnTo>
                  <a:pt x="84" y="45"/>
                </a:lnTo>
                <a:lnTo>
                  <a:pt x="84" y="54"/>
                </a:lnTo>
                <a:lnTo>
                  <a:pt x="76" y="58"/>
                </a:lnTo>
                <a:lnTo>
                  <a:pt x="0" y="14"/>
                </a:lnTo>
                <a:close/>
              </a:path>
            </a:pathLst>
          </a:custGeom>
          <a:solidFill>
            <a:schemeClr val="tx1"/>
          </a:solidFill>
          <a:ln w="9360">
            <a:solidFill>
              <a:schemeClr val="tx1"/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286" name="CustomShape 25"/>
          <p:cNvSpPr/>
          <p:nvPr/>
        </p:nvSpPr>
        <p:spPr>
          <a:xfrm>
            <a:off x="2445120" y="3459960"/>
            <a:ext cx="86040" cy="16776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none" lIns="0" tIns="0" rIns="0" bIns="0"/>
          <a:lstStyle/>
          <a:p>
            <a:pPr algn="ctr">
              <a:lnSpc>
                <a:spcPct val="100000"/>
              </a:lnSpc>
            </a:pPr>
            <a:r>
              <a:rPr lang="lv-LV" sz="1100" b="1" strike="noStrike" spc="-1">
                <a:solidFill>
                  <a:srgbClr val="2F5597"/>
                </a:solidFill>
                <a:uFill>
                  <a:solidFill>
                    <a:srgbClr val="FFFFFF"/>
                  </a:solidFill>
                </a:uFill>
                <a:latin typeface="Arial"/>
                <a:ea typeface="ＭＳ Ｐゴシック"/>
              </a:rPr>
              <a:t>F</a:t>
            </a:r>
            <a:endParaRPr lang="lv-LV" sz="11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287" name="Line 26"/>
          <p:cNvSpPr/>
          <p:nvPr/>
        </p:nvSpPr>
        <p:spPr>
          <a:xfrm flipV="1">
            <a:off x="2545200" y="3448440"/>
            <a:ext cx="64800" cy="38160"/>
          </a:xfrm>
          <a:prstGeom prst="line">
            <a:avLst/>
          </a:prstGeom>
          <a:ln w="1440">
            <a:solidFill>
              <a:schemeClr val="bg1"/>
            </a:solidFill>
            <a:miter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288" name="CustomShape 27"/>
          <p:cNvSpPr/>
          <p:nvPr/>
        </p:nvSpPr>
        <p:spPr>
          <a:xfrm>
            <a:off x="2540520" y="3443400"/>
            <a:ext cx="72000" cy="51840"/>
          </a:xfrm>
          <a:custGeom>
            <a:avLst/>
            <a:gdLst/>
            <a:ahLst/>
            <a:cxnLst/>
            <a:rect l="l" t="t" r="r" b="b"/>
            <a:pathLst>
              <a:path w="70" h="50">
                <a:moveTo>
                  <a:pt x="7" y="50"/>
                </a:moveTo>
                <a:lnTo>
                  <a:pt x="0" y="36"/>
                </a:lnTo>
                <a:lnTo>
                  <a:pt x="62" y="0"/>
                </a:lnTo>
                <a:lnTo>
                  <a:pt x="70" y="5"/>
                </a:lnTo>
                <a:lnTo>
                  <a:pt x="70" y="14"/>
                </a:lnTo>
                <a:lnTo>
                  <a:pt x="7" y="50"/>
                </a:lnTo>
                <a:close/>
              </a:path>
            </a:pathLst>
          </a:custGeom>
          <a:solidFill>
            <a:schemeClr val="tx1"/>
          </a:solidFill>
          <a:ln w="9360">
            <a:solidFill>
              <a:schemeClr val="tx1"/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289" name="CustomShape 28"/>
          <p:cNvSpPr/>
          <p:nvPr/>
        </p:nvSpPr>
        <p:spPr>
          <a:xfrm>
            <a:off x="2925360" y="3209760"/>
            <a:ext cx="86040" cy="16776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none" lIns="0" tIns="0" rIns="0" bIns="0"/>
          <a:lstStyle/>
          <a:p>
            <a:pPr algn="ctr">
              <a:lnSpc>
                <a:spcPct val="100000"/>
              </a:lnSpc>
            </a:pPr>
            <a:r>
              <a:rPr lang="lv-LV" sz="1100" b="1" strike="noStrike" spc="-1">
                <a:solidFill>
                  <a:srgbClr val="2F5597"/>
                </a:solidFill>
                <a:uFill>
                  <a:solidFill>
                    <a:srgbClr val="FFFFFF"/>
                  </a:solidFill>
                </a:uFill>
                <a:latin typeface="Arial"/>
                <a:ea typeface="ＭＳ Ｐゴシック"/>
              </a:rPr>
              <a:t>F</a:t>
            </a:r>
            <a:endParaRPr lang="lv-LV" sz="11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290" name="Line 29"/>
          <p:cNvSpPr/>
          <p:nvPr/>
        </p:nvSpPr>
        <p:spPr>
          <a:xfrm flipH="1">
            <a:off x="2836440" y="3278160"/>
            <a:ext cx="64800" cy="36720"/>
          </a:xfrm>
          <a:prstGeom prst="line">
            <a:avLst/>
          </a:prstGeom>
          <a:ln w="1440">
            <a:solidFill>
              <a:schemeClr val="bg1"/>
            </a:solidFill>
            <a:miter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291" name="CustomShape 30"/>
          <p:cNvSpPr/>
          <p:nvPr/>
        </p:nvSpPr>
        <p:spPr>
          <a:xfrm>
            <a:off x="2831400" y="3270600"/>
            <a:ext cx="74520" cy="52920"/>
          </a:xfrm>
          <a:custGeom>
            <a:avLst/>
            <a:gdLst/>
            <a:ahLst/>
            <a:cxnLst/>
            <a:rect l="l" t="t" r="r" b="b"/>
            <a:pathLst>
              <a:path w="72" h="52">
                <a:moveTo>
                  <a:pt x="65" y="0"/>
                </a:moveTo>
                <a:lnTo>
                  <a:pt x="72" y="14"/>
                </a:lnTo>
                <a:lnTo>
                  <a:pt x="8" y="52"/>
                </a:lnTo>
                <a:lnTo>
                  <a:pt x="4" y="45"/>
                </a:lnTo>
                <a:lnTo>
                  <a:pt x="0" y="38"/>
                </a:lnTo>
                <a:lnTo>
                  <a:pt x="65" y="0"/>
                </a:lnTo>
                <a:close/>
              </a:path>
            </a:pathLst>
          </a:custGeom>
          <a:solidFill>
            <a:schemeClr val="tx1"/>
          </a:solidFill>
          <a:ln w="9360">
            <a:solidFill>
              <a:schemeClr val="tx1"/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292" name="Line 31"/>
          <p:cNvSpPr/>
          <p:nvPr/>
        </p:nvSpPr>
        <p:spPr>
          <a:xfrm flipH="1" flipV="1">
            <a:off x="2836440" y="3448440"/>
            <a:ext cx="108000" cy="63360"/>
          </a:xfrm>
          <a:prstGeom prst="line">
            <a:avLst/>
          </a:prstGeom>
          <a:ln w="1440">
            <a:solidFill>
              <a:schemeClr val="bg1"/>
            </a:solidFill>
            <a:miter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293" name="CustomShape 32"/>
          <p:cNvSpPr/>
          <p:nvPr/>
        </p:nvSpPr>
        <p:spPr>
          <a:xfrm>
            <a:off x="2835360" y="3443400"/>
            <a:ext cx="111600" cy="79560"/>
          </a:xfrm>
          <a:custGeom>
            <a:avLst/>
            <a:gdLst/>
            <a:ahLst/>
            <a:cxnLst/>
            <a:rect l="l" t="t" r="r" b="b"/>
            <a:pathLst>
              <a:path w="107" h="77">
                <a:moveTo>
                  <a:pt x="107" y="58"/>
                </a:moveTo>
                <a:lnTo>
                  <a:pt x="107" y="77"/>
                </a:lnTo>
                <a:lnTo>
                  <a:pt x="0" y="14"/>
                </a:lnTo>
                <a:lnTo>
                  <a:pt x="0" y="5"/>
                </a:lnTo>
                <a:lnTo>
                  <a:pt x="8" y="0"/>
                </a:lnTo>
                <a:lnTo>
                  <a:pt x="107" y="58"/>
                </a:lnTo>
                <a:close/>
              </a:path>
            </a:pathLst>
          </a:custGeom>
          <a:solidFill>
            <a:schemeClr val="tx1"/>
          </a:solidFill>
          <a:ln w="9360">
            <a:solidFill>
              <a:schemeClr val="tx1"/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294" name="Line 33"/>
          <p:cNvSpPr/>
          <p:nvPr/>
        </p:nvSpPr>
        <p:spPr>
          <a:xfrm flipH="1">
            <a:off x="2948040" y="3448440"/>
            <a:ext cx="108000" cy="63360"/>
          </a:xfrm>
          <a:prstGeom prst="line">
            <a:avLst/>
          </a:prstGeom>
          <a:ln w="1440">
            <a:solidFill>
              <a:schemeClr val="bg1"/>
            </a:solidFill>
            <a:miter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295" name="CustomShape 34"/>
          <p:cNvSpPr/>
          <p:nvPr/>
        </p:nvSpPr>
        <p:spPr>
          <a:xfrm>
            <a:off x="2946960" y="3443400"/>
            <a:ext cx="110160" cy="79560"/>
          </a:xfrm>
          <a:custGeom>
            <a:avLst/>
            <a:gdLst/>
            <a:ahLst/>
            <a:cxnLst/>
            <a:rect l="l" t="t" r="r" b="b"/>
            <a:pathLst>
              <a:path w="107" h="77">
                <a:moveTo>
                  <a:pt x="99" y="0"/>
                </a:moveTo>
                <a:lnTo>
                  <a:pt x="107" y="5"/>
                </a:lnTo>
                <a:lnTo>
                  <a:pt x="107" y="14"/>
                </a:lnTo>
                <a:lnTo>
                  <a:pt x="0" y="77"/>
                </a:lnTo>
                <a:lnTo>
                  <a:pt x="0" y="58"/>
                </a:lnTo>
                <a:lnTo>
                  <a:pt x="99" y="0"/>
                </a:lnTo>
                <a:close/>
              </a:path>
            </a:pathLst>
          </a:custGeom>
          <a:solidFill>
            <a:schemeClr val="tx1"/>
          </a:solidFill>
          <a:ln w="9360">
            <a:solidFill>
              <a:schemeClr val="tx1"/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296" name="Line 35"/>
          <p:cNvSpPr/>
          <p:nvPr/>
        </p:nvSpPr>
        <p:spPr>
          <a:xfrm flipH="1" flipV="1">
            <a:off x="3058560" y="3448440"/>
            <a:ext cx="108360" cy="63360"/>
          </a:xfrm>
          <a:prstGeom prst="line">
            <a:avLst/>
          </a:prstGeom>
          <a:ln w="1440">
            <a:solidFill>
              <a:schemeClr val="bg1"/>
            </a:solidFill>
            <a:miter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297" name="CustomShape 36"/>
          <p:cNvSpPr/>
          <p:nvPr/>
        </p:nvSpPr>
        <p:spPr>
          <a:xfrm>
            <a:off x="3057480" y="3443400"/>
            <a:ext cx="111600" cy="79560"/>
          </a:xfrm>
          <a:custGeom>
            <a:avLst/>
            <a:gdLst/>
            <a:ahLst/>
            <a:cxnLst/>
            <a:rect l="l" t="t" r="r" b="b"/>
            <a:pathLst>
              <a:path w="107" h="77">
                <a:moveTo>
                  <a:pt x="107" y="58"/>
                </a:moveTo>
                <a:lnTo>
                  <a:pt x="107" y="77"/>
                </a:lnTo>
                <a:lnTo>
                  <a:pt x="0" y="14"/>
                </a:lnTo>
                <a:lnTo>
                  <a:pt x="0" y="5"/>
                </a:lnTo>
                <a:lnTo>
                  <a:pt x="8" y="0"/>
                </a:lnTo>
                <a:lnTo>
                  <a:pt x="107" y="58"/>
                </a:lnTo>
                <a:close/>
              </a:path>
            </a:pathLst>
          </a:custGeom>
          <a:solidFill>
            <a:schemeClr val="tx1"/>
          </a:solidFill>
          <a:ln w="9360">
            <a:solidFill>
              <a:schemeClr val="tx1"/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298" name="Line 37"/>
          <p:cNvSpPr/>
          <p:nvPr/>
        </p:nvSpPr>
        <p:spPr>
          <a:xfrm flipH="1">
            <a:off x="3171960" y="3448440"/>
            <a:ext cx="106560" cy="63360"/>
          </a:xfrm>
          <a:prstGeom prst="line">
            <a:avLst/>
          </a:prstGeom>
          <a:ln w="1440">
            <a:solidFill>
              <a:schemeClr val="bg1"/>
            </a:solidFill>
            <a:miter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299" name="CustomShape 38"/>
          <p:cNvSpPr/>
          <p:nvPr/>
        </p:nvSpPr>
        <p:spPr>
          <a:xfrm>
            <a:off x="3169440" y="3438360"/>
            <a:ext cx="111600" cy="84600"/>
          </a:xfrm>
          <a:custGeom>
            <a:avLst/>
            <a:gdLst/>
            <a:ahLst/>
            <a:cxnLst/>
            <a:rect l="l" t="t" r="r" b="b"/>
            <a:pathLst>
              <a:path w="107" h="81">
                <a:moveTo>
                  <a:pt x="107" y="0"/>
                </a:moveTo>
                <a:lnTo>
                  <a:pt x="107" y="18"/>
                </a:lnTo>
                <a:lnTo>
                  <a:pt x="0" y="81"/>
                </a:lnTo>
                <a:lnTo>
                  <a:pt x="0" y="62"/>
                </a:lnTo>
                <a:lnTo>
                  <a:pt x="107" y="0"/>
                </a:lnTo>
                <a:close/>
              </a:path>
            </a:pathLst>
          </a:custGeom>
          <a:solidFill>
            <a:schemeClr val="tx1"/>
          </a:solidFill>
          <a:ln w="9360">
            <a:solidFill>
              <a:schemeClr val="tx1"/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300" name="CustomShape 39"/>
          <p:cNvSpPr/>
          <p:nvPr/>
        </p:nvSpPr>
        <p:spPr>
          <a:xfrm>
            <a:off x="3224520" y="3237480"/>
            <a:ext cx="109440" cy="16740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none" lIns="0" tIns="0" rIns="0" bIns="0"/>
          <a:lstStyle/>
          <a:p>
            <a:pPr algn="ctr">
              <a:lnSpc>
                <a:spcPct val="100000"/>
              </a:lnSpc>
            </a:pPr>
            <a:r>
              <a:rPr lang="lv-LV" sz="1100" b="1" strike="noStrike" spc="-1">
                <a:solidFill>
                  <a:srgbClr val="2F5597"/>
                </a:solidFill>
                <a:uFill>
                  <a:solidFill>
                    <a:srgbClr val="FFFFFF"/>
                  </a:solidFill>
                </a:uFill>
                <a:latin typeface="Arial"/>
                <a:ea typeface="ＭＳ Ｐゴシック"/>
              </a:rPr>
              <a:t>O</a:t>
            </a:r>
            <a:endParaRPr lang="lv-LV" sz="11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301" name="Line 40"/>
          <p:cNvSpPr/>
          <p:nvPr/>
        </p:nvSpPr>
        <p:spPr>
          <a:xfrm>
            <a:off x="3260880" y="3368160"/>
            <a:ext cx="1080" cy="89280"/>
          </a:xfrm>
          <a:prstGeom prst="line">
            <a:avLst/>
          </a:prstGeom>
          <a:ln w="1440">
            <a:solidFill>
              <a:schemeClr val="bg1"/>
            </a:solidFill>
            <a:miter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302" name="CustomShape 41"/>
          <p:cNvSpPr/>
          <p:nvPr/>
        </p:nvSpPr>
        <p:spPr>
          <a:xfrm>
            <a:off x="3253320" y="3367080"/>
            <a:ext cx="14760" cy="92520"/>
          </a:xfrm>
          <a:prstGeom prst="rect">
            <a:avLst/>
          </a:prstGeom>
          <a:solidFill>
            <a:schemeClr val="tx1"/>
          </a:solidFill>
          <a:ln w="9360">
            <a:solidFill>
              <a:schemeClr val="tx1"/>
            </a:solidFill>
            <a:miter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303" name="Line 42"/>
          <p:cNvSpPr/>
          <p:nvPr/>
        </p:nvSpPr>
        <p:spPr>
          <a:xfrm>
            <a:off x="3300120" y="3368160"/>
            <a:ext cx="1440" cy="89280"/>
          </a:xfrm>
          <a:prstGeom prst="line">
            <a:avLst/>
          </a:prstGeom>
          <a:ln w="1440">
            <a:solidFill>
              <a:schemeClr val="bg1"/>
            </a:solidFill>
            <a:miter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304" name="CustomShape 43"/>
          <p:cNvSpPr/>
          <p:nvPr/>
        </p:nvSpPr>
        <p:spPr>
          <a:xfrm>
            <a:off x="3294000" y="3367080"/>
            <a:ext cx="14760" cy="92520"/>
          </a:xfrm>
          <a:prstGeom prst="rect">
            <a:avLst/>
          </a:prstGeom>
          <a:solidFill>
            <a:schemeClr val="tx1"/>
          </a:solidFill>
          <a:ln w="9360">
            <a:solidFill>
              <a:schemeClr val="tx1"/>
            </a:solidFill>
            <a:miter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305" name="CustomShape 44"/>
          <p:cNvSpPr/>
          <p:nvPr/>
        </p:nvSpPr>
        <p:spPr>
          <a:xfrm>
            <a:off x="3346200" y="3444840"/>
            <a:ext cx="101160" cy="16776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none" lIns="0" tIns="0" rIns="0" bIns="0"/>
          <a:lstStyle/>
          <a:p>
            <a:pPr algn="ctr">
              <a:lnSpc>
                <a:spcPct val="100000"/>
              </a:lnSpc>
            </a:pPr>
            <a:r>
              <a:rPr lang="lv-LV" sz="1100" b="1" strike="noStrike" spc="-1">
                <a:solidFill>
                  <a:srgbClr val="2F5597"/>
                </a:solidFill>
                <a:uFill>
                  <a:solidFill>
                    <a:srgbClr val="FFFFFF"/>
                  </a:solidFill>
                </a:uFill>
                <a:latin typeface="Arial"/>
                <a:ea typeface="ＭＳ Ｐゴシック"/>
              </a:rPr>
              <a:t>N</a:t>
            </a:r>
            <a:endParaRPr lang="lv-LV" sz="11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306" name="Line 45"/>
          <p:cNvSpPr/>
          <p:nvPr/>
        </p:nvSpPr>
        <p:spPr>
          <a:xfrm flipH="1" flipV="1">
            <a:off x="3282480" y="3448440"/>
            <a:ext cx="63360" cy="36720"/>
          </a:xfrm>
          <a:prstGeom prst="line">
            <a:avLst/>
          </a:prstGeom>
          <a:ln w="1440">
            <a:solidFill>
              <a:schemeClr val="bg1"/>
            </a:solidFill>
            <a:miter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307" name="CustomShape 46"/>
          <p:cNvSpPr/>
          <p:nvPr/>
        </p:nvSpPr>
        <p:spPr>
          <a:xfrm>
            <a:off x="3276360" y="3440880"/>
            <a:ext cx="74520" cy="52920"/>
          </a:xfrm>
          <a:custGeom>
            <a:avLst/>
            <a:gdLst/>
            <a:ahLst/>
            <a:cxnLst/>
            <a:rect l="l" t="t" r="r" b="b"/>
            <a:pathLst>
              <a:path w="72" h="51">
                <a:moveTo>
                  <a:pt x="72" y="38"/>
                </a:moveTo>
                <a:lnTo>
                  <a:pt x="65" y="51"/>
                </a:lnTo>
                <a:lnTo>
                  <a:pt x="0" y="14"/>
                </a:lnTo>
                <a:lnTo>
                  <a:pt x="8" y="0"/>
                </a:lnTo>
                <a:lnTo>
                  <a:pt x="72" y="38"/>
                </a:lnTo>
                <a:close/>
              </a:path>
            </a:pathLst>
          </a:custGeom>
          <a:solidFill>
            <a:schemeClr val="tx1"/>
          </a:solidFill>
          <a:ln w="9360">
            <a:solidFill>
              <a:schemeClr val="tx1"/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308" name="CustomShape 47"/>
          <p:cNvSpPr/>
          <p:nvPr/>
        </p:nvSpPr>
        <p:spPr>
          <a:xfrm>
            <a:off x="3008160" y="3237480"/>
            <a:ext cx="101160" cy="16740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none" lIns="0" tIns="0" rIns="0" bIns="0"/>
          <a:lstStyle/>
          <a:p>
            <a:pPr algn="ctr">
              <a:lnSpc>
                <a:spcPct val="100000"/>
              </a:lnSpc>
            </a:pPr>
            <a:r>
              <a:rPr lang="lv-LV" sz="1100" b="1" strike="noStrike" spc="-1">
                <a:solidFill>
                  <a:srgbClr val="2F5597"/>
                </a:solidFill>
                <a:uFill>
                  <a:solidFill>
                    <a:srgbClr val="FFFFFF"/>
                  </a:solidFill>
                </a:uFill>
                <a:latin typeface="Arial"/>
                <a:ea typeface="ＭＳ Ｐゴシック"/>
              </a:rPr>
              <a:t>N</a:t>
            </a:r>
            <a:endParaRPr lang="lv-LV" sz="11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309" name="CustomShape 48"/>
          <p:cNvSpPr/>
          <p:nvPr/>
        </p:nvSpPr>
        <p:spPr>
          <a:xfrm>
            <a:off x="3090600" y="3237480"/>
            <a:ext cx="101160" cy="16740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none" lIns="0" tIns="0" rIns="0" bIns="0"/>
          <a:lstStyle/>
          <a:p>
            <a:pPr algn="ctr">
              <a:lnSpc>
                <a:spcPct val="100000"/>
              </a:lnSpc>
            </a:pPr>
            <a:r>
              <a:rPr lang="lv-LV" sz="1100" b="1" strike="noStrike" spc="-1">
                <a:solidFill>
                  <a:srgbClr val="2F5597"/>
                </a:solidFill>
                <a:uFill>
                  <a:solidFill>
                    <a:srgbClr val="FFFFFF"/>
                  </a:solidFill>
                </a:uFill>
                <a:latin typeface="Arial"/>
                <a:ea typeface="ＭＳ Ｐゴシック"/>
              </a:rPr>
              <a:t>H</a:t>
            </a:r>
            <a:endParaRPr lang="lv-LV" sz="11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310" name="CustomShape 49"/>
          <p:cNvSpPr/>
          <p:nvPr/>
        </p:nvSpPr>
        <p:spPr>
          <a:xfrm>
            <a:off x="3175920" y="3292200"/>
            <a:ext cx="56880" cy="12204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none" lIns="0" tIns="0" rIns="0" bIns="0"/>
          <a:lstStyle/>
          <a:p>
            <a:pPr algn="ctr">
              <a:lnSpc>
                <a:spcPct val="100000"/>
              </a:lnSpc>
            </a:pPr>
            <a:r>
              <a:rPr lang="lv-LV" sz="800" b="1" strike="noStrike" spc="-1">
                <a:solidFill>
                  <a:srgbClr val="2F5597"/>
                </a:solidFill>
                <a:uFill>
                  <a:solidFill>
                    <a:srgbClr val="FFFFFF"/>
                  </a:solidFill>
                </a:uFill>
                <a:latin typeface="Arial"/>
                <a:ea typeface="ＭＳ Ｐゴシック"/>
              </a:rPr>
              <a:t>2</a:t>
            </a:r>
            <a:endParaRPr lang="lv-LV" sz="8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311" name="Line 50"/>
          <p:cNvSpPr/>
          <p:nvPr/>
        </p:nvSpPr>
        <p:spPr>
          <a:xfrm>
            <a:off x="3057480" y="3368160"/>
            <a:ext cx="1080" cy="77760"/>
          </a:xfrm>
          <a:prstGeom prst="line">
            <a:avLst/>
          </a:prstGeom>
          <a:ln w="1440">
            <a:solidFill>
              <a:schemeClr val="bg1"/>
            </a:solidFill>
            <a:miter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312" name="CustomShape 51"/>
          <p:cNvSpPr/>
          <p:nvPr/>
        </p:nvSpPr>
        <p:spPr>
          <a:xfrm>
            <a:off x="3044880" y="3367080"/>
            <a:ext cx="26280" cy="81000"/>
          </a:xfrm>
          <a:custGeom>
            <a:avLst/>
            <a:gdLst/>
            <a:ahLst/>
            <a:cxnLst/>
            <a:rect l="l" t="t" r="r" b="b"/>
            <a:pathLst>
              <a:path w="26" h="78">
                <a:moveTo>
                  <a:pt x="0" y="0"/>
                </a:moveTo>
                <a:lnTo>
                  <a:pt x="26" y="0"/>
                </a:lnTo>
                <a:lnTo>
                  <a:pt x="21" y="73"/>
                </a:lnTo>
                <a:lnTo>
                  <a:pt x="13" y="78"/>
                </a:lnTo>
                <a:lnTo>
                  <a:pt x="5" y="73"/>
                </a:lnTo>
                <a:lnTo>
                  <a:pt x="0" y="0"/>
                </a:lnTo>
                <a:close/>
              </a:path>
            </a:pathLst>
          </a:custGeom>
          <a:solidFill>
            <a:schemeClr val="tx1"/>
          </a:solidFill>
          <a:ln w="9360">
            <a:solidFill>
              <a:schemeClr val="tx1"/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313" name="CustomShape 52"/>
          <p:cNvSpPr/>
          <p:nvPr/>
        </p:nvSpPr>
        <p:spPr>
          <a:xfrm>
            <a:off x="3563280" y="3589560"/>
            <a:ext cx="101160" cy="16776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none" lIns="0" tIns="0" rIns="0" bIns="0"/>
          <a:lstStyle/>
          <a:p>
            <a:pPr algn="ctr">
              <a:lnSpc>
                <a:spcPct val="100000"/>
              </a:lnSpc>
            </a:pPr>
            <a:r>
              <a:rPr lang="lv-LV" sz="1100" b="1" strike="noStrike" spc="-1">
                <a:solidFill>
                  <a:srgbClr val="2F5597"/>
                </a:solidFill>
                <a:uFill>
                  <a:solidFill>
                    <a:srgbClr val="FFFFFF"/>
                  </a:solidFill>
                </a:uFill>
                <a:latin typeface="Arial"/>
                <a:ea typeface="ＭＳ Ｐゴシック"/>
              </a:rPr>
              <a:t>N</a:t>
            </a:r>
            <a:endParaRPr lang="lv-LV" sz="11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314" name="Line 53"/>
          <p:cNvSpPr/>
          <p:nvPr/>
        </p:nvSpPr>
        <p:spPr>
          <a:xfrm flipV="1">
            <a:off x="3391560" y="3564000"/>
            <a:ext cx="1440" cy="77400"/>
          </a:xfrm>
          <a:prstGeom prst="line">
            <a:avLst/>
          </a:prstGeom>
          <a:ln w="1440">
            <a:solidFill>
              <a:schemeClr val="bg1"/>
            </a:solidFill>
            <a:miter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315" name="CustomShape 54"/>
          <p:cNvSpPr/>
          <p:nvPr/>
        </p:nvSpPr>
        <p:spPr>
          <a:xfrm>
            <a:off x="3384360" y="3562920"/>
            <a:ext cx="16200" cy="84600"/>
          </a:xfrm>
          <a:custGeom>
            <a:avLst/>
            <a:gdLst/>
            <a:ahLst/>
            <a:cxnLst/>
            <a:rect l="l" t="t" r="r" b="b"/>
            <a:pathLst>
              <a:path w="16" h="82">
                <a:moveTo>
                  <a:pt x="16" y="73"/>
                </a:moveTo>
                <a:lnTo>
                  <a:pt x="0" y="82"/>
                </a:lnTo>
                <a:lnTo>
                  <a:pt x="0" y="0"/>
                </a:lnTo>
                <a:lnTo>
                  <a:pt x="16" y="0"/>
                </a:lnTo>
                <a:lnTo>
                  <a:pt x="16" y="73"/>
                </a:lnTo>
                <a:close/>
              </a:path>
            </a:pathLst>
          </a:custGeom>
          <a:solidFill>
            <a:schemeClr val="tx1"/>
          </a:solidFill>
          <a:ln w="9360">
            <a:solidFill>
              <a:schemeClr val="tx1"/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316" name="Line 55"/>
          <p:cNvSpPr/>
          <p:nvPr/>
        </p:nvSpPr>
        <p:spPr>
          <a:xfrm flipH="1" flipV="1">
            <a:off x="3394080" y="3645360"/>
            <a:ext cx="106920" cy="62280"/>
          </a:xfrm>
          <a:prstGeom prst="line">
            <a:avLst/>
          </a:prstGeom>
          <a:ln w="1440">
            <a:solidFill>
              <a:schemeClr val="bg1"/>
            </a:solidFill>
            <a:miter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317" name="CustomShape 56"/>
          <p:cNvSpPr/>
          <p:nvPr/>
        </p:nvSpPr>
        <p:spPr>
          <a:xfrm>
            <a:off x="3384360" y="3639240"/>
            <a:ext cx="119160" cy="79560"/>
          </a:xfrm>
          <a:custGeom>
            <a:avLst/>
            <a:gdLst/>
            <a:ahLst/>
            <a:cxnLst/>
            <a:rect l="l" t="t" r="r" b="b"/>
            <a:pathLst>
              <a:path w="115" h="77">
                <a:moveTo>
                  <a:pt x="115" y="59"/>
                </a:moveTo>
                <a:lnTo>
                  <a:pt x="115" y="77"/>
                </a:lnTo>
                <a:lnTo>
                  <a:pt x="0" y="9"/>
                </a:lnTo>
                <a:lnTo>
                  <a:pt x="16" y="0"/>
                </a:lnTo>
                <a:lnTo>
                  <a:pt x="115" y="59"/>
                </a:lnTo>
                <a:close/>
              </a:path>
            </a:pathLst>
          </a:custGeom>
          <a:solidFill>
            <a:schemeClr val="tx1"/>
          </a:solidFill>
          <a:ln w="9360">
            <a:solidFill>
              <a:schemeClr val="tx1"/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318" name="Line 57"/>
          <p:cNvSpPr/>
          <p:nvPr/>
        </p:nvSpPr>
        <p:spPr>
          <a:xfrm flipH="1">
            <a:off x="3506040" y="3673080"/>
            <a:ext cx="62280" cy="34560"/>
          </a:xfrm>
          <a:prstGeom prst="line">
            <a:avLst/>
          </a:prstGeom>
          <a:ln w="1440">
            <a:solidFill>
              <a:schemeClr val="bg1"/>
            </a:solidFill>
            <a:miter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319" name="CustomShape 58"/>
          <p:cNvSpPr/>
          <p:nvPr/>
        </p:nvSpPr>
        <p:spPr>
          <a:xfrm>
            <a:off x="3499920" y="3663360"/>
            <a:ext cx="73440" cy="52920"/>
          </a:xfrm>
          <a:custGeom>
            <a:avLst/>
            <a:gdLst/>
            <a:ahLst/>
            <a:cxnLst/>
            <a:rect l="l" t="t" r="r" b="b"/>
            <a:pathLst>
              <a:path w="71" h="51">
                <a:moveTo>
                  <a:pt x="63" y="0"/>
                </a:moveTo>
                <a:lnTo>
                  <a:pt x="71" y="14"/>
                </a:lnTo>
                <a:lnTo>
                  <a:pt x="8" y="51"/>
                </a:lnTo>
                <a:lnTo>
                  <a:pt x="0" y="37"/>
                </a:lnTo>
                <a:lnTo>
                  <a:pt x="63" y="0"/>
                </a:lnTo>
                <a:close/>
              </a:path>
            </a:pathLst>
          </a:custGeom>
          <a:solidFill>
            <a:schemeClr val="tx1"/>
          </a:solidFill>
          <a:ln w="9360">
            <a:solidFill>
              <a:schemeClr val="tx1"/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320" name="Line 59"/>
          <p:cNvSpPr/>
          <p:nvPr/>
        </p:nvSpPr>
        <p:spPr>
          <a:xfrm>
            <a:off x="3615480" y="3514320"/>
            <a:ext cx="1080" cy="85320"/>
          </a:xfrm>
          <a:prstGeom prst="line">
            <a:avLst/>
          </a:prstGeom>
          <a:ln w="1440">
            <a:solidFill>
              <a:schemeClr val="bg1"/>
            </a:solidFill>
            <a:miter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321" name="CustomShape 60"/>
          <p:cNvSpPr/>
          <p:nvPr/>
        </p:nvSpPr>
        <p:spPr>
          <a:xfrm>
            <a:off x="3607920" y="3513240"/>
            <a:ext cx="14760" cy="86040"/>
          </a:xfrm>
          <a:custGeom>
            <a:avLst/>
            <a:gdLst/>
            <a:ahLst/>
            <a:cxnLst/>
            <a:rect l="l" t="t" r="r" b="b"/>
            <a:pathLst>
              <a:path w="15" h="83">
                <a:moveTo>
                  <a:pt x="0" y="4"/>
                </a:moveTo>
                <a:lnTo>
                  <a:pt x="8" y="0"/>
                </a:lnTo>
                <a:lnTo>
                  <a:pt x="15" y="5"/>
                </a:lnTo>
                <a:lnTo>
                  <a:pt x="15" y="83"/>
                </a:lnTo>
                <a:lnTo>
                  <a:pt x="0" y="83"/>
                </a:lnTo>
                <a:lnTo>
                  <a:pt x="0" y="4"/>
                </a:lnTo>
                <a:close/>
              </a:path>
            </a:pathLst>
          </a:custGeom>
          <a:solidFill>
            <a:schemeClr val="tx1"/>
          </a:solidFill>
          <a:ln w="9360">
            <a:solidFill>
              <a:schemeClr val="tx1"/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322" name="Line 61"/>
          <p:cNvSpPr/>
          <p:nvPr/>
        </p:nvSpPr>
        <p:spPr>
          <a:xfrm>
            <a:off x="3506040" y="3448440"/>
            <a:ext cx="108000" cy="63360"/>
          </a:xfrm>
          <a:prstGeom prst="line">
            <a:avLst/>
          </a:prstGeom>
          <a:ln w="1440">
            <a:solidFill>
              <a:schemeClr val="bg1"/>
            </a:solidFill>
            <a:miter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323" name="CustomShape 62"/>
          <p:cNvSpPr/>
          <p:nvPr/>
        </p:nvSpPr>
        <p:spPr>
          <a:xfrm>
            <a:off x="3503520" y="3438360"/>
            <a:ext cx="111600" cy="79560"/>
          </a:xfrm>
          <a:custGeom>
            <a:avLst/>
            <a:gdLst/>
            <a:ahLst/>
            <a:cxnLst/>
            <a:rect l="l" t="t" r="r" b="b"/>
            <a:pathLst>
              <a:path w="108" h="76">
                <a:moveTo>
                  <a:pt x="0" y="18"/>
                </a:moveTo>
                <a:lnTo>
                  <a:pt x="0" y="0"/>
                </a:lnTo>
                <a:lnTo>
                  <a:pt x="108" y="63"/>
                </a:lnTo>
                <a:lnTo>
                  <a:pt x="108" y="72"/>
                </a:lnTo>
                <a:lnTo>
                  <a:pt x="100" y="76"/>
                </a:lnTo>
                <a:lnTo>
                  <a:pt x="0" y="18"/>
                </a:lnTo>
                <a:close/>
              </a:path>
            </a:pathLst>
          </a:custGeom>
          <a:solidFill>
            <a:schemeClr val="tx1"/>
          </a:solidFill>
          <a:ln w="9360">
            <a:solidFill>
              <a:schemeClr val="tx1"/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324" name="CustomShape 63"/>
          <p:cNvSpPr/>
          <p:nvPr/>
        </p:nvSpPr>
        <p:spPr>
          <a:xfrm>
            <a:off x="3432600" y="3440880"/>
            <a:ext cx="74520" cy="52920"/>
          </a:xfrm>
          <a:custGeom>
            <a:avLst/>
            <a:gdLst/>
            <a:ahLst/>
            <a:cxnLst/>
            <a:rect l="l" t="t" r="r" b="b"/>
            <a:pathLst>
              <a:path w="72" h="51">
                <a:moveTo>
                  <a:pt x="7" y="51"/>
                </a:moveTo>
                <a:lnTo>
                  <a:pt x="0" y="38"/>
                </a:lnTo>
                <a:lnTo>
                  <a:pt x="64" y="0"/>
                </a:lnTo>
                <a:lnTo>
                  <a:pt x="72" y="13"/>
                </a:lnTo>
                <a:lnTo>
                  <a:pt x="7" y="51"/>
                </a:lnTo>
                <a:close/>
              </a:path>
            </a:pathLst>
          </a:custGeom>
          <a:solidFill>
            <a:schemeClr val="tx1"/>
          </a:solidFill>
          <a:ln w="9360">
            <a:solidFill>
              <a:schemeClr val="tx1"/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325" name="CustomShape 64"/>
          <p:cNvSpPr/>
          <p:nvPr/>
        </p:nvSpPr>
        <p:spPr>
          <a:xfrm>
            <a:off x="3784680" y="3542400"/>
            <a:ext cx="101160" cy="16740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none" lIns="0" tIns="0" rIns="0" bIns="0"/>
          <a:lstStyle/>
          <a:p>
            <a:pPr algn="ctr">
              <a:lnSpc>
                <a:spcPct val="100000"/>
              </a:lnSpc>
            </a:pPr>
            <a:r>
              <a:rPr lang="lv-LV" sz="1100" b="1" strike="noStrike" spc="-1">
                <a:solidFill>
                  <a:srgbClr val="2F5597"/>
                </a:solidFill>
                <a:uFill>
                  <a:solidFill>
                    <a:srgbClr val="FFFFFF"/>
                  </a:solidFill>
                </a:uFill>
                <a:latin typeface="Arial"/>
                <a:ea typeface="ＭＳ Ｐゴシック"/>
              </a:rPr>
              <a:t>N</a:t>
            </a:r>
            <a:endParaRPr lang="lv-LV" sz="11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326" name="CustomShape 65"/>
          <p:cNvSpPr/>
          <p:nvPr/>
        </p:nvSpPr>
        <p:spPr>
          <a:xfrm>
            <a:off x="3705840" y="3400200"/>
            <a:ext cx="101160" cy="16776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none" lIns="0" tIns="0" rIns="0" bIns="0"/>
          <a:lstStyle/>
          <a:p>
            <a:pPr algn="ctr">
              <a:lnSpc>
                <a:spcPct val="100000"/>
              </a:lnSpc>
            </a:pPr>
            <a:r>
              <a:rPr lang="lv-LV" sz="1100" b="1" strike="noStrike" spc="-1">
                <a:solidFill>
                  <a:srgbClr val="2F5597"/>
                </a:solidFill>
                <a:uFill>
                  <a:solidFill>
                    <a:srgbClr val="FFFFFF"/>
                  </a:solidFill>
                </a:uFill>
                <a:latin typeface="Arial"/>
                <a:ea typeface="ＭＳ Ｐゴシック"/>
              </a:rPr>
              <a:t>N</a:t>
            </a:r>
            <a:endParaRPr lang="lv-LV" sz="11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327" name="Line 66"/>
          <p:cNvSpPr/>
          <p:nvPr/>
        </p:nvSpPr>
        <p:spPr>
          <a:xfrm flipH="1" flipV="1">
            <a:off x="3664800" y="3659400"/>
            <a:ext cx="71280" cy="25200"/>
          </a:xfrm>
          <a:prstGeom prst="line">
            <a:avLst/>
          </a:prstGeom>
          <a:ln w="1440">
            <a:solidFill>
              <a:schemeClr val="bg1"/>
            </a:solidFill>
            <a:miter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328" name="CustomShape 67"/>
          <p:cNvSpPr/>
          <p:nvPr/>
        </p:nvSpPr>
        <p:spPr>
          <a:xfrm>
            <a:off x="3661200" y="3651840"/>
            <a:ext cx="75960" cy="40320"/>
          </a:xfrm>
          <a:custGeom>
            <a:avLst/>
            <a:gdLst/>
            <a:ahLst/>
            <a:cxnLst/>
            <a:rect l="l" t="t" r="r" b="b"/>
            <a:pathLst>
              <a:path w="74" h="39">
                <a:moveTo>
                  <a:pt x="71" y="22"/>
                </a:moveTo>
                <a:lnTo>
                  <a:pt x="74" y="31"/>
                </a:lnTo>
                <a:lnTo>
                  <a:pt x="72" y="39"/>
                </a:lnTo>
                <a:lnTo>
                  <a:pt x="0" y="15"/>
                </a:lnTo>
                <a:lnTo>
                  <a:pt x="5" y="0"/>
                </a:lnTo>
                <a:lnTo>
                  <a:pt x="71" y="22"/>
                </a:lnTo>
                <a:close/>
              </a:path>
            </a:pathLst>
          </a:custGeom>
          <a:solidFill>
            <a:schemeClr val="tx1"/>
          </a:solidFill>
          <a:ln w="9360">
            <a:solidFill>
              <a:schemeClr val="tx1"/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329" name="Line 68"/>
          <p:cNvSpPr/>
          <p:nvPr/>
        </p:nvSpPr>
        <p:spPr>
          <a:xfrm flipH="1">
            <a:off x="3740040" y="3626280"/>
            <a:ext cx="37800" cy="57240"/>
          </a:xfrm>
          <a:prstGeom prst="line">
            <a:avLst/>
          </a:prstGeom>
          <a:ln w="1440">
            <a:solidFill>
              <a:schemeClr val="bg1"/>
            </a:solidFill>
            <a:miter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330" name="CustomShape 69"/>
          <p:cNvSpPr/>
          <p:nvPr/>
        </p:nvSpPr>
        <p:spPr>
          <a:xfrm>
            <a:off x="3735000" y="3620160"/>
            <a:ext cx="51840" cy="69480"/>
          </a:xfrm>
          <a:custGeom>
            <a:avLst/>
            <a:gdLst/>
            <a:ahLst/>
            <a:cxnLst/>
            <a:rect l="l" t="t" r="r" b="b"/>
            <a:pathLst>
              <a:path w="50" h="67">
                <a:moveTo>
                  <a:pt x="38" y="0"/>
                </a:moveTo>
                <a:lnTo>
                  <a:pt x="50" y="9"/>
                </a:lnTo>
                <a:lnTo>
                  <a:pt x="9" y="67"/>
                </a:lnTo>
                <a:lnTo>
                  <a:pt x="3" y="62"/>
                </a:lnTo>
                <a:lnTo>
                  <a:pt x="0" y="53"/>
                </a:lnTo>
                <a:lnTo>
                  <a:pt x="38" y="0"/>
                </a:lnTo>
                <a:close/>
              </a:path>
            </a:pathLst>
          </a:custGeom>
          <a:solidFill>
            <a:schemeClr val="tx1"/>
          </a:solidFill>
          <a:ln w="9360">
            <a:solidFill>
              <a:schemeClr val="tx1"/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331" name="Line 70"/>
          <p:cNvSpPr/>
          <p:nvPr/>
        </p:nvSpPr>
        <p:spPr>
          <a:xfrm flipH="1">
            <a:off x="3724560" y="3602160"/>
            <a:ext cx="21600" cy="31680"/>
          </a:xfrm>
          <a:prstGeom prst="line">
            <a:avLst/>
          </a:prstGeom>
          <a:ln w="1440">
            <a:solidFill>
              <a:schemeClr val="bg1"/>
            </a:solidFill>
            <a:miter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332" name="CustomShape 71"/>
          <p:cNvSpPr/>
          <p:nvPr/>
        </p:nvSpPr>
        <p:spPr>
          <a:xfrm>
            <a:off x="3715920" y="3596040"/>
            <a:ext cx="37800" cy="45360"/>
          </a:xfrm>
          <a:custGeom>
            <a:avLst/>
            <a:gdLst/>
            <a:ahLst/>
            <a:cxnLst/>
            <a:rect l="l" t="t" r="r" b="b"/>
            <a:pathLst>
              <a:path w="37" h="44">
                <a:moveTo>
                  <a:pt x="25" y="0"/>
                </a:moveTo>
                <a:lnTo>
                  <a:pt x="37" y="9"/>
                </a:lnTo>
                <a:lnTo>
                  <a:pt x="13" y="44"/>
                </a:lnTo>
                <a:lnTo>
                  <a:pt x="0" y="34"/>
                </a:lnTo>
                <a:lnTo>
                  <a:pt x="25" y="0"/>
                </a:lnTo>
                <a:close/>
              </a:path>
            </a:pathLst>
          </a:custGeom>
          <a:solidFill>
            <a:schemeClr val="tx1"/>
          </a:solidFill>
          <a:ln w="9360">
            <a:solidFill>
              <a:schemeClr val="tx1"/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333" name="CustomShape 72"/>
          <p:cNvSpPr/>
          <p:nvPr/>
        </p:nvSpPr>
        <p:spPr>
          <a:xfrm>
            <a:off x="3790800" y="3527280"/>
            <a:ext cx="23760" cy="25200"/>
          </a:xfrm>
          <a:custGeom>
            <a:avLst/>
            <a:gdLst/>
            <a:ahLst/>
            <a:cxnLst/>
            <a:rect l="l" t="t" r="r" b="b"/>
            <a:pathLst>
              <a:path w="23" h="24">
                <a:moveTo>
                  <a:pt x="0" y="9"/>
                </a:moveTo>
                <a:lnTo>
                  <a:pt x="13" y="0"/>
                </a:lnTo>
                <a:lnTo>
                  <a:pt x="23" y="15"/>
                </a:lnTo>
                <a:lnTo>
                  <a:pt x="11" y="24"/>
                </a:lnTo>
                <a:lnTo>
                  <a:pt x="0" y="9"/>
                </a:lnTo>
                <a:close/>
              </a:path>
            </a:pathLst>
          </a:custGeom>
          <a:solidFill>
            <a:schemeClr val="tx1"/>
          </a:solidFill>
          <a:ln w="9360">
            <a:solidFill>
              <a:schemeClr val="tx1"/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334" name="Line 73"/>
          <p:cNvSpPr/>
          <p:nvPr/>
        </p:nvSpPr>
        <p:spPr>
          <a:xfrm flipV="1">
            <a:off x="3616560" y="3487680"/>
            <a:ext cx="73800" cy="25560"/>
          </a:xfrm>
          <a:prstGeom prst="line">
            <a:avLst/>
          </a:prstGeom>
          <a:ln w="1440">
            <a:solidFill>
              <a:schemeClr val="bg1"/>
            </a:solidFill>
            <a:miter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335" name="CustomShape 74"/>
          <p:cNvSpPr/>
          <p:nvPr/>
        </p:nvSpPr>
        <p:spPr>
          <a:xfrm>
            <a:off x="3612960" y="3480480"/>
            <a:ext cx="81000" cy="37800"/>
          </a:xfrm>
          <a:custGeom>
            <a:avLst/>
            <a:gdLst/>
            <a:ahLst/>
            <a:cxnLst/>
            <a:rect l="l" t="t" r="r" b="b"/>
            <a:pathLst>
              <a:path w="78" h="37">
                <a:moveTo>
                  <a:pt x="10" y="37"/>
                </a:moveTo>
                <a:lnTo>
                  <a:pt x="3" y="32"/>
                </a:lnTo>
                <a:lnTo>
                  <a:pt x="0" y="24"/>
                </a:lnTo>
                <a:lnTo>
                  <a:pt x="74" y="0"/>
                </a:lnTo>
                <a:lnTo>
                  <a:pt x="78" y="14"/>
                </a:lnTo>
                <a:lnTo>
                  <a:pt x="10" y="37"/>
                </a:lnTo>
                <a:close/>
              </a:path>
            </a:pathLst>
          </a:custGeom>
          <a:solidFill>
            <a:schemeClr val="tx1"/>
          </a:solidFill>
          <a:ln w="9360">
            <a:solidFill>
              <a:schemeClr val="tx1"/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336" name="Line 75"/>
          <p:cNvSpPr/>
          <p:nvPr/>
        </p:nvSpPr>
        <p:spPr>
          <a:xfrm flipV="1">
            <a:off x="3657240" y="3527280"/>
            <a:ext cx="44640" cy="15120"/>
          </a:xfrm>
          <a:prstGeom prst="line">
            <a:avLst/>
          </a:prstGeom>
          <a:ln w="1440">
            <a:solidFill>
              <a:schemeClr val="bg1"/>
            </a:solidFill>
            <a:miter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337" name="CustomShape 76"/>
          <p:cNvSpPr/>
          <p:nvPr/>
        </p:nvSpPr>
        <p:spPr>
          <a:xfrm>
            <a:off x="3653640" y="3518280"/>
            <a:ext cx="52920" cy="31320"/>
          </a:xfrm>
          <a:custGeom>
            <a:avLst/>
            <a:gdLst/>
            <a:ahLst/>
            <a:cxnLst/>
            <a:rect l="l" t="t" r="r" b="b"/>
            <a:pathLst>
              <a:path w="51" h="30">
                <a:moveTo>
                  <a:pt x="5" y="30"/>
                </a:moveTo>
                <a:lnTo>
                  <a:pt x="0" y="15"/>
                </a:lnTo>
                <a:lnTo>
                  <a:pt x="46" y="0"/>
                </a:lnTo>
                <a:lnTo>
                  <a:pt x="51" y="15"/>
                </a:lnTo>
                <a:lnTo>
                  <a:pt x="5" y="30"/>
                </a:lnTo>
                <a:close/>
              </a:path>
            </a:pathLst>
          </a:custGeom>
          <a:solidFill>
            <a:schemeClr val="tx1"/>
          </a:solidFill>
          <a:ln w="9360">
            <a:solidFill>
              <a:schemeClr val="tx1"/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338" name="CustomShape 77"/>
          <p:cNvSpPr/>
          <p:nvPr/>
        </p:nvSpPr>
        <p:spPr>
          <a:xfrm>
            <a:off x="3728520" y="3767400"/>
            <a:ext cx="101160" cy="16776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none" lIns="0" tIns="0" rIns="0" bIns="0"/>
          <a:lstStyle/>
          <a:p>
            <a:pPr algn="ctr">
              <a:lnSpc>
                <a:spcPct val="100000"/>
              </a:lnSpc>
            </a:pPr>
            <a:r>
              <a:rPr lang="lv-LV" sz="1100" b="1" strike="noStrike" spc="-1">
                <a:solidFill>
                  <a:srgbClr val="2F5597"/>
                </a:solidFill>
                <a:uFill>
                  <a:solidFill>
                    <a:srgbClr val="FFFFFF"/>
                  </a:solidFill>
                </a:uFill>
                <a:latin typeface="Arial"/>
                <a:ea typeface="ＭＳ Ｐゴシック"/>
              </a:rPr>
              <a:t>C</a:t>
            </a:r>
            <a:endParaRPr lang="lv-LV" sz="11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339" name="CustomShape 78"/>
          <p:cNvSpPr/>
          <p:nvPr/>
        </p:nvSpPr>
        <p:spPr>
          <a:xfrm>
            <a:off x="3813840" y="3767400"/>
            <a:ext cx="86040" cy="16776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none" lIns="0" tIns="0" rIns="0" bIns="0"/>
          <a:lstStyle/>
          <a:p>
            <a:pPr algn="ctr">
              <a:lnSpc>
                <a:spcPct val="100000"/>
              </a:lnSpc>
            </a:pPr>
            <a:r>
              <a:rPr lang="lv-LV" sz="1100" b="1" strike="noStrike" spc="-1">
                <a:solidFill>
                  <a:srgbClr val="2F5597"/>
                </a:solidFill>
                <a:uFill>
                  <a:solidFill>
                    <a:srgbClr val="FFFFFF"/>
                  </a:solidFill>
                </a:uFill>
                <a:latin typeface="Arial"/>
                <a:ea typeface="ＭＳ Ｐゴシック"/>
              </a:rPr>
              <a:t>F</a:t>
            </a:r>
            <a:endParaRPr lang="lv-LV" sz="11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340" name="CustomShape 79"/>
          <p:cNvSpPr/>
          <p:nvPr/>
        </p:nvSpPr>
        <p:spPr>
          <a:xfrm>
            <a:off x="3873600" y="3836160"/>
            <a:ext cx="56880" cy="12168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none" lIns="0" tIns="0" rIns="0" bIns="0"/>
          <a:lstStyle/>
          <a:p>
            <a:pPr algn="ctr">
              <a:lnSpc>
                <a:spcPct val="100000"/>
              </a:lnSpc>
            </a:pPr>
            <a:r>
              <a:rPr lang="lv-LV" sz="800" b="1" strike="noStrike" spc="-1">
                <a:solidFill>
                  <a:srgbClr val="2F5597"/>
                </a:solidFill>
                <a:uFill>
                  <a:solidFill>
                    <a:srgbClr val="FFFFFF"/>
                  </a:solidFill>
                </a:uFill>
                <a:latin typeface="Arial"/>
                <a:ea typeface="ＭＳ Ｐゴシック"/>
              </a:rPr>
              <a:t>3</a:t>
            </a:r>
            <a:endParaRPr lang="lv-LV" sz="8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341" name="Line 80"/>
          <p:cNvSpPr/>
          <p:nvPr/>
        </p:nvSpPr>
        <p:spPr>
          <a:xfrm flipH="1" flipV="1">
            <a:off x="3737520" y="3686040"/>
            <a:ext cx="26640" cy="76320"/>
          </a:xfrm>
          <a:prstGeom prst="line">
            <a:avLst/>
          </a:prstGeom>
          <a:ln w="1440">
            <a:solidFill>
              <a:schemeClr val="bg1"/>
            </a:solidFill>
            <a:miter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342" name="CustomShape 81"/>
          <p:cNvSpPr/>
          <p:nvPr/>
        </p:nvSpPr>
        <p:spPr>
          <a:xfrm>
            <a:off x="3729960" y="3681000"/>
            <a:ext cx="40320" cy="84600"/>
          </a:xfrm>
          <a:custGeom>
            <a:avLst/>
            <a:gdLst/>
            <a:ahLst/>
            <a:cxnLst/>
            <a:rect l="l" t="t" r="r" b="b"/>
            <a:pathLst>
              <a:path w="39" h="82">
                <a:moveTo>
                  <a:pt x="39" y="77"/>
                </a:moveTo>
                <a:lnTo>
                  <a:pt x="24" y="82"/>
                </a:lnTo>
                <a:lnTo>
                  <a:pt x="0" y="5"/>
                </a:lnTo>
                <a:lnTo>
                  <a:pt x="7" y="3"/>
                </a:lnTo>
                <a:lnTo>
                  <a:pt x="15" y="0"/>
                </a:lnTo>
                <a:lnTo>
                  <a:pt x="39" y="77"/>
                </a:lnTo>
                <a:close/>
              </a:path>
            </a:pathLst>
          </a:custGeom>
          <a:solidFill>
            <a:schemeClr val="tx1"/>
          </a:solidFill>
          <a:ln w="9360">
            <a:solidFill>
              <a:schemeClr val="tx1"/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343" name="CustomShape 82"/>
          <p:cNvSpPr/>
          <p:nvPr/>
        </p:nvSpPr>
        <p:spPr>
          <a:xfrm>
            <a:off x="8145360" y="3353040"/>
            <a:ext cx="101520" cy="16776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none" lIns="0" tIns="0" rIns="0" bIns="0"/>
          <a:lstStyle/>
          <a:p>
            <a:pPr algn="ctr">
              <a:lnSpc>
                <a:spcPct val="100000"/>
              </a:lnSpc>
            </a:pPr>
            <a:r>
              <a:rPr lang="lv-LV" sz="1100" b="1" strike="noStrike" spc="-1">
                <a:solidFill>
                  <a:srgbClr val="2F5597"/>
                </a:solidFill>
                <a:uFill>
                  <a:solidFill>
                    <a:srgbClr val="FFFFFF"/>
                  </a:solidFill>
                </a:uFill>
                <a:latin typeface="Arial"/>
                <a:ea typeface="ＭＳ Ｐゴシック"/>
              </a:rPr>
              <a:t>N</a:t>
            </a:r>
            <a:endParaRPr lang="lv-LV" sz="11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344" name="CustomShape 83"/>
          <p:cNvSpPr/>
          <p:nvPr/>
        </p:nvSpPr>
        <p:spPr>
          <a:xfrm>
            <a:off x="8384760" y="3346560"/>
            <a:ext cx="101520" cy="16776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none" lIns="0" tIns="0" rIns="0" bIns="0"/>
          <a:lstStyle/>
          <a:p>
            <a:pPr algn="ctr">
              <a:lnSpc>
                <a:spcPct val="100000"/>
              </a:lnSpc>
            </a:pPr>
            <a:r>
              <a:rPr lang="lv-LV" sz="1100" b="1" strike="noStrike" spc="-1">
                <a:solidFill>
                  <a:srgbClr val="2F5597"/>
                </a:solidFill>
                <a:uFill>
                  <a:solidFill>
                    <a:srgbClr val="FFFFFF"/>
                  </a:solidFill>
                </a:uFill>
                <a:latin typeface="Arial"/>
                <a:ea typeface="ＭＳ Ｐゴシック"/>
              </a:rPr>
              <a:t>N</a:t>
            </a:r>
            <a:endParaRPr lang="lv-LV" sz="11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345" name="Line 84"/>
          <p:cNvSpPr/>
          <p:nvPr/>
        </p:nvSpPr>
        <p:spPr>
          <a:xfrm flipV="1">
            <a:off x="8187840" y="3472200"/>
            <a:ext cx="1080" cy="91080"/>
          </a:xfrm>
          <a:prstGeom prst="line">
            <a:avLst/>
          </a:prstGeom>
          <a:ln w="1440">
            <a:solidFill>
              <a:schemeClr val="bg1"/>
            </a:solidFill>
            <a:miter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346" name="CustomShape 85"/>
          <p:cNvSpPr/>
          <p:nvPr/>
        </p:nvSpPr>
        <p:spPr>
          <a:xfrm>
            <a:off x="8180280" y="3469680"/>
            <a:ext cx="14760" cy="99720"/>
          </a:xfrm>
          <a:custGeom>
            <a:avLst/>
            <a:gdLst/>
            <a:ahLst/>
            <a:cxnLst/>
            <a:rect l="l" t="t" r="r" b="b"/>
            <a:pathLst>
              <a:path w="15" h="101">
                <a:moveTo>
                  <a:pt x="15" y="92"/>
                </a:moveTo>
                <a:lnTo>
                  <a:pt x="0" y="101"/>
                </a:lnTo>
                <a:lnTo>
                  <a:pt x="0" y="0"/>
                </a:lnTo>
                <a:lnTo>
                  <a:pt x="15" y="0"/>
                </a:lnTo>
                <a:lnTo>
                  <a:pt x="15" y="92"/>
                </a:lnTo>
                <a:close/>
              </a:path>
            </a:pathLst>
          </a:custGeom>
          <a:solidFill>
            <a:schemeClr val="tx1"/>
          </a:solidFill>
          <a:ln w="9360">
            <a:solidFill>
              <a:schemeClr val="tx1"/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347" name="Line 86"/>
          <p:cNvSpPr/>
          <p:nvPr/>
        </p:nvSpPr>
        <p:spPr>
          <a:xfrm flipH="1" flipV="1">
            <a:off x="8188920" y="3566160"/>
            <a:ext cx="119160" cy="69480"/>
          </a:xfrm>
          <a:prstGeom prst="line">
            <a:avLst/>
          </a:prstGeom>
          <a:ln w="1800">
            <a:solidFill>
              <a:schemeClr val="bg1"/>
            </a:solidFill>
            <a:miter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348" name="CustomShape 87"/>
          <p:cNvSpPr/>
          <p:nvPr/>
        </p:nvSpPr>
        <p:spPr>
          <a:xfrm>
            <a:off x="8180280" y="3561120"/>
            <a:ext cx="128880" cy="84600"/>
          </a:xfrm>
          <a:custGeom>
            <a:avLst/>
            <a:gdLst/>
            <a:ahLst/>
            <a:cxnLst/>
            <a:rect l="l" t="t" r="r" b="b"/>
            <a:pathLst>
              <a:path w="131" h="86">
                <a:moveTo>
                  <a:pt x="131" y="68"/>
                </a:moveTo>
                <a:lnTo>
                  <a:pt x="131" y="86"/>
                </a:lnTo>
                <a:lnTo>
                  <a:pt x="0" y="9"/>
                </a:lnTo>
                <a:lnTo>
                  <a:pt x="15" y="0"/>
                </a:lnTo>
                <a:lnTo>
                  <a:pt x="131" y="68"/>
                </a:lnTo>
                <a:close/>
              </a:path>
            </a:pathLst>
          </a:custGeom>
          <a:solidFill>
            <a:schemeClr val="tx1"/>
          </a:solidFill>
          <a:ln w="9360">
            <a:solidFill>
              <a:schemeClr val="tx1"/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349" name="Line 88"/>
          <p:cNvSpPr/>
          <p:nvPr/>
        </p:nvSpPr>
        <p:spPr>
          <a:xfrm flipH="1">
            <a:off x="8312040" y="3566160"/>
            <a:ext cx="117720" cy="69480"/>
          </a:xfrm>
          <a:prstGeom prst="line">
            <a:avLst/>
          </a:prstGeom>
          <a:ln w="1440">
            <a:solidFill>
              <a:schemeClr val="bg1"/>
            </a:solidFill>
            <a:miter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350" name="CustomShape 89"/>
          <p:cNvSpPr/>
          <p:nvPr/>
        </p:nvSpPr>
        <p:spPr>
          <a:xfrm>
            <a:off x="8309520" y="3561120"/>
            <a:ext cx="122400" cy="84600"/>
          </a:xfrm>
          <a:custGeom>
            <a:avLst/>
            <a:gdLst/>
            <a:ahLst/>
            <a:cxnLst/>
            <a:rect l="l" t="t" r="r" b="b"/>
            <a:pathLst>
              <a:path w="124" h="86">
                <a:moveTo>
                  <a:pt x="116" y="0"/>
                </a:moveTo>
                <a:lnTo>
                  <a:pt x="124" y="4"/>
                </a:lnTo>
                <a:lnTo>
                  <a:pt x="124" y="14"/>
                </a:lnTo>
                <a:lnTo>
                  <a:pt x="0" y="86"/>
                </a:lnTo>
                <a:lnTo>
                  <a:pt x="0" y="68"/>
                </a:lnTo>
                <a:lnTo>
                  <a:pt x="116" y="0"/>
                </a:lnTo>
                <a:close/>
              </a:path>
            </a:pathLst>
          </a:custGeom>
          <a:solidFill>
            <a:schemeClr val="tx1"/>
          </a:solidFill>
          <a:ln w="9360">
            <a:solidFill>
              <a:schemeClr val="tx1"/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351" name="Line 90"/>
          <p:cNvSpPr/>
          <p:nvPr/>
        </p:nvSpPr>
        <p:spPr>
          <a:xfrm flipH="1">
            <a:off x="8312040" y="3544560"/>
            <a:ext cx="79920" cy="45360"/>
          </a:xfrm>
          <a:prstGeom prst="line">
            <a:avLst/>
          </a:prstGeom>
          <a:ln w="1440">
            <a:solidFill>
              <a:schemeClr val="bg1"/>
            </a:solidFill>
            <a:miter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352" name="CustomShape 91"/>
          <p:cNvSpPr/>
          <p:nvPr/>
        </p:nvSpPr>
        <p:spPr>
          <a:xfrm>
            <a:off x="8305920" y="3535560"/>
            <a:ext cx="90720" cy="61920"/>
          </a:xfrm>
          <a:custGeom>
            <a:avLst/>
            <a:gdLst/>
            <a:ahLst/>
            <a:cxnLst/>
            <a:rect l="l" t="t" r="r" b="b"/>
            <a:pathLst>
              <a:path w="93" h="63">
                <a:moveTo>
                  <a:pt x="85" y="0"/>
                </a:moveTo>
                <a:lnTo>
                  <a:pt x="93" y="14"/>
                </a:lnTo>
                <a:lnTo>
                  <a:pt x="8" y="63"/>
                </a:lnTo>
                <a:lnTo>
                  <a:pt x="0" y="50"/>
                </a:lnTo>
                <a:lnTo>
                  <a:pt x="85" y="0"/>
                </a:lnTo>
                <a:close/>
              </a:path>
            </a:pathLst>
          </a:custGeom>
          <a:solidFill>
            <a:schemeClr val="tx1"/>
          </a:solidFill>
          <a:ln w="9360">
            <a:solidFill>
              <a:schemeClr val="tx1"/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353" name="CustomShape 92"/>
          <p:cNvSpPr/>
          <p:nvPr/>
        </p:nvSpPr>
        <p:spPr>
          <a:xfrm>
            <a:off x="8423640" y="3469680"/>
            <a:ext cx="14760" cy="94680"/>
          </a:xfrm>
          <a:custGeom>
            <a:avLst/>
            <a:gdLst/>
            <a:ahLst/>
            <a:cxnLst/>
            <a:rect l="l" t="t" r="r" b="b"/>
            <a:pathLst>
              <a:path w="15" h="96">
                <a:moveTo>
                  <a:pt x="0" y="0"/>
                </a:moveTo>
                <a:lnTo>
                  <a:pt x="15" y="0"/>
                </a:lnTo>
                <a:lnTo>
                  <a:pt x="15" y="92"/>
                </a:lnTo>
                <a:lnTo>
                  <a:pt x="8" y="96"/>
                </a:lnTo>
                <a:lnTo>
                  <a:pt x="0" y="92"/>
                </a:lnTo>
                <a:lnTo>
                  <a:pt x="0" y="0"/>
                </a:lnTo>
                <a:close/>
              </a:path>
            </a:pathLst>
          </a:custGeom>
          <a:solidFill>
            <a:schemeClr val="tx1"/>
          </a:solidFill>
          <a:ln w="9360">
            <a:solidFill>
              <a:schemeClr val="tx1"/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354" name="Line 93"/>
          <p:cNvSpPr/>
          <p:nvPr/>
        </p:nvSpPr>
        <p:spPr>
          <a:xfrm>
            <a:off x="8312040" y="3351600"/>
            <a:ext cx="74880" cy="44280"/>
          </a:xfrm>
          <a:prstGeom prst="line">
            <a:avLst/>
          </a:prstGeom>
          <a:ln w="1440">
            <a:solidFill>
              <a:schemeClr val="bg1"/>
            </a:solidFill>
            <a:miter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355" name="CustomShape 94"/>
          <p:cNvSpPr/>
          <p:nvPr/>
        </p:nvSpPr>
        <p:spPr>
          <a:xfrm>
            <a:off x="8309520" y="3342960"/>
            <a:ext cx="83160" cy="60480"/>
          </a:xfrm>
          <a:custGeom>
            <a:avLst/>
            <a:gdLst/>
            <a:ahLst/>
            <a:cxnLst/>
            <a:rect l="l" t="t" r="r" b="b"/>
            <a:pathLst>
              <a:path w="84" h="62">
                <a:moveTo>
                  <a:pt x="0" y="17"/>
                </a:moveTo>
                <a:lnTo>
                  <a:pt x="0" y="0"/>
                </a:lnTo>
                <a:lnTo>
                  <a:pt x="84" y="49"/>
                </a:lnTo>
                <a:lnTo>
                  <a:pt x="76" y="62"/>
                </a:lnTo>
                <a:lnTo>
                  <a:pt x="0" y="17"/>
                </a:lnTo>
                <a:close/>
              </a:path>
            </a:pathLst>
          </a:custGeom>
          <a:solidFill>
            <a:schemeClr val="tx1"/>
          </a:solidFill>
          <a:ln w="9360">
            <a:solidFill>
              <a:schemeClr val="tx1"/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356" name="Line 95"/>
          <p:cNvSpPr/>
          <p:nvPr/>
        </p:nvSpPr>
        <p:spPr>
          <a:xfrm flipV="1">
            <a:off x="8232120" y="3351600"/>
            <a:ext cx="75960" cy="44280"/>
          </a:xfrm>
          <a:prstGeom prst="line">
            <a:avLst/>
          </a:prstGeom>
          <a:ln w="1440">
            <a:solidFill>
              <a:schemeClr val="bg1"/>
            </a:solidFill>
            <a:miter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357" name="CustomShape 96"/>
          <p:cNvSpPr/>
          <p:nvPr/>
        </p:nvSpPr>
        <p:spPr>
          <a:xfrm>
            <a:off x="8227440" y="3342960"/>
            <a:ext cx="82080" cy="60480"/>
          </a:xfrm>
          <a:custGeom>
            <a:avLst/>
            <a:gdLst/>
            <a:ahLst/>
            <a:cxnLst/>
            <a:rect l="l" t="t" r="r" b="b"/>
            <a:pathLst>
              <a:path w="84" h="62">
                <a:moveTo>
                  <a:pt x="7" y="62"/>
                </a:moveTo>
                <a:lnTo>
                  <a:pt x="0" y="49"/>
                </a:lnTo>
                <a:lnTo>
                  <a:pt x="84" y="0"/>
                </a:lnTo>
                <a:lnTo>
                  <a:pt x="84" y="17"/>
                </a:lnTo>
                <a:lnTo>
                  <a:pt x="7" y="62"/>
                </a:lnTo>
                <a:close/>
              </a:path>
            </a:pathLst>
          </a:custGeom>
          <a:solidFill>
            <a:schemeClr val="tx1"/>
          </a:solidFill>
          <a:ln w="9360">
            <a:solidFill>
              <a:schemeClr val="tx1"/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358" name="CustomShape 97"/>
          <p:cNvSpPr/>
          <p:nvPr/>
        </p:nvSpPr>
        <p:spPr>
          <a:xfrm>
            <a:off x="8257320" y="3123360"/>
            <a:ext cx="109440" cy="16776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none" lIns="0" tIns="0" rIns="0" bIns="0"/>
          <a:lstStyle/>
          <a:p>
            <a:pPr algn="ctr">
              <a:lnSpc>
                <a:spcPct val="100000"/>
              </a:lnSpc>
            </a:pPr>
            <a:r>
              <a:rPr lang="lv-LV" sz="1100" b="1" strike="noStrike" spc="-1">
                <a:solidFill>
                  <a:srgbClr val="2F5597"/>
                </a:solidFill>
                <a:uFill>
                  <a:solidFill>
                    <a:srgbClr val="FFFFFF"/>
                  </a:solidFill>
                </a:uFill>
                <a:latin typeface="Arial"/>
                <a:ea typeface="ＭＳ Ｐゴシック"/>
              </a:rPr>
              <a:t>O</a:t>
            </a:r>
            <a:endParaRPr lang="lv-LV" sz="11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359" name="Line 98"/>
          <p:cNvSpPr/>
          <p:nvPr/>
        </p:nvSpPr>
        <p:spPr>
          <a:xfrm>
            <a:off x="8290440" y="3259080"/>
            <a:ext cx="1440" cy="101520"/>
          </a:xfrm>
          <a:prstGeom prst="line">
            <a:avLst/>
          </a:prstGeom>
          <a:ln w="1440">
            <a:solidFill>
              <a:schemeClr val="bg1"/>
            </a:solidFill>
            <a:miter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360" name="CustomShape 99"/>
          <p:cNvSpPr/>
          <p:nvPr/>
        </p:nvSpPr>
        <p:spPr>
          <a:xfrm>
            <a:off x="8282880" y="3259080"/>
            <a:ext cx="14760" cy="102240"/>
          </a:xfrm>
          <a:prstGeom prst="rect">
            <a:avLst/>
          </a:prstGeom>
          <a:solidFill>
            <a:schemeClr val="tx1"/>
          </a:solidFill>
          <a:ln w="9360">
            <a:solidFill>
              <a:schemeClr val="tx1"/>
            </a:solidFill>
            <a:miter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361" name="Line 100"/>
          <p:cNvSpPr/>
          <p:nvPr/>
        </p:nvSpPr>
        <p:spPr>
          <a:xfrm>
            <a:off x="8328600" y="3259080"/>
            <a:ext cx="1080" cy="101520"/>
          </a:xfrm>
          <a:prstGeom prst="line">
            <a:avLst/>
          </a:prstGeom>
          <a:ln w="1440">
            <a:solidFill>
              <a:schemeClr val="bg1"/>
            </a:solidFill>
            <a:miter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362" name="CustomShape 101"/>
          <p:cNvSpPr/>
          <p:nvPr/>
        </p:nvSpPr>
        <p:spPr>
          <a:xfrm>
            <a:off x="8321040" y="3259080"/>
            <a:ext cx="14760" cy="102240"/>
          </a:xfrm>
          <a:prstGeom prst="rect">
            <a:avLst/>
          </a:prstGeom>
          <a:solidFill>
            <a:schemeClr val="tx1"/>
          </a:solidFill>
          <a:ln w="9360">
            <a:solidFill>
              <a:schemeClr val="tx1"/>
            </a:solidFill>
            <a:miter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363" name="CustomShape 102"/>
          <p:cNvSpPr/>
          <p:nvPr/>
        </p:nvSpPr>
        <p:spPr>
          <a:xfrm>
            <a:off x="7881480" y="3312360"/>
            <a:ext cx="101520" cy="16776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none" lIns="0" tIns="0" rIns="0" bIns="0"/>
          <a:lstStyle/>
          <a:p>
            <a:pPr algn="ctr">
              <a:lnSpc>
                <a:spcPct val="100000"/>
              </a:lnSpc>
            </a:pPr>
            <a:r>
              <a:rPr lang="lv-LV" sz="1100" b="1" strike="noStrike" spc="-1">
                <a:solidFill>
                  <a:srgbClr val="2F5597"/>
                </a:solidFill>
                <a:uFill>
                  <a:solidFill>
                    <a:srgbClr val="FFFFFF"/>
                  </a:solidFill>
                </a:uFill>
                <a:latin typeface="Arial"/>
                <a:ea typeface="ＭＳ Ｐゴシック"/>
              </a:rPr>
              <a:t>H</a:t>
            </a:r>
            <a:endParaRPr lang="lv-LV" sz="11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364" name="CustomShape 103"/>
          <p:cNvSpPr/>
          <p:nvPr/>
        </p:nvSpPr>
        <p:spPr>
          <a:xfrm>
            <a:off x="7977600" y="3372120"/>
            <a:ext cx="57600" cy="12204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none" lIns="0" tIns="0" rIns="0" bIns="0"/>
          <a:lstStyle/>
          <a:p>
            <a:pPr algn="ctr">
              <a:lnSpc>
                <a:spcPct val="100000"/>
              </a:lnSpc>
            </a:pPr>
            <a:r>
              <a:rPr lang="lv-LV" sz="800" b="1" strike="noStrike" spc="-1">
                <a:solidFill>
                  <a:srgbClr val="2F5597"/>
                </a:solidFill>
                <a:uFill>
                  <a:solidFill>
                    <a:srgbClr val="FFFFFF"/>
                  </a:solidFill>
                </a:uFill>
                <a:latin typeface="Arial"/>
                <a:ea typeface="ＭＳ Ｐゴシック"/>
              </a:rPr>
              <a:t>3</a:t>
            </a:r>
            <a:endParaRPr lang="lv-LV" sz="8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365" name="CustomShape 104"/>
          <p:cNvSpPr/>
          <p:nvPr/>
        </p:nvSpPr>
        <p:spPr>
          <a:xfrm>
            <a:off x="8016120" y="3312360"/>
            <a:ext cx="101520" cy="16776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none" lIns="0" tIns="0" rIns="0" bIns="0"/>
          <a:lstStyle/>
          <a:p>
            <a:pPr algn="ctr">
              <a:lnSpc>
                <a:spcPct val="100000"/>
              </a:lnSpc>
            </a:pPr>
            <a:r>
              <a:rPr lang="lv-LV" sz="1100" b="1" strike="noStrike" spc="-1">
                <a:solidFill>
                  <a:srgbClr val="2F5597"/>
                </a:solidFill>
                <a:uFill>
                  <a:solidFill>
                    <a:srgbClr val="FFFFFF"/>
                  </a:solidFill>
                </a:uFill>
                <a:latin typeface="Arial"/>
                <a:ea typeface="ＭＳ Ｐゴシック"/>
              </a:rPr>
              <a:t>C</a:t>
            </a:r>
            <a:endParaRPr lang="lv-LV" sz="11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366" name="Line 105"/>
          <p:cNvSpPr/>
          <p:nvPr/>
        </p:nvSpPr>
        <p:spPr>
          <a:xfrm>
            <a:off x="8114400" y="3389760"/>
            <a:ext cx="36720" cy="21600"/>
          </a:xfrm>
          <a:prstGeom prst="line">
            <a:avLst/>
          </a:prstGeom>
          <a:ln w="1440">
            <a:solidFill>
              <a:schemeClr val="bg1"/>
            </a:solidFill>
            <a:miter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367" name="CustomShape 106"/>
          <p:cNvSpPr/>
          <p:nvPr/>
        </p:nvSpPr>
        <p:spPr>
          <a:xfrm>
            <a:off x="8109360" y="3382200"/>
            <a:ext cx="46440" cy="36360"/>
          </a:xfrm>
          <a:custGeom>
            <a:avLst/>
            <a:gdLst/>
            <a:ahLst/>
            <a:cxnLst/>
            <a:rect l="l" t="t" r="r" b="b"/>
            <a:pathLst>
              <a:path w="48" h="37">
                <a:moveTo>
                  <a:pt x="0" y="13"/>
                </a:moveTo>
                <a:lnTo>
                  <a:pt x="7" y="0"/>
                </a:lnTo>
                <a:lnTo>
                  <a:pt x="48" y="24"/>
                </a:lnTo>
                <a:lnTo>
                  <a:pt x="40" y="37"/>
                </a:lnTo>
                <a:lnTo>
                  <a:pt x="0" y="13"/>
                </a:lnTo>
                <a:close/>
              </a:path>
            </a:pathLst>
          </a:custGeom>
          <a:solidFill>
            <a:schemeClr val="tx1"/>
          </a:solidFill>
          <a:ln w="9360">
            <a:solidFill>
              <a:schemeClr val="tx1"/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368" name="CustomShape 107"/>
          <p:cNvSpPr/>
          <p:nvPr/>
        </p:nvSpPr>
        <p:spPr>
          <a:xfrm>
            <a:off x="7991280" y="3573720"/>
            <a:ext cx="109440" cy="16776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none" lIns="0" tIns="0" rIns="0" bIns="0"/>
          <a:lstStyle/>
          <a:p>
            <a:pPr algn="ctr">
              <a:lnSpc>
                <a:spcPct val="100000"/>
              </a:lnSpc>
            </a:pPr>
            <a:r>
              <a:rPr lang="lv-LV" sz="1100" b="1" strike="noStrike" spc="-1">
                <a:solidFill>
                  <a:srgbClr val="2F5597"/>
                </a:solidFill>
                <a:uFill>
                  <a:solidFill>
                    <a:srgbClr val="FFFFFF"/>
                  </a:solidFill>
                </a:uFill>
                <a:latin typeface="Arial"/>
                <a:ea typeface="ＭＳ Ｐゴシック"/>
              </a:rPr>
              <a:t>O</a:t>
            </a:r>
            <a:endParaRPr lang="lv-LV" sz="11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369" name="Line 108"/>
          <p:cNvSpPr/>
          <p:nvPr/>
        </p:nvSpPr>
        <p:spPr>
          <a:xfrm flipV="1">
            <a:off x="8115480" y="3578760"/>
            <a:ext cx="90000" cy="50760"/>
          </a:xfrm>
          <a:prstGeom prst="line">
            <a:avLst/>
          </a:prstGeom>
          <a:ln w="1440">
            <a:solidFill>
              <a:schemeClr val="bg1"/>
            </a:solidFill>
            <a:miter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370" name="CustomShape 109"/>
          <p:cNvSpPr/>
          <p:nvPr/>
        </p:nvSpPr>
        <p:spPr>
          <a:xfrm>
            <a:off x="8109360" y="3570120"/>
            <a:ext cx="101160" cy="68040"/>
          </a:xfrm>
          <a:custGeom>
            <a:avLst/>
            <a:gdLst/>
            <a:ahLst/>
            <a:cxnLst/>
            <a:rect l="l" t="t" r="r" b="b"/>
            <a:pathLst>
              <a:path w="103" h="69">
                <a:moveTo>
                  <a:pt x="8" y="69"/>
                </a:moveTo>
                <a:lnTo>
                  <a:pt x="0" y="56"/>
                </a:lnTo>
                <a:lnTo>
                  <a:pt x="95" y="0"/>
                </a:lnTo>
                <a:lnTo>
                  <a:pt x="103" y="14"/>
                </a:lnTo>
                <a:lnTo>
                  <a:pt x="8" y="69"/>
                </a:lnTo>
                <a:close/>
              </a:path>
            </a:pathLst>
          </a:custGeom>
          <a:solidFill>
            <a:schemeClr val="tx1"/>
          </a:solidFill>
          <a:ln w="9360">
            <a:solidFill>
              <a:schemeClr val="tx1"/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371" name="Line 110"/>
          <p:cNvSpPr/>
          <p:nvPr/>
        </p:nvSpPr>
        <p:spPr>
          <a:xfrm flipV="1">
            <a:off x="8096400" y="3544560"/>
            <a:ext cx="90000" cy="51840"/>
          </a:xfrm>
          <a:prstGeom prst="line">
            <a:avLst/>
          </a:prstGeom>
          <a:ln w="1440">
            <a:solidFill>
              <a:schemeClr val="bg1"/>
            </a:solidFill>
            <a:miter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372" name="CustomShape 111"/>
          <p:cNvSpPr/>
          <p:nvPr/>
        </p:nvSpPr>
        <p:spPr>
          <a:xfrm>
            <a:off x="8090280" y="3535560"/>
            <a:ext cx="101160" cy="68040"/>
          </a:xfrm>
          <a:custGeom>
            <a:avLst/>
            <a:gdLst/>
            <a:ahLst/>
            <a:cxnLst/>
            <a:rect l="l" t="t" r="r" b="b"/>
            <a:pathLst>
              <a:path w="103" h="69">
                <a:moveTo>
                  <a:pt x="8" y="69"/>
                </a:moveTo>
                <a:lnTo>
                  <a:pt x="0" y="56"/>
                </a:lnTo>
                <a:lnTo>
                  <a:pt x="95" y="0"/>
                </a:lnTo>
                <a:lnTo>
                  <a:pt x="103" y="14"/>
                </a:lnTo>
                <a:lnTo>
                  <a:pt x="8" y="69"/>
                </a:lnTo>
                <a:close/>
              </a:path>
            </a:pathLst>
          </a:custGeom>
          <a:solidFill>
            <a:schemeClr val="tx1"/>
          </a:solidFill>
          <a:ln w="9360">
            <a:solidFill>
              <a:schemeClr val="tx1"/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373" name="Line 112"/>
          <p:cNvSpPr/>
          <p:nvPr/>
        </p:nvSpPr>
        <p:spPr>
          <a:xfrm flipH="1">
            <a:off x="8476920" y="3351600"/>
            <a:ext cx="74520" cy="43200"/>
          </a:xfrm>
          <a:prstGeom prst="line">
            <a:avLst/>
          </a:prstGeom>
          <a:ln w="1440">
            <a:solidFill>
              <a:schemeClr val="bg1"/>
            </a:solidFill>
            <a:miter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374" name="CustomShape 113"/>
          <p:cNvSpPr/>
          <p:nvPr/>
        </p:nvSpPr>
        <p:spPr>
          <a:xfrm>
            <a:off x="8470440" y="3346560"/>
            <a:ext cx="90720" cy="56880"/>
          </a:xfrm>
          <a:custGeom>
            <a:avLst/>
            <a:gdLst/>
            <a:ahLst/>
            <a:cxnLst/>
            <a:rect l="l" t="t" r="r" b="b"/>
            <a:pathLst>
              <a:path w="92" h="58">
                <a:moveTo>
                  <a:pt x="76" y="0"/>
                </a:moveTo>
                <a:lnTo>
                  <a:pt x="92" y="9"/>
                </a:lnTo>
                <a:lnTo>
                  <a:pt x="8" y="58"/>
                </a:lnTo>
                <a:lnTo>
                  <a:pt x="0" y="45"/>
                </a:lnTo>
                <a:lnTo>
                  <a:pt x="76" y="0"/>
                </a:lnTo>
                <a:close/>
              </a:path>
            </a:pathLst>
          </a:custGeom>
          <a:solidFill>
            <a:schemeClr val="tx1"/>
          </a:solidFill>
          <a:ln w="9360">
            <a:solidFill>
              <a:schemeClr val="tx1"/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375" name="Line 114"/>
          <p:cNvSpPr/>
          <p:nvPr/>
        </p:nvSpPr>
        <p:spPr>
          <a:xfrm>
            <a:off x="8552880" y="3209400"/>
            <a:ext cx="1080" cy="139680"/>
          </a:xfrm>
          <a:prstGeom prst="line">
            <a:avLst/>
          </a:prstGeom>
          <a:ln w="1440">
            <a:solidFill>
              <a:schemeClr val="bg1"/>
            </a:solidFill>
            <a:miter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376" name="CustomShape 115"/>
          <p:cNvSpPr/>
          <p:nvPr/>
        </p:nvSpPr>
        <p:spPr>
          <a:xfrm>
            <a:off x="8545320" y="3208320"/>
            <a:ext cx="16200" cy="146880"/>
          </a:xfrm>
          <a:custGeom>
            <a:avLst/>
            <a:gdLst/>
            <a:ahLst/>
            <a:cxnLst/>
            <a:rect l="l" t="t" r="r" b="b"/>
            <a:pathLst>
              <a:path w="16" h="149">
                <a:moveTo>
                  <a:pt x="0" y="4"/>
                </a:moveTo>
                <a:lnTo>
                  <a:pt x="8" y="0"/>
                </a:lnTo>
                <a:lnTo>
                  <a:pt x="16" y="4"/>
                </a:lnTo>
                <a:lnTo>
                  <a:pt x="16" y="149"/>
                </a:lnTo>
                <a:lnTo>
                  <a:pt x="0" y="140"/>
                </a:lnTo>
                <a:lnTo>
                  <a:pt x="0" y="4"/>
                </a:lnTo>
                <a:close/>
              </a:path>
            </a:pathLst>
          </a:custGeom>
          <a:solidFill>
            <a:schemeClr val="tx1"/>
          </a:solidFill>
          <a:ln w="9360">
            <a:solidFill>
              <a:schemeClr val="tx1"/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377" name="CustomShape 116"/>
          <p:cNvSpPr/>
          <p:nvPr/>
        </p:nvSpPr>
        <p:spPr>
          <a:xfrm>
            <a:off x="8505360" y="3567600"/>
            <a:ext cx="101520" cy="16776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none" lIns="0" tIns="0" rIns="0" bIns="0"/>
          <a:lstStyle/>
          <a:p>
            <a:pPr algn="ctr">
              <a:lnSpc>
                <a:spcPct val="100000"/>
              </a:lnSpc>
            </a:pPr>
            <a:r>
              <a:rPr lang="lv-LV" sz="1100" b="1" strike="noStrike" spc="-1">
                <a:solidFill>
                  <a:srgbClr val="2F5597"/>
                </a:solidFill>
                <a:uFill>
                  <a:solidFill>
                    <a:srgbClr val="FFFFFF"/>
                  </a:solidFill>
                </a:uFill>
                <a:latin typeface="Arial"/>
                <a:ea typeface="ＭＳ Ｐゴシック"/>
              </a:rPr>
              <a:t>N</a:t>
            </a:r>
            <a:endParaRPr lang="lv-LV" sz="11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378" name="CustomShape 117"/>
          <p:cNvSpPr/>
          <p:nvPr/>
        </p:nvSpPr>
        <p:spPr>
          <a:xfrm>
            <a:off x="8432640" y="3561120"/>
            <a:ext cx="80640" cy="56880"/>
          </a:xfrm>
          <a:custGeom>
            <a:avLst/>
            <a:gdLst/>
            <a:ahLst/>
            <a:cxnLst/>
            <a:rect l="l" t="t" r="r" b="b"/>
            <a:pathLst>
              <a:path w="83" h="58">
                <a:moveTo>
                  <a:pt x="83" y="45"/>
                </a:moveTo>
                <a:lnTo>
                  <a:pt x="76" y="58"/>
                </a:lnTo>
                <a:lnTo>
                  <a:pt x="0" y="14"/>
                </a:lnTo>
                <a:lnTo>
                  <a:pt x="0" y="4"/>
                </a:lnTo>
                <a:lnTo>
                  <a:pt x="7" y="0"/>
                </a:lnTo>
                <a:lnTo>
                  <a:pt x="83" y="45"/>
                </a:lnTo>
                <a:close/>
              </a:path>
            </a:pathLst>
          </a:custGeom>
          <a:solidFill>
            <a:schemeClr val="tx1"/>
          </a:solidFill>
          <a:ln w="9360">
            <a:solidFill>
              <a:schemeClr val="tx1"/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379" name="Line 118"/>
          <p:cNvSpPr/>
          <p:nvPr/>
        </p:nvSpPr>
        <p:spPr>
          <a:xfrm flipV="1">
            <a:off x="8552880" y="3686400"/>
            <a:ext cx="1080" cy="91440"/>
          </a:xfrm>
          <a:prstGeom prst="line">
            <a:avLst/>
          </a:prstGeom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380" name="CustomShape 119"/>
          <p:cNvSpPr/>
          <p:nvPr/>
        </p:nvSpPr>
        <p:spPr>
          <a:xfrm>
            <a:off x="8545320" y="3685320"/>
            <a:ext cx="16200" cy="98640"/>
          </a:xfrm>
          <a:custGeom>
            <a:avLst/>
            <a:gdLst/>
            <a:ahLst/>
            <a:cxnLst/>
            <a:rect l="l" t="t" r="r" b="b"/>
            <a:pathLst>
              <a:path w="16" h="100">
                <a:moveTo>
                  <a:pt x="16" y="91"/>
                </a:moveTo>
                <a:lnTo>
                  <a:pt x="0" y="100"/>
                </a:lnTo>
                <a:lnTo>
                  <a:pt x="0" y="0"/>
                </a:lnTo>
                <a:lnTo>
                  <a:pt x="16" y="0"/>
                </a:lnTo>
                <a:lnTo>
                  <a:pt x="16" y="91"/>
                </a:lnTo>
                <a:close/>
              </a:path>
            </a:pathLst>
          </a:custGeom>
          <a:solidFill>
            <a:schemeClr val="tx1"/>
          </a:solidFill>
          <a:ln w="9360">
            <a:solidFill>
              <a:schemeClr val="tx1"/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381" name="Line 120"/>
          <p:cNvSpPr/>
          <p:nvPr/>
        </p:nvSpPr>
        <p:spPr>
          <a:xfrm flipH="1" flipV="1">
            <a:off x="8553960" y="3781800"/>
            <a:ext cx="119160" cy="68400"/>
          </a:xfrm>
          <a:prstGeom prst="line">
            <a:avLst/>
          </a:prstGeom>
          <a:ln w="1440">
            <a:solidFill>
              <a:schemeClr val="bg1"/>
            </a:solidFill>
            <a:miter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382" name="CustomShape 121"/>
          <p:cNvSpPr/>
          <p:nvPr/>
        </p:nvSpPr>
        <p:spPr>
          <a:xfrm>
            <a:off x="8545320" y="3775320"/>
            <a:ext cx="128880" cy="81000"/>
          </a:xfrm>
          <a:custGeom>
            <a:avLst/>
            <a:gdLst/>
            <a:ahLst/>
            <a:cxnLst/>
            <a:rect l="l" t="t" r="r" b="b"/>
            <a:pathLst>
              <a:path w="131" h="82">
                <a:moveTo>
                  <a:pt x="131" y="68"/>
                </a:moveTo>
                <a:lnTo>
                  <a:pt x="131" y="77"/>
                </a:lnTo>
                <a:lnTo>
                  <a:pt x="123" y="82"/>
                </a:lnTo>
                <a:lnTo>
                  <a:pt x="0" y="9"/>
                </a:lnTo>
                <a:lnTo>
                  <a:pt x="16" y="0"/>
                </a:lnTo>
                <a:lnTo>
                  <a:pt x="131" y="68"/>
                </a:lnTo>
                <a:close/>
              </a:path>
            </a:pathLst>
          </a:custGeom>
          <a:solidFill>
            <a:schemeClr val="tx1"/>
          </a:solidFill>
          <a:ln w="9360">
            <a:solidFill>
              <a:schemeClr val="tx1"/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383" name="Line 122"/>
          <p:cNvSpPr/>
          <p:nvPr/>
        </p:nvSpPr>
        <p:spPr>
          <a:xfrm flipH="1">
            <a:off x="8677080" y="3781800"/>
            <a:ext cx="117720" cy="68400"/>
          </a:xfrm>
          <a:prstGeom prst="line">
            <a:avLst/>
          </a:prstGeom>
          <a:ln w="1440">
            <a:solidFill>
              <a:schemeClr val="bg1"/>
            </a:solidFill>
            <a:miter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384" name="CustomShape 123"/>
          <p:cNvSpPr/>
          <p:nvPr/>
        </p:nvSpPr>
        <p:spPr>
          <a:xfrm>
            <a:off x="8674560" y="3775320"/>
            <a:ext cx="128880" cy="81000"/>
          </a:xfrm>
          <a:custGeom>
            <a:avLst/>
            <a:gdLst/>
            <a:ahLst/>
            <a:cxnLst/>
            <a:rect l="l" t="t" r="r" b="b"/>
            <a:pathLst>
              <a:path w="131" h="82">
                <a:moveTo>
                  <a:pt x="116" y="0"/>
                </a:moveTo>
                <a:lnTo>
                  <a:pt x="131" y="9"/>
                </a:lnTo>
                <a:lnTo>
                  <a:pt x="8" y="82"/>
                </a:lnTo>
                <a:lnTo>
                  <a:pt x="0" y="77"/>
                </a:lnTo>
                <a:lnTo>
                  <a:pt x="0" y="68"/>
                </a:lnTo>
                <a:lnTo>
                  <a:pt x="116" y="0"/>
                </a:lnTo>
                <a:close/>
              </a:path>
            </a:pathLst>
          </a:custGeom>
          <a:solidFill>
            <a:schemeClr val="tx1"/>
          </a:solidFill>
          <a:ln w="9360">
            <a:solidFill>
              <a:schemeClr val="tx1"/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385" name="Line 124"/>
          <p:cNvSpPr/>
          <p:nvPr/>
        </p:nvSpPr>
        <p:spPr>
          <a:xfrm>
            <a:off x="8797320" y="3638160"/>
            <a:ext cx="1440" cy="139680"/>
          </a:xfrm>
          <a:prstGeom prst="line">
            <a:avLst/>
          </a:prstGeom>
          <a:ln w="1800">
            <a:solidFill>
              <a:schemeClr val="bg1"/>
            </a:solidFill>
            <a:miter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386" name="CustomShape 125"/>
          <p:cNvSpPr/>
          <p:nvPr/>
        </p:nvSpPr>
        <p:spPr>
          <a:xfrm>
            <a:off x="8790120" y="3632040"/>
            <a:ext cx="13680" cy="151920"/>
          </a:xfrm>
          <a:custGeom>
            <a:avLst/>
            <a:gdLst/>
            <a:ahLst/>
            <a:cxnLst/>
            <a:rect l="l" t="t" r="r" b="b"/>
            <a:pathLst>
              <a:path w="15" h="154">
                <a:moveTo>
                  <a:pt x="0" y="9"/>
                </a:moveTo>
                <a:lnTo>
                  <a:pt x="15" y="0"/>
                </a:lnTo>
                <a:lnTo>
                  <a:pt x="15" y="154"/>
                </a:lnTo>
                <a:lnTo>
                  <a:pt x="0" y="145"/>
                </a:lnTo>
                <a:lnTo>
                  <a:pt x="0" y="9"/>
                </a:lnTo>
                <a:close/>
              </a:path>
            </a:pathLst>
          </a:custGeom>
          <a:solidFill>
            <a:schemeClr val="tx1"/>
          </a:solidFill>
          <a:ln w="9360">
            <a:solidFill>
              <a:schemeClr val="tx1"/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387" name="Line 126"/>
          <p:cNvSpPr/>
          <p:nvPr/>
        </p:nvSpPr>
        <p:spPr>
          <a:xfrm>
            <a:off x="8677080" y="3566160"/>
            <a:ext cx="117720" cy="69480"/>
          </a:xfrm>
          <a:prstGeom prst="line">
            <a:avLst/>
          </a:prstGeom>
          <a:ln w="1440">
            <a:solidFill>
              <a:schemeClr val="bg1"/>
            </a:solidFill>
            <a:miter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388" name="CustomShape 127"/>
          <p:cNvSpPr/>
          <p:nvPr/>
        </p:nvSpPr>
        <p:spPr>
          <a:xfrm>
            <a:off x="8674560" y="3557160"/>
            <a:ext cx="128880" cy="83520"/>
          </a:xfrm>
          <a:custGeom>
            <a:avLst/>
            <a:gdLst/>
            <a:ahLst/>
            <a:cxnLst/>
            <a:rect l="l" t="t" r="r" b="b"/>
            <a:pathLst>
              <a:path w="131" h="85">
                <a:moveTo>
                  <a:pt x="0" y="17"/>
                </a:moveTo>
                <a:lnTo>
                  <a:pt x="0" y="0"/>
                </a:lnTo>
                <a:lnTo>
                  <a:pt x="131" y="76"/>
                </a:lnTo>
                <a:lnTo>
                  <a:pt x="116" y="85"/>
                </a:lnTo>
                <a:lnTo>
                  <a:pt x="0" y="17"/>
                </a:lnTo>
                <a:close/>
              </a:path>
            </a:pathLst>
          </a:custGeom>
          <a:solidFill>
            <a:schemeClr val="tx1"/>
          </a:solidFill>
          <a:ln w="9360">
            <a:solidFill>
              <a:schemeClr val="tx1"/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389" name="Line 128"/>
          <p:cNvSpPr/>
          <p:nvPr/>
        </p:nvSpPr>
        <p:spPr>
          <a:xfrm flipV="1">
            <a:off x="8597160" y="3566160"/>
            <a:ext cx="75960" cy="44280"/>
          </a:xfrm>
          <a:prstGeom prst="line">
            <a:avLst/>
          </a:prstGeom>
          <a:ln w="1440">
            <a:solidFill>
              <a:schemeClr val="bg1"/>
            </a:solidFill>
            <a:miter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390" name="CustomShape 129"/>
          <p:cNvSpPr/>
          <p:nvPr/>
        </p:nvSpPr>
        <p:spPr>
          <a:xfrm>
            <a:off x="8592120" y="3557160"/>
            <a:ext cx="82080" cy="60480"/>
          </a:xfrm>
          <a:custGeom>
            <a:avLst/>
            <a:gdLst/>
            <a:ahLst/>
            <a:cxnLst/>
            <a:rect l="l" t="t" r="r" b="b"/>
            <a:pathLst>
              <a:path w="84" h="62">
                <a:moveTo>
                  <a:pt x="8" y="62"/>
                </a:moveTo>
                <a:lnTo>
                  <a:pt x="0" y="49"/>
                </a:lnTo>
                <a:lnTo>
                  <a:pt x="84" y="0"/>
                </a:lnTo>
                <a:lnTo>
                  <a:pt x="84" y="17"/>
                </a:lnTo>
                <a:lnTo>
                  <a:pt x="8" y="62"/>
                </a:lnTo>
                <a:close/>
              </a:path>
            </a:pathLst>
          </a:custGeom>
          <a:solidFill>
            <a:schemeClr val="tx1"/>
          </a:solidFill>
          <a:ln w="9360">
            <a:solidFill>
              <a:schemeClr val="tx1"/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391" name="Line 130"/>
          <p:cNvSpPr/>
          <p:nvPr/>
        </p:nvSpPr>
        <p:spPr>
          <a:xfrm flipH="1">
            <a:off x="8553960" y="3138480"/>
            <a:ext cx="119160" cy="67320"/>
          </a:xfrm>
          <a:prstGeom prst="line">
            <a:avLst/>
          </a:prstGeom>
          <a:ln w="1440">
            <a:solidFill>
              <a:schemeClr val="bg1"/>
            </a:solidFill>
            <a:miter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392" name="CustomShape 131"/>
          <p:cNvSpPr/>
          <p:nvPr/>
        </p:nvSpPr>
        <p:spPr>
          <a:xfrm>
            <a:off x="8552880" y="3132360"/>
            <a:ext cx="121320" cy="79560"/>
          </a:xfrm>
          <a:custGeom>
            <a:avLst/>
            <a:gdLst/>
            <a:ahLst/>
            <a:cxnLst/>
            <a:rect l="l" t="t" r="r" b="b"/>
            <a:pathLst>
              <a:path w="123" h="81">
                <a:moveTo>
                  <a:pt x="115" y="0"/>
                </a:moveTo>
                <a:lnTo>
                  <a:pt x="123" y="5"/>
                </a:lnTo>
                <a:lnTo>
                  <a:pt x="123" y="13"/>
                </a:lnTo>
                <a:lnTo>
                  <a:pt x="8" y="81"/>
                </a:lnTo>
                <a:lnTo>
                  <a:pt x="0" y="77"/>
                </a:lnTo>
                <a:lnTo>
                  <a:pt x="0" y="68"/>
                </a:lnTo>
                <a:lnTo>
                  <a:pt x="115" y="0"/>
                </a:lnTo>
                <a:close/>
              </a:path>
            </a:pathLst>
          </a:custGeom>
          <a:solidFill>
            <a:schemeClr val="tx1"/>
          </a:solidFill>
          <a:ln w="9360">
            <a:solidFill>
              <a:schemeClr val="tx1"/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393" name="Line 132"/>
          <p:cNvSpPr/>
          <p:nvPr/>
        </p:nvSpPr>
        <p:spPr>
          <a:xfrm flipH="1">
            <a:off x="8553960" y="3115440"/>
            <a:ext cx="81360" cy="45720"/>
          </a:xfrm>
          <a:prstGeom prst="line">
            <a:avLst/>
          </a:prstGeom>
          <a:ln w="1440">
            <a:solidFill>
              <a:schemeClr val="bg1"/>
            </a:solidFill>
            <a:miter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394" name="CustomShape 133"/>
          <p:cNvSpPr/>
          <p:nvPr/>
        </p:nvSpPr>
        <p:spPr>
          <a:xfrm>
            <a:off x="8549280" y="3106800"/>
            <a:ext cx="92160" cy="61920"/>
          </a:xfrm>
          <a:custGeom>
            <a:avLst/>
            <a:gdLst/>
            <a:ahLst/>
            <a:cxnLst/>
            <a:rect l="l" t="t" r="r" b="b"/>
            <a:pathLst>
              <a:path w="93" h="63">
                <a:moveTo>
                  <a:pt x="85" y="0"/>
                </a:moveTo>
                <a:lnTo>
                  <a:pt x="93" y="14"/>
                </a:lnTo>
                <a:lnTo>
                  <a:pt x="8" y="63"/>
                </a:lnTo>
                <a:lnTo>
                  <a:pt x="0" y="50"/>
                </a:lnTo>
                <a:lnTo>
                  <a:pt x="85" y="0"/>
                </a:lnTo>
                <a:close/>
              </a:path>
            </a:pathLst>
          </a:custGeom>
          <a:solidFill>
            <a:schemeClr val="tx1"/>
          </a:solidFill>
          <a:ln w="9360">
            <a:solidFill>
              <a:schemeClr val="tx1"/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395" name="Line 134"/>
          <p:cNvSpPr/>
          <p:nvPr/>
        </p:nvSpPr>
        <p:spPr>
          <a:xfrm>
            <a:off x="8674560" y="2995200"/>
            <a:ext cx="1080" cy="139320"/>
          </a:xfrm>
          <a:prstGeom prst="line">
            <a:avLst/>
          </a:prstGeom>
          <a:ln w="1440">
            <a:solidFill>
              <a:schemeClr val="bg1"/>
            </a:solidFill>
            <a:miter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396" name="CustomShape 135"/>
          <p:cNvSpPr/>
          <p:nvPr/>
        </p:nvSpPr>
        <p:spPr>
          <a:xfrm>
            <a:off x="8667000" y="2989080"/>
            <a:ext cx="14760" cy="147960"/>
          </a:xfrm>
          <a:custGeom>
            <a:avLst/>
            <a:gdLst/>
            <a:ahLst/>
            <a:cxnLst/>
            <a:rect l="l" t="t" r="r" b="b"/>
            <a:pathLst>
              <a:path w="16" h="150">
                <a:moveTo>
                  <a:pt x="0" y="9"/>
                </a:moveTo>
                <a:lnTo>
                  <a:pt x="16" y="0"/>
                </a:lnTo>
                <a:lnTo>
                  <a:pt x="16" y="145"/>
                </a:lnTo>
                <a:lnTo>
                  <a:pt x="8" y="150"/>
                </a:lnTo>
                <a:lnTo>
                  <a:pt x="0" y="145"/>
                </a:lnTo>
                <a:lnTo>
                  <a:pt x="0" y="9"/>
                </a:lnTo>
                <a:close/>
              </a:path>
            </a:pathLst>
          </a:custGeom>
          <a:solidFill>
            <a:schemeClr val="tx1"/>
          </a:solidFill>
          <a:ln w="9360">
            <a:solidFill>
              <a:schemeClr val="tx1"/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397" name="Line 136"/>
          <p:cNvSpPr/>
          <p:nvPr/>
        </p:nvSpPr>
        <p:spPr>
          <a:xfrm>
            <a:off x="8553960" y="2923920"/>
            <a:ext cx="119160" cy="67320"/>
          </a:xfrm>
          <a:prstGeom prst="line">
            <a:avLst/>
          </a:prstGeom>
          <a:ln w="1440">
            <a:solidFill>
              <a:schemeClr val="bg1"/>
            </a:solidFill>
            <a:miter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398" name="CustomShape 137"/>
          <p:cNvSpPr/>
          <p:nvPr/>
        </p:nvSpPr>
        <p:spPr>
          <a:xfrm>
            <a:off x="8552880" y="2912760"/>
            <a:ext cx="128880" cy="84600"/>
          </a:xfrm>
          <a:custGeom>
            <a:avLst/>
            <a:gdLst/>
            <a:ahLst/>
            <a:cxnLst/>
            <a:rect l="l" t="t" r="r" b="b"/>
            <a:pathLst>
              <a:path w="131" h="86">
                <a:moveTo>
                  <a:pt x="0" y="19"/>
                </a:moveTo>
                <a:lnTo>
                  <a:pt x="0" y="0"/>
                </a:lnTo>
                <a:lnTo>
                  <a:pt x="131" y="77"/>
                </a:lnTo>
                <a:lnTo>
                  <a:pt x="115" y="86"/>
                </a:lnTo>
                <a:lnTo>
                  <a:pt x="0" y="19"/>
                </a:lnTo>
                <a:close/>
              </a:path>
            </a:pathLst>
          </a:custGeom>
          <a:solidFill>
            <a:schemeClr val="tx1"/>
          </a:solidFill>
          <a:ln w="9360">
            <a:solidFill>
              <a:schemeClr val="tx1"/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399" name="Line 138"/>
          <p:cNvSpPr/>
          <p:nvPr/>
        </p:nvSpPr>
        <p:spPr>
          <a:xfrm>
            <a:off x="8553960" y="2968560"/>
            <a:ext cx="81360" cy="45720"/>
          </a:xfrm>
          <a:prstGeom prst="line">
            <a:avLst/>
          </a:prstGeom>
          <a:ln w="1440">
            <a:solidFill>
              <a:schemeClr val="bg1"/>
            </a:solidFill>
            <a:miter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400" name="CustomShape 139"/>
          <p:cNvSpPr/>
          <p:nvPr/>
        </p:nvSpPr>
        <p:spPr>
          <a:xfrm>
            <a:off x="8549280" y="2959920"/>
            <a:ext cx="92160" cy="61920"/>
          </a:xfrm>
          <a:custGeom>
            <a:avLst/>
            <a:gdLst/>
            <a:ahLst/>
            <a:cxnLst/>
            <a:rect l="l" t="t" r="r" b="b"/>
            <a:pathLst>
              <a:path w="93" h="63">
                <a:moveTo>
                  <a:pt x="0" y="13"/>
                </a:moveTo>
                <a:lnTo>
                  <a:pt x="8" y="0"/>
                </a:lnTo>
                <a:lnTo>
                  <a:pt x="93" y="49"/>
                </a:lnTo>
                <a:lnTo>
                  <a:pt x="85" y="63"/>
                </a:lnTo>
                <a:lnTo>
                  <a:pt x="0" y="13"/>
                </a:lnTo>
                <a:close/>
              </a:path>
            </a:pathLst>
          </a:custGeom>
          <a:solidFill>
            <a:schemeClr val="tx1"/>
          </a:solidFill>
          <a:ln w="9360">
            <a:solidFill>
              <a:schemeClr val="tx1"/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401" name="Line 140"/>
          <p:cNvSpPr/>
          <p:nvPr/>
        </p:nvSpPr>
        <p:spPr>
          <a:xfrm flipV="1">
            <a:off x="8432280" y="2923920"/>
            <a:ext cx="119160" cy="67320"/>
          </a:xfrm>
          <a:prstGeom prst="line">
            <a:avLst/>
          </a:prstGeom>
          <a:ln w="1440">
            <a:solidFill>
              <a:schemeClr val="bg1"/>
            </a:solidFill>
            <a:miter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402" name="CustomShape 141"/>
          <p:cNvSpPr/>
          <p:nvPr/>
        </p:nvSpPr>
        <p:spPr>
          <a:xfrm>
            <a:off x="8423640" y="2912760"/>
            <a:ext cx="128880" cy="84600"/>
          </a:xfrm>
          <a:custGeom>
            <a:avLst/>
            <a:gdLst/>
            <a:ahLst/>
            <a:cxnLst/>
            <a:rect l="l" t="t" r="r" b="b"/>
            <a:pathLst>
              <a:path w="132" h="86">
                <a:moveTo>
                  <a:pt x="16" y="86"/>
                </a:moveTo>
                <a:lnTo>
                  <a:pt x="0" y="77"/>
                </a:lnTo>
                <a:lnTo>
                  <a:pt x="132" y="0"/>
                </a:lnTo>
                <a:lnTo>
                  <a:pt x="132" y="19"/>
                </a:lnTo>
                <a:lnTo>
                  <a:pt x="16" y="86"/>
                </a:lnTo>
                <a:close/>
              </a:path>
            </a:pathLst>
          </a:custGeom>
          <a:solidFill>
            <a:schemeClr val="tx1"/>
          </a:solidFill>
          <a:ln w="9360">
            <a:solidFill>
              <a:schemeClr val="tx1"/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403" name="Line 142"/>
          <p:cNvSpPr/>
          <p:nvPr/>
        </p:nvSpPr>
        <p:spPr>
          <a:xfrm flipV="1">
            <a:off x="8431200" y="2995200"/>
            <a:ext cx="1080" cy="139320"/>
          </a:xfrm>
          <a:prstGeom prst="line">
            <a:avLst/>
          </a:prstGeom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404" name="CustomShape 143"/>
          <p:cNvSpPr/>
          <p:nvPr/>
        </p:nvSpPr>
        <p:spPr>
          <a:xfrm>
            <a:off x="8423640" y="2989080"/>
            <a:ext cx="14760" cy="151920"/>
          </a:xfrm>
          <a:custGeom>
            <a:avLst/>
            <a:gdLst/>
            <a:ahLst/>
            <a:cxnLst/>
            <a:rect l="l" t="t" r="r" b="b"/>
            <a:pathLst>
              <a:path w="16" h="154">
                <a:moveTo>
                  <a:pt x="16" y="145"/>
                </a:moveTo>
                <a:lnTo>
                  <a:pt x="0" y="154"/>
                </a:lnTo>
                <a:lnTo>
                  <a:pt x="0" y="0"/>
                </a:lnTo>
                <a:lnTo>
                  <a:pt x="16" y="9"/>
                </a:lnTo>
                <a:lnTo>
                  <a:pt x="16" y="145"/>
                </a:lnTo>
                <a:close/>
              </a:path>
            </a:pathLst>
          </a:custGeom>
          <a:solidFill>
            <a:schemeClr val="tx1"/>
          </a:solidFill>
          <a:ln w="9360">
            <a:solidFill>
              <a:schemeClr val="tx1"/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405" name="Line 144"/>
          <p:cNvSpPr/>
          <p:nvPr/>
        </p:nvSpPr>
        <p:spPr>
          <a:xfrm flipV="1">
            <a:off x="8469000" y="3017880"/>
            <a:ext cx="1440" cy="93960"/>
          </a:xfrm>
          <a:prstGeom prst="line">
            <a:avLst/>
          </a:prstGeom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406" name="CustomShape 145"/>
          <p:cNvSpPr/>
          <p:nvPr/>
        </p:nvSpPr>
        <p:spPr>
          <a:xfrm>
            <a:off x="8461800" y="3015720"/>
            <a:ext cx="14760" cy="98640"/>
          </a:xfrm>
          <a:prstGeom prst="rect">
            <a:avLst/>
          </a:prstGeom>
          <a:solidFill>
            <a:schemeClr val="tx1"/>
          </a:solidFill>
          <a:ln w="9360">
            <a:solidFill>
              <a:schemeClr val="tx1"/>
            </a:solidFill>
            <a:miter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407" name="Line 146"/>
          <p:cNvSpPr/>
          <p:nvPr/>
        </p:nvSpPr>
        <p:spPr>
          <a:xfrm flipH="1" flipV="1">
            <a:off x="8432280" y="3138480"/>
            <a:ext cx="119160" cy="67320"/>
          </a:xfrm>
          <a:prstGeom prst="line">
            <a:avLst/>
          </a:prstGeom>
          <a:ln w="1440">
            <a:solidFill>
              <a:schemeClr val="bg1"/>
            </a:solidFill>
            <a:miter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408" name="CustomShape 147"/>
          <p:cNvSpPr/>
          <p:nvPr/>
        </p:nvSpPr>
        <p:spPr>
          <a:xfrm>
            <a:off x="8423640" y="3132360"/>
            <a:ext cx="128880" cy="79560"/>
          </a:xfrm>
          <a:custGeom>
            <a:avLst/>
            <a:gdLst/>
            <a:ahLst/>
            <a:cxnLst/>
            <a:rect l="l" t="t" r="r" b="b"/>
            <a:pathLst>
              <a:path w="132" h="81">
                <a:moveTo>
                  <a:pt x="132" y="68"/>
                </a:moveTo>
                <a:lnTo>
                  <a:pt x="132" y="77"/>
                </a:lnTo>
                <a:lnTo>
                  <a:pt x="124" y="81"/>
                </a:lnTo>
                <a:lnTo>
                  <a:pt x="0" y="9"/>
                </a:lnTo>
                <a:lnTo>
                  <a:pt x="16" y="0"/>
                </a:lnTo>
                <a:lnTo>
                  <a:pt x="132" y="68"/>
                </a:lnTo>
                <a:close/>
              </a:path>
            </a:pathLst>
          </a:custGeom>
          <a:solidFill>
            <a:schemeClr val="tx1"/>
          </a:solidFill>
          <a:ln w="9360">
            <a:solidFill>
              <a:schemeClr val="tx1"/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409" name="CustomShape 148"/>
          <p:cNvSpPr/>
          <p:nvPr/>
        </p:nvSpPr>
        <p:spPr>
          <a:xfrm>
            <a:off x="8756280" y="3147480"/>
            <a:ext cx="101520" cy="16776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none" lIns="0" tIns="0" rIns="0" bIns="0"/>
          <a:lstStyle/>
          <a:p>
            <a:pPr algn="ctr">
              <a:lnSpc>
                <a:spcPct val="100000"/>
              </a:lnSpc>
            </a:pPr>
            <a:r>
              <a:rPr lang="lv-LV" sz="1100" b="1" strike="noStrike" spc="-1">
                <a:solidFill>
                  <a:srgbClr val="2F5597"/>
                </a:solidFill>
                <a:uFill>
                  <a:solidFill>
                    <a:srgbClr val="FFFFFF"/>
                  </a:solidFill>
                </a:uFill>
                <a:latin typeface="Arial"/>
                <a:ea typeface="ＭＳ Ｐゴシック"/>
              </a:rPr>
              <a:t>C</a:t>
            </a:r>
            <a:endParaRPr lang="lv-LV" sz="11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410" name="CustomShape 149"/>
          <p:cNvSpPr/>
          <p:nvPr/>
        </p:nvSpPr>
        <p:spPr>
          <a:xfrm>
            <a:off x="8842320" y="3147480"/>
            <a:ext cx="101520" cy="16776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none" lIns="0" tIns="0" rIns="0" bIns="0"/>
          <a:lstStyle/>
          <a:p>
            <a:pPr algn="ctr">
              <a:lnSpc>
                <a:spcPct val="100000"/>
              </a:lnSpc>
            </a:pPr>
            <a:r>
              <a:rPr lang="lv-LV" sz="1100" b="1" strike="noStrike" spc="-1">
                <a:solidFill>
                  <a:srgbClr val="2F5597"/>
                </a:solidFill>
                <a:uFill>
                  <a:solidFill>
                    <a:srgbClr val="FFFFFF"/>
                  </a:solidFill>
                </a:uFill>
                <a:latin typeface="Arial"/>
                <a:ea typeface="ＭＳ Ｐゴシック"/>
              </a:rPr>
              <a:t>N</a:t>
            </a:r>
            <a:endParaRPr lang="lv-LV" sz="11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411" name="Line 150"/>
          <p:cNvSpPr/>
          <p:nvPr/>
        </p:nvSpPr>
        <p:spPr>
          <a:xfrm flipH="1" flipV="1">
            <a:off x="8677080" y="3138480"/>
            <a:ext cx="82440" cy="46800"/>
          </a:xfrm>
          <a:prstGeom prst="line">
            <a:avLst/>
          </a:prstGeom>
          <a:ln w="1440">
            <a:solidFill>
              <a:schemeClr val="bg1"/>
            </a:solidFill>
            <a:miter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412" name="CustomShape 151"/>
          <p:cNvSpPr/>
          <p:nvPr/>
        </p:nvSpPr>
        <p:spPr>
          <a:xfrm>
            <a:off x="8674560" y="3132360"/>
            <a:ext cx="89640" cy="61920"/>
          </a:xfrm>
          <a:custGeom>
            <a:avLst/>
            <a:gdLst/>
            <a:ahLst/>
            <a:cxnLst/>
            <a:rect l="l" t="t" r="r" b="b"/>
            <a:pathLst>
              <a:path w="91" h="63">
                <a:moveTo>
                  <a:pt x="91" y="49"/>
                </a:moveTo>
                <a:lnTo>
                  <a:pt x="83" y="63"/>
                </a:lnTo>
                <a:lnTo>
                  <a:pt x="0" y="13"/>
                </a:lnTo>
                <a:lnTo>
                  <a:pt x="0" y="5"/>
                </a:lnTo>
                <a:lnTo>
                  <a:pt x="8" y="0"/>
                </a:lnTo>
                <a:lnTo>
                  <a:pt x="91" y="49"/>
                </a:lnTo>
                <a:close/>
              </a:path>
            </a:pathLst>
          </a:custGeom>
          <a:solidFill>
            <a:schemeClr val="tx1"/>
          </a:solidFill>
          <a:ln w="9360">
            <a:solidFill>
              <a:schemeClr val="tx1"/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413" name="CustomShape 152"/>
          <p:cNvSpPr/>
          <p:nvPr/>
        </p:nvSpPr>
        <p:spPr>
          <a:xfrm>
            <a:off x="8625600" y="3950640"/>
            <a:ext cx="101520" cy="16776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none" lIns="0" tIns="0" rIns="0" bIns="0"/>
          <a:lstStyle/>
          <a:p>
            <a:pPr algn="ctr">
              <a:lnSpc>
                <a:spcPct val="100000"/>
              </a:lnSpc>
            </a:pPr>
            <a:r>
              <a:rPr lang="lv-LV" sz="1100" b="1" strike="noStrike" spc="-1">
                <a:solidFill>
                  <a:srgbClr val="2F5597"/>
                </a:solidFill>
                <a:uFill>
                  <a:solidFill>
                    <a:srgbClr val="FFFFFF"/>
                  </a:solidFill>
                </a:uFill>
                <a:latin typeface="Arial"/>
                <a:ea typeface="ＭＳ Ｐゴシック"/>
              </a:rPr>
              <a:t>N</a:t>
            </a:r>
            <a:endParaRPr lang="lv-LV" sz="11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414" name="CustomShape 153"/>
          <p:cNvSpPr/>
          <p:nvPr/>
        </p:nvSpPr>
        <p:spPr>
          <a:xfrm>
            <a:off x="8706600" y="3951720"/>
            <a:ext cx="101520" cy="16776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none" lIns="0" tIns="0" rIns="0" bIns="0"/>
          <a:lstStyle/>
          <a:p>
            <a:pPr algn="ctr">
              <a:lnSpc>
                <a:spcPct val="100000"/>
              </a:lnSpc>
            </a:pPr>
            <a:r>
              <a:rPr lang="lv-LV" sz="1100" b="1" strike="noStrike" spc="-1">
                <a:solidFill>
                  <a:srgbClr val="2F5597"/>
                </a:solidFill>
                <a:uFill>
                  <a:solidFill>
                    <a:srgbClr val="FFFFFF"/>
                  </a:solidFill>
                </a:uFill>
                <a:latin typeface="Arial"/>
                <a:ea typeface="ＭＳ Ｐゴシック"/>
              </a:rPr>
              <a:t>H</a:t>
            </a:r>
            <a:endParaRPr lang="lv-LV" sz="11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415" name="CustomShape 154"/>
          <p:cNvSpPr/>
          <p:nvPr/>
        </p:nvSpPr>
        <p:spPr>
          <a:xfrm>
            <a:off x="8798760" y="3994920"/>
            <a:ext cx="57600" cy="12204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none" lIns="0" tIns="0" rIns="0" bIns="0"/>
          <a:lstStyle/>
          <a:p>
            <a:pPr algn="ctr">
              <a:lnSpc>
                <a:spcPct val="100000"/>
              </a:lnSpc>
            </a:pPr>
            <a:r>
              <a:rPr lang="lv-LV" sz="800" b="1" strike="noStrike" spc="-1">
                <a:solidFill>
                  <a:srgbClr val="2F5597"/>
                </a:solidFill>
                <a:uFill>
                  <a:solidFill>
                    <a:srgbClr val="FFFFFF"/>
                  </a:solidFill>
                </a:uFill>
                <a:latin typeface="Arial"/>
                <a:ea typeface="ＭＳ Ｐゴシック"/>
              </a:rPr>
              <a:t>2</a:t>
            </a:r>
            <a:endParaRPr lang="lv-LV" sz="8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416" name="Line 155"/>
          <p:cNvSpPr/>
          <p:nvPr/>
        </p:nvSpPr>
        <p:spPr>
          <a:xfrm flipV="1">
            <a:off x="8674560" y="3852720"/>
            <a:ext cx="1080" cy="97560"/>
          </a:xfrm>
          <a:prstGeom prst="line">
            <a:avLst/>
          </a:prstGeom>
          <a:ln w="1440">
            <a:solidFill>
              <a:schemeClr val="bg1"/>
            </a:solidFill>
            <a:miter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417" name="CustomShape 156"/>
          <p:cNvSpPr/>
          <p:nvPr/>
        </p:nvSpPr>
        <p:spPr>
          <a:xfrm>
            <a:off x="8661960" y="3851640"/>
            <a:ext cx="24840" cy="99720"/>
          </a:xfrm>
          <a:custGeom>
            <a:avLst/>
            <a:gdLst/>
            <a:ahLst/>
            <a:cxnLst/>
            <a:rect l="l" t="t" r="r" b="b"/>
            <a:pathLst>
              <a:path w="26" h="102">
                <a:moveTo>
                  <a:pt x="26" y="102"/>
                </a:moveTo>
                <a:lnTo>
                  <a:pt x="0" y="102"/>
                </a:lnTo>
                <a:lnTo>
                  <a:pt x="5" y="5"/>
                </a:lnTo>
                <a:lnTo>
                  <a:pt x="13" y="0"/>
                </a:lnTo>
                <a:lnTo>
                  <a:pt x="21" y="5"/>
                </a:lnTo>
                <a:lnTo>
                  <a:pt x="26" y="102"/>
                </a:lnTo>
                <a:close/>
              </a:path>
            </a:pathLst>
          </a:custGeom>
          <a:solidFill>
            <a:schemeClr val="tx1"/>
          </a:solidFill>
          <a:ln w="9360">
            <a:solidFill>
              <a:schemeClr val="tx1"/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418" name="Line 157"/>
          <p:cNvSpPr/>
          <p:nvPr/>
        </p:nvSpPr>
        <p:spPr>
          <a:xfrm flipH="1">
            <a:off x="6661440" y="3497040"/>
            <a:ext cx="132840" cy="76320"/>
          </a:xfrm>
          <a:prstGeom prst="line">
            <a:avLst/>
          </a:prstGeom>
          <a:ln w="1440">
            <a:solidFill>
              <a:schemeClr val="bg1"/>
            </a:solidFill>
            <a:miter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419" name="CustomShape 158"/>
          <p:cNvSpPr/>
          <p:nvPr/>
        </p:nvSpPr>
        <p:spPr>
          <a:xfrm>
            <a:off x="6660360" y="3489840"/>
            <a:ext cx="144000" cy="96120"/>
          </a:xfrm>
          <a:custGeom>
            <a:avLst/>
            <a:gdLst/>
            <a:ahLst/>
            <a:cxnLst/>
            <a:rect l="l" t="t" r="r" b="b"/>
            <a:pathLst>
              <a:path w="114" h="76">
                <a:moveTo>
                  <a:pt x="99" y="0"/>
                </a:moveTo>
                <a:lnTo>
                  <a:pt x="114" y="9"/>
                </a:lnTo>
                <a:lnTo>
                  <a:pt x="0" y="76"/>
                </a:lnTo>
                <a:lnTo>
                  <a:pt x="0" y="58"/>
                </a:lnTo>
                <a:lnTo>
                  <a:pt x="99" y="0"/>
                </a:lnTo>
                <a:close/>
              </a:path>
            </a:pathLst>
          </a:custGeom>
          <a:solidFill>
            <a:schemeClr val="tx1"/>
          </a:solidFill>
          <a:ln w="9360">
            <a:solidFill>
              <a:schemeClr val="tx1"/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420" name="CustomShape 159"/>
          <p:cNvSpPr/>
          <p:nvPr/>
        </p:nvSpPr>
        <p:spPr>
          <a:xfrm>
            <a:off x="6475680" y="3433680"/>
            <a:ext cx="101520" cy="16776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none" lIns="0" tIns="0" rIns="0" bIns="0"/>
          <a:lstStyle/>
          <a:p>
            <a:pPr algn="ctr">
              <a:lnSpc>
                <a:spcPct val="100000"/>
              </a:lnSpc>
            </a:pPr>
            <a:r>
              <a:rPr lang="lv-LV" sz="1100" b="1" strike="noStrike" spc="-1">
                <a:solidFill>
                  <a:srgbClr val="2F5597"/>
                </a:solidFill>
                <a:uFill>
                  <a:solidFill>
                    <a:srgbClr val="FFFFFF"/>
                  </a:solidFill>
                </a:uFill>
                <a:latin typeface="Arial"/>
                <a:ea typeface="ＭＳ Ｐゴシック"/>
              </a:rPr>
              <a:t>N</a:t>
            </a:r>
            <a:endParaRPr lang="lv-LV" sz="11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421" name="CustomShape 160"/>
          <p:cNvSpPr/>
          <p:nvPr/>
        </p:nvSpPr>
        <p:spPr>
          <a:xfrm>
            <a:off x="6577920" y="3520080"/>
            <a:ext cx="87120" cy="63000"/>
          </a:xfrm>
          <a:custGeom>
            <a:avLst/>
            <a:gdLst/>
            <a:ahLst/>
            <a:cxnLst/>
            <a:rect l="l" t="t" r="r" b="b"/>
            <a:pathLst>
              <a:path w="69" h="50">
                <a:moveTo>
                  <a:pt x="0" y="14"/>
                </a:moveTo>
                <a:lnTo>
                  <a:pt x="7" y="0"/>
                </a:lnTo>
                <a:lnTo>
                  <a:pt x="69" y="36"/>
                </a:lnTo>
                <a:lnTo>
                  <a:pt x="61" y="50"/>
                </a:lnTo>
                <a:lnTo>
                  <a:pt x="0" y="14"/>
                </a:lnTo>
                <a:close/>
              </a:path>
            </a:pathLst>
          </a:custGeom>
          <a:solidFill>
            <a:schemeClr val="tx1"/>
          </a:solidFill>
          <a:ln w="9360">
            <a:solidFill>
              <a:schemeClr val="tx1"/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422" name="CustomShape 161"/>
          <p:cNvSpPr/>
          <p:nvPr/>
        </p:nvSpPr>
        <p:spPr>
          <a:xfrm>
            <a:off x="6605280" y="3681360"/>
            <a:ext cx="109440" cy="16776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none" lIns="0" tIns="0" rIns="0" bIns="0"/>
          <a:lstStyle/>
          <a:p>
            <a:pPr algn="ctr">
              <a:lnSpc>
                <a:spcPct val="100000"/>
              </a:lnSpc>
            </a:pPr>
            <a:r>
              <a:rPr lang="lv-LV" sz="1100" b="1" strike="noStrike" spc="-1">
                <a:solidFill>
                  <a:srgbClr val="2F5597"/>
                </a:solidFill>
                <a:uFill>
                  <a:solidFill>
                    <a:srgbClr val="FFFFFF"/>
                  </a:solidFill>
                </a:uFill>
                <a:latin typeface="Arial"/>
                <a:ea typeface="ＭＳ Ｐゴシック"/>
              </a:rPr>
              <a:t>O</a:t>
            </a:r>
            <a:endParaRPr lang="lv-LV" sz="11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423" name="Line 162"/>
          <p:cNvSpPr/>
          <p:nvPr/>
        </p:nvSpPr>
        <p:spPr>
          <a:xfrm flipV="1">
            <a:off x="6684120" y="3561840"/>
            <a:ext cx="1440" cy="115560"/>
          </a:xfrm>
          <a:prstGeom prst="line">
            <a:avLst/>
          </a:prstGeom>
          <a:ln w="1440">
            <a:solidFill>
              <a:schemeClr val="bg1"/>
            </a:solidFill>
            <a:miter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424" name="CustomShape 163"/>
          <p:cNvSpPr/>
          <p:nvPr/>
        </p:nvSpPr>
        <p:spPr>
          <a:xfrm>
            <a:off x="6675480" y="3560760"/>
            <a:ext cx="18720" cy="118800"/>
          </a:xfrm>
          <a:prstGeom prst="rect">
            <a:avLst/>
          </a:prstGeom>
          <a:solidFill>
            <a:schemeClr val="tx1"/>
          </a:solidFill>
          <a:ln w="9360">
            <a:solidFill>
              <a:schemeClr val="tx1"/>
            </a:solidFill>
            <a:miter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425" name="CustomShape 164"/>
          <p:cNvSpPr/>
          <p:nvPr/>
        </p:nvSpPr>
        <p:spPr>
          <a:xfrm>
            <a:off x="6626160" y="3560760"/>
            <a:ext cx="18720" cy="118800"/>
          </a:xfrm>
          <a:prstGeom prst="rect">
            <a:avLst/>
          </a:prstGeom>
          <a:solidFill>
            <a:schemeClr val="tx1"/>
          </a:solidFill>
          <a:ln w="9360">
            <a:solidFill>
              <a:schemeClr val="tx1"/>
            </a:solidFill>
            <a:miter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426" name="CustomShape 165"/>
          <p:cNvSpPr/>
          <p:nvPr/>
        </p:nvSpPr>
        <p:spPr>
          <a:xfrm>
            <a:off x="6499080" y="3336120"/>
            <a:ext cx="33840" cy="107640"/>
          </a:xfrm>
          <a:custGeom>
            <a:avLst/>
            <a:gdLst/>
            <a:ahLst/>
            <a:cxnLst/>
            <a:rect l="l" t="t" r="r" b="b"/>
            <a:pathLst>
              <a:path w="27" h="85">
                <a:moveTo>
                  <a:pt x="0" y="7"/>
                </a:moveTo>
                <a:lnTo>
                  <a:pt x="7" y="0"/>
                </a:lnTo>
                <a:lnTo>
                  <a:pt x="16" y="7"/>
                </a:lnTo>
                <a:lnTo>
                  <a:pt x="27" y="82"/>
                </a:lnTo>
                <a:lnTo>
                  <a:pt x="12" y="85"/>
                </a:lnTo>
                <a:lnTo>
                  <a:pt x="0" y="7"/>
                </a:lnTo>
                <a:close/>
              </a:path>
            </a:pathLst>
          </a:custGeom>
          <a:solidFill>
            <a:schemeClr val="tx1"/>
          </a:solidFill>
          <a:ln w="9360">
            <a:solidFill>
              <a:schemeClr val="tx1"/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427" name="Line 166"/>
          <p:cNvSpPr/>
          <p:nvPr/>
        </p:nvSpPr>
        <p:spPr>
          <a:xfrm>
            <a:off x="6357240" y="3303000"/>
            <a:ext cx="148320" cy="32760"/>
          </a:xfrm>
          <a:prstGeom prst="line">
            <a:avLst/>
          </a:prstGeom>
          <a:ln w="1440">
            <a:solidFill>
              <a:schemeClr val="bg1"/>
            </a:solidFill>
            <a:miter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428" name="CustomShape 167"/>
          <p:cNvSpPr/>
          <p:nvPr/>
        </p:nvSpPr>
        <p:spPr>
          <a:xfrm>
            <a:off x="6354720" y="3296880"/>
            <a:ext cx="153000" cy="47880"/>
          </a:xfrm>
          <a:custGeom>
            <a:avLst/>
            <a:gdLst/>
            <a:ahLst/>
            <a:cxnLst/>
            <a:rect l="l" t="t" r="r" b="b"/>
            <a:pathLst>
              <a:path w="121" h="38">
                <a:moveTo>
                  <a:pt x="4" y="14"/>
                </a:moveTo>
                <a:lnTo>
                  <a:pt x="0" y="5"/>
                </a:lnTo>
                <a:lnTo>
                  <a:pt x="15" y="0"/>
                </a:lnTo>
                <a:lnTo>
                  <a:pt x="109" y="21"/>
                </a:lnTo>
                <a:lnTo>
                  <a:pt x="121" y="31"/>
                </a:lnTo>
                <a:lnTo>
                  <a:pt x="114" y="38"/>
                </a:lnTo>
                <a:lnTo>
                  <a:pt x="4" y="14"/>
                </a:lnTo>
                <a:close/>
              </a:path>
            </a:pathLst>
          </a:custGeom>
          <a:solidFill>
            <a:schemeClr val="tx1"/>
          </a:solidFill>
          <a:ln w="9360">
            <a:solidFill>
              <a:schemeClr val="tx1"/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429" name="Line 168"/>
          <p:cNvSpPr/>
          <p:nvPr/>
        </p:nvSpPr>
        <p:spPr>
          <a:xfrm flipV="1">
            <a:off x="6278400" y="3305520"/>
            <a:ext cx="73800" cy="134640"/>
          </a:xfrm>
          <a:prstGeom prst="line">
            <a:avLst/>
          </a:prstGeom>
          <a:ln w="1440">
            <a:solidFill>
              <a:schemeClr val="bg1"/>
            </a:solidFill>
            <a:miter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430" name="CustomShape 169"/>
          <p:cNvSpPr/>
          <p:nvPr/>
        </p:nvSpPr>
        <p:spPr>
          <a:xfrm>
            <a:off x="6264720" y="3303000"/>
            <a:ext cx="94680" cy="139320"/>
          </a:xfrm>
          <a:custGeom>
            <a:avLst/>
            <a:gdLst/>
            <a:ahLst/>
            <a:cxnLst/>
            <a:rect l="l" t="t" r="r" b="b"/>
            <a:pathLst>
              <a:path w="75" h="110">
                <a:moveTo>
                  <a:pt x="19" y="108"/>
                </a:moveTo>
                <a:lnTo>
                  <a:pt x="0" y="110"/>
                </a:lnTo>
                <a:lnTo>
                  <a:pt x="60" y="3"/>
                </a:lnTo>
                <a:lnTo>
                  <a:pt x="71" y="0"/>
                </a:lnTo>
                <a:lnTo>
                  <a:pt x="75" y="9"/>
                </a:lnTo>
                <a:lnTo>
                  <a:pt x="19" y="108"/>
                </a:lnTo>
                <a:close/>
              </a:path>
            </a:pathLst>
          </a:custGeom>
          <a:solidFill>
            <a:schemeClr val="tx1"/>
          </a:solidFill>
          <a:ln w="9360">
            <a:solidFill>
              <a:schemeClr val="tx1"/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431" name="Line 170"/>
          <p:cNvSpPr/>
          <p:nvPr/>
        </p:nvSpPr>
        <p:spPr>
          <a:xfrm flipH="1" flipV="1">
            <a:off x="6278400" y="3442680"/>
            <a:ext cx="100440" cy="115200"/>
          </a:xfrm>
          <a:prstGeom prst="line">
            <a:avLst/>
          </a:prstGeom>
          <a:ln w="1440">
            <a:solidFill>
              <a:schemeClr val="bg1"/>
            </a:solidFill>
            <a:miter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432" name="CustomShape 171"/>
          <p:cNvSpPr/>
          <p:nvPr/>
        </p:nvSpPr>
        <p:spPr>
          <a:xfrm>
            <a:off x="6264720" y="3440160"/>
            <a:ext cx="118800" cy="131760"/>
          </a:xfrm>
          <a:custGeom>
            <a:avLst/>
            <a:gdLst/>
            <a:ahLst/>
            <a:cxnLst/>
            <a:rect l="l" t="t" r="r" b="b"/>
            <a:pathLst>
              <a:path w="94" h="104">
                <a:moveTo>
                  <a:pt x="94" y="85"/>
                </a:moveTo>
                <a:lnTo>
                  <a:pt x="90" y="104"/>
                </a:lnTo>
                <a:lnTo>
                  <a:pt x="0" y="2"/>
                </a:lnTo>
                <a:lnTo>
                  <a:pt x="19" y="0"/>
                </a:lnTo>
                <a:lnTo>
                  <a:pt x="94" y="85"/>
                </a:lnTo>
                <a:close/>
              </a:path>
            </a:pathLst>
          </a:custGeom>
          <a:solidFill>
            <a:schemeClr val="tx1"/>
          </a:solidFill>
          <a:ln w="9360">
            <a:solidFill>
              <a:schemeClr val="tx1"/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433" name="Line 172"/>
          <p:cNvSpPr/>
          <p:nvPr/>
        </p:nvSpPr>
        <p:spPr>
          <a:xfrm flipH="1">
            <a:off x="6382440" y="3521160"/>
            <a:ext cx="82440" cy="38160"/>
          </a:xfrm>
          <a:prstGeom prst="line">
            <a:avLst/>
          </a:prstGeom>
          <a:ln w="1440">
            <a:solidFill>
              <a:schemeClr val="bg1"/>
            </a:solidFill>
            <a:miter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434" name="CustomShape 173"/>
          <p:cNvSpPr/>
          <p:nvPr/>
        </p:nvSpPr>
        <p:spPr>
          <a:xfrm>
            <a:off x="6378840" y="3511440"/>
            <a:ext cx="92160" cy="60480"/>
          </a:xfrm>
          <a:custGeom>
            <a:avLst/>
            <a:gdLst/>
            <a:ahLst/>
            <a:cxnLst/>
            <a:rect l="l" t="t" r="r" b="b"/>
            <a:pathLst>
              <a:path w="73" h="48">
                <a:moveTo>
                  <a:pt x="67" y="0"/>
                </a:moveTo>
                <a:lnTo>
                  <a:pt x="73" y="15"/>
                </a:lnTo>
                <a:lnTo>
                  <a:pt x="0" y="48"/>
                </a:lnTo>
                <a:lnTo>
                  <a:pt x="4" y="29"/>
                </a:lnTo>
                <a:lnTo>
                  <a:pt x="67" y="0"/>
                </a:lnTo>
                <a:close/>
              </a:path>
            </a:pathLst>
          </a:custGeom>
          <a:solidFill>
            <a:schemeClr val="tx1"/>
          </a:solidFill>
          <a:ln w="9360">
            <a:solidFill>
              <a:schemeClr val="tx1"/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435" name="Line 174"/>
          <p:cNvSpPr/>
          <p:nvPr/>
        </p:nvSpPr>
        <p:spPr>
          <a:xfrm>
            <a:off x="6459840" y="3186000"/>
            <a:ext cx="48240" cy="148680"/>
          </a:xfrm>
          <a:prstGeom prst="line">
            <a:avLst/>
          </a:prstGeom>
          <a:ln w="1440">
            <a:solidFill>
              <a:schemeClr val="bg1"/>
            </a:solidFill>
            <a:miter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436" name="CustomShape 175"/>
          <p:cNvSpPr/>
          <p:nvPr/>
        </p:nvSpPr>
        <p:spPr>
          <a:xfrm>
            <a:off x="6456240" y="3164760"/>
            <a:ext cx="57960" cy="171000"/>
          </a:xfrm>
          <a:custGeom>
            <a:avLst/>
            <a:gdLst/>
            <a:ahLst/>
            <a:cxnLst/>
            <a:rect l="l" t="t" r="r" b="b"/>
            <a:pathLst>
              <a:path w="46" h="135">
                <a:moveTo>
                  <a:pt x="0" y="31"/>
                </a:moveTo>
                <a:lnTo>
                  <a:pt x="6" y="0"/>
                </a:lnTo>
                <a:lnTo>
                  <a:pt x="46" y="125"/>
                </a:lnTo>
                <a:lnTo>
                  <a:pt x="41" y="135"/>
                </a:lnTo>
                <a:lnTo>
                  <a:pt x="29" y="125"/>
                </a:lnTo>
                <a:lnTo>
                  <a:pt x="0" y="31"/>
                </a:lnTo>
                <a:close/>
              </a:path>
            </a:pathLst>
          </a:custGeom>
          <a:solidFill>
            <a:schemeClr val="tx1"/>
          </a:solidFill>
          <a:ln w="9360">
            <a:solidFill>
              <a:schemeClr val="tx1"/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437" name="Line 176"/>
          <p:cNvSpPr/>
          <p:nvPr/>
        </p:nvSpPr>
        <p:spPr>
          <a:xfrm flipV="1">
            <a:off x="6357240" y="3186000"/>
            <a:ext cx="100080" cy="114480"/>
          </a:xfrm>
          <a:prstGeom prst="line">
            <a:avLst/>
          </a:prstGeom>
          <a:ln w="1440">
            <a:solidFill>
              <a:schemeClr val="bg1"/>
            </a:solidFill>
            <a:miter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438" name="CustomShape 177"/>
          <p:cNvSpPr/>
          <p:nvPr/>
        </p:nvSpPr>
        <p:spPr>
          <a:xfrm>
            <a:off x="6353640" y="3164760"/>
            <a:ext cx="109800" cy="137880"/>
          </a:xfrm>
          <a:custGeom>
            <a:avLst/>
            <a:gdLst/>
            <a:ahLst/>
            <a:cxnLst/>
            <a:rect l="l" t="t" r="r" b="b"/>
            <a:pathLst>
              <a:path w="87" h="109">
                <a:moveTo>
                  <a:pt x="16" y="104"/>
                </a:moveTo>
                <a:lnTo>
                  <a:pt x="1" y="109"/>
                </a:lnTo>
                <a:lnTo>
                  <a:pt x="0" y="98"/>
                </a:lnTo>
                <a:lnTo>
                  <a:pt x="87" y="0"/>
                </a:lnTo>
                <a:lnTo>
                  <a:pt x="81" y="31"/>
                </a:lnTo>
                <a:lnTo>
                  <a:pt x="16" y="104"/>
                </a:lnTo>
                <a:close/>
              </a:path>
            </a:pathLst>
          </a:custGeom>
          <a:solidFill>
            <a:schemeClr val="tx1"/>
          </a:solidFill>
          <a:ln w="9360">
            <a:solidFill>
              <a:schemeClr val="tx1"/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439" name="CustomShape 178"/>
          <p:cNvSpPr/>
          <p:nvPr/>
        </p:nvSpPr>
        <p:spPr>
          <a:xfrm>
            <a:off x="6166440" y="3159720"/>
            <a:ext cx="101520" cy="16776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none" lIns="0" tIns="0" rIns="0" bIns="0"/>
          <a:lstStyle/>
          <a:p>
            <a:pPr algn="ctr">
              <a:lnSpc>
                <a:spcPct val="100000"/>
              </a:lnSpc>
            </a:pPr>
            <a:r>
              <a:rPr lang="lv-LV" sz="1100" b="1" strike="noStrike" spc="-1">
                <a:solidFill>
                  <a:srgbClr val="2F5597"/>
                </a:solidFill>
                <a:uFill>
                  <a:solidFill>
                    <a:srgbClr val="FFFFFF"/>
                  </a:solidFill>
                </a:uFill>
                <a:latin typeface="Arial"/>
                <a:ea typeface="ＭＳ Ｐゴシック"/>
              </a:rPr>
              <a:t>H</a:t>
            </a:r>
            <a:endParaRPr lang="lv-LV" sz="11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440" name="Line 179"/>
          <p:cNvSpPr/>
          <p:nvPr/>
        </p:nvSpPr>
        <p:spPr>
          <a:xfrm>
            <a:off x="6283800" y="3252240"/>
            <a:ext cx="68400" cy="48240"/>
          </a:xfrm>
          <a:prstGeom prst="line">
            <a:avLst/>
          </a:prstGeom>
          <a:ln w="1440">
            <a:solidFill>
              <a:schemeClr val="bg1"/>
            </a:solidFill>
            <a:miter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441" name="CustomShape 180"/>
          <p:cNvSpPr/>
          <p:nvPr/>
        </p:nvSpPr>
        <p:spPr>
          <a:xfrm>
            <a:off x="6273720" y="3235680"/>
            <a:ext cx="80640" cy="70560"/>
          </a:xfrm>
          <a:custGeom>
            <a:avLst/>
            <a:gdLst/>
            <a:ahLst/>
            <a:cxnLst/>
            <a:rect l="l" t="t" r="r" b="b"/>
            <a:pathLst>
              <a:path w="64" h="56">
                <a:moveTo>
                  <a:pt x="0" y="22"/>
                </a:moveTo>
                <a:lnTo>
                  <a:pt x="14" y="0"/>
                </a:lnTo>
                <a:lnTo>
                  <a:pt x="63" y="42"/>
                </a:lnTo>
                <a:lnTo>
                  <a:pt x="64" y="53"/>
                </a:lnTo>
                <a:lnTo>
                  <a:pt x="53" y="56"/>
                </a:lnTo>
                <a:lnTo>
                  <a:pt x="0" y="22"/>
                </a:lnTo>
                <a:close/>
              </a:path>
            </a:pathLst>
          </a:custGeom>
          <a:solidFill>
            <a:schemeClr val="tx1"/>
          </a:solidFill>
          <a:ln w="9360">
            <a:solidFill>
              <a:schemeClr val="tx1"/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442" name="CustomShape 181"/>
          <p:cNvSpPr/>
          <p:nvPr/>
        </p:nvSpPr>
        <p:spPr>
          <a:xfrm>
            <a:off x="6630120" y="3249720"/>
            <a:ext cx="101520" cy="16776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none" lIns="0" tIns="0" rIns="0" bIns="0"/>
          <a:lstStyle/>
          <a:p>
            <a:pPr algn="ctr">
              <a:lnSpc>
                <a:spcPct val="100000"/>
              </a:lnSpc>
            </a:pPr>
            <a:r>
              <a:rPr lang="lv-LV" sz="1100" b="1" strike="noStrike" spc="-1">
                <a:solidFill>
                  <a:srgbClr val="2F5597"/>
                </a:solidFill>
                <a:uFill>
                  <a:solidFill>
                    <a:srgbClr val="FFFFFF"/>
                  </a:solidFill>
                </a:uFill>
                <a:latin typeface="Arial"/>
                <a:ea typeface="ＭＳ Ｐゴシック"/>
              </a:rPr>
              <a:t>H</a:t>
            </a:r>
            <a:endParaRPr lang="lv-LV" sz="11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443" name="Line 182"/>
          <p:cNvSpPr/>
          <p:nvPr/>
        </p:nvSpPr>
        <p:spPr>
          <a:xfrm flipH="1">
            <a:off x="6510600" y="3315600"/>
            <a:ext cx="93600" cy="20160"/>
          </a:xfrm>
          <a:prstGeom prst="line">
            <a:avLst/>
          </a:prstGeom>
          <a:ln w="1440">
            <a:solidFill>
              <a:schemeClr val="bg1"/>
            </a:solidFill>
            <a:miter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444" name="CustomShape 183"/>
          <p:cNvSpPr/>
          <p:nvPr/>
        </p:nvSpPr>
        <p:spPr>
          <a:xfrm>
            <a:off x="6508080" y="3299400"/>
            <a:ext cx="101160" cy="45360"/>
          </a:xfrm>
          <a:custGeom>
            <a:avLst/>
            <a:gdLst/>
            <a:ahLst/>
            <a:cxnLst/>
            <a:rect l="l" t="t" r="r" b="b"/>
            <a:pathLst>
              <a:path w="80" h="36">
                <a:moveTo>
                  <a:pt x="75" y="0"/>
                </a:moveTo>
                <a:lnTo>
                  <a:pt x="80" y="25"/>
                </a:lnTo>
                <a:lnTo>
                  <a:pt x="9" y="36"/>
                </a:lnTo>
                <a:lnTo>
                  <a:pt x="0" y="29"/>
                </a:lnTo>
                <a:lnTo>
                  <a:pt x="5" y="19"/>
                </a:lnTo>
                <a:lnTo>
                  <a:pt x="75" y="0"/>
                </a:lnTo>
                <a:close/>
              </a:path>
            </a:pathLst>
          </a:custGeom>
          <a:solidFill>
            <a:schemeClr val="tx1"/>
          </a:solidFill>
          <a:ln w="9360">
            <a:solidFill>
              <a:schemeClr val="tx1"/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445" name="CustomShape 184"/>
          <p:cNvSpPr/>
          <p:nvPr/>
        </p:nvSpPr>
        <p:spPr>
          <a:xfrm>
            <a:off x="6230880" y="3664800"/>
            <a:ext cx="101520" cy="16776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none" lIns="0" tIns="0" rIns="0" bIns="0"/>
          <a:lstStyle/>
          <a:p>
            <a:pPr algn="ctr">
              <a:lnSpc>
                <a:spcPct val="100000"/>
              </a:lnSpc>
            </a:pPr>
            <a:r>
              <a:rPr lang="lv-LV" sz="1100" b="1" strike="noStrike" spc="-1">
                <a:solidFill>
                  <a:srgbClr val="2F5597"/>
                </a:solidFill>
                <a:uFill>
                  <a:solidFill>
                    <a:srgbClr val="FFFFFF"/>
                  </a:solidFill>
                </a:uFill>
                <a:latin typeface="Arial"/>
                <a:ea typeface="ＭＳ Ｐゴシック"/>
              </a:rPr>
              <a:t>N</a:t>
            </a:r>
            <a:endParaRPr lang="lv-LV" sz="11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446" name="CustomShape 185"/>
          <p:cNvSpPr/>
          <p:nvPr/>
        </p:nvSpPr>
        <p:spPr>
          <a:xfrm>
            <a:off x="6303240" y="3664800"/>
            <a:ext cx="101520" cy="16776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none" lIns="0" tIns="0" rIns="0" bIns="0"/>
          <a:lstStyle/>
          <a:p>
            <a:pPr algn="ctr">
              <a:lnSpc>
                <a:spcPct val="100000"/>
              </a:lnSpc>
            </a:pPr>
            <a:r>
              <a:rPr lang="lv-LV" sz="1100" b="1" strike="noStrike" spc="-1">
                <a:solidFill>
                  <a:srgbClr val="2F5597"/>
                </a:solidFill>
                <a:uFill>
                  <a:solidFill>
                    <a:srgbClr val="FFFFFF"/>
                  </a:solidFill>
                </a:uFill>
                <a:latin typeface="Arial"/>
                <a:ea typeface="ＭＳ Ｐゴシック"/>
              </a:rPr>
              <a:t>C</a:t>
            </a:r>
            <a:endParaRPr lang="lv-LV" sz="11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447" name="Line 186"/>
          <p:cNvSpPr/>
          <p:nvPr/>
        </p:nvSpPr>
        <p:spPr>
          <a:xfrm>
            <a:off x="6349680" y="3645720"/>
            <a:ext cx="25200" cy="7560"/>
          </a:xfrm>
          <a:prstGeom prst="line">
            <a:avLst/>
          </a:prstGeom>
          <a:ln w="1440">
            <a:solidFill>
              <a:schemeClr val="bg1"/>
            </a:solidFill>
            <a:miter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448" name="CustomShape 187"/>
          <p:cNvSpPr/>
          <p:nvPr/>
        </p:nvSpPr>
        <p:spPr>
          <a:xfrm>
            <a:off x="6344640" y="3637080"/>
            <a:ext cx="33840" cy="25200"/>
          </a:xfrm>
          <a:custGeom>
            <a:avLst/>
            <a:gdLst/>
            <a:ahLst/>
            <a:cxnLst/>
            <a:rect l="l" t="t" r="r" b="b"/>
            <a:pathLst>
              <a:path w="27" h="20">
                <a:moveTo>
                  <a:pt x="25" y="20"/>
                </a:moveTo>
                <a:lnTo>
                  <a:pt x="0" y="15"/>
                </a:lnTo>
                <a:lnTo>
                  <a:pt x="4" y="0"/>
                </a:lnTo>
                <a:lnTo>
                  <a:pt x="27" y="5"/>
                </a:lnTo>
                <a:lnTo>
                  <a:pt x="25" y="20"/>
                </a:lnTo>
                <a:close/>
              </a:path>
            </a:pathLst>
          </a:custGeom>
          <a:solidFill>
            <a:schemeClr val="tx1"/>
          </a:solidFill>
          <a:ln w="9360">
            <a:solidFill>
              <a:schemeClr val="tx1"/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449" name="Line 188"/>
          <p:cNvSpPr/>
          <p:nvPr/>
        </p:nvSpPr>
        <p:spPr>
          <a:xfrm>
            <a:off x="6364800" y="3594960"/>
            <a:ext cx="17640" cy="3600"/>
          </a:xfrm>
          <a:prstGeom prst="line">
            <a:avLst/>
          </a:prstGeom>
          <a:ln w="1440">
            <a:solidFill>
              <a:schemeClr val="bg1"/>
            </a:solidFill>
            <a:miter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450" name="CustomShape 189"/>
          <p:cNvSpPr/>
          <p:nvPr/>
        </p:nvSpPr>
        <p:spPr>
          <a:xfrm>
            <a:off x="6359760" y="3584880"/>
            <a:ext cx="24840" cy="23760"/>
          </a:xfrm>
          <a:custGeom>
            <a:avLst/>
            <a:gdLst/>
            <a:ahLst/>
            <a:cxnLst/>
            <a:rect l="l" t="t" r="r" b="b"/>
            <a:pathLst>
              <a:path w="20" h="19">
                <a:moveTo>
                  <a:pt x="18" y="19"/>
                </a:moveTo>
                <a:lnTo>
                  <a:pt x="0" y="15"/>
                </a:lnTo>
                <a:lnTo>
                  <a:pt x="5" y="0"/>
                </a:lnTo>
                <a:lnTo>
                  <a:pt x="20" y="3"/>
                </a:lnTo>
                <a:lnTo>
                  <a:pt x="18" y="19"/>
                </a:lnTo>
                <a:close/>
              </a:path>
            </a:pathLst>
          </a:custGeom>
          <a:solidFill>
            <a:schemeClr val="tx1"/>
          </a:solidFill>
          <a:ln w="9360">
            <a:solidFill>
              <a:schemeClr val="tx1"/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451" name="Line 190"/>
          <p:cNvSpPr/>
          <p:nvPr/>
        </p:nvSpPr>
        <p:spPr>
          <a:xfrm flipV="1">
            <a:off x="6864120" y="3582000"/>
            <a:ext cx="73440" cy="133560"/>
          </a:xfrm>
          <a:prstGeom prst="line">
            <a:avLst/>
          </a:prstGeom>
          <a:ln w="1440">
            <a:solidFill>
              <a:schemeClr val="bg1"/>
            </a:solidFill>
            <a:miter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452" name="CustomShape 191"/>
          <p:cNvSpPr/>
          <p:nvPr/>
        </p:nvSpPr>
        <p:spPr>
          <a:xfrm>
            <a:off x="6841440" y="3574800"/>
            <a:ext cx="103680" cy="159480"/>
          </a:xfrm>
          <a:custGeom>
            <a:avLst/>
            <a:gdLst/>
            <a:ahLst/>
            <a:cxnLst/>
            <a:rect l="l" t="t" r="r" b="b"/>
            <a:pathLst>
              <a:path w="82" h="126">
                <a:moveTo>
                  <a:pt x="32" y="100"/>
                </a:moveTo>
                <a:lnTo>
                  <a:pt x="0" y="126"/>
                </a:lnTo>
                <a:lnTo>
                  <a:pt x="71" y="0"/>
                </a:lnTo>
                <a:lnTo>
                  <a:pt x="78" y="4"/>
                </a:lnTo>
                <a:lnTo>
                  <a:pt x="82" y="13"/>
                </a:lnTo>
                <a:lnTo>
                  <a:pt x="32" y="100"/>
                </a:lnTo>
                <a:close/>
              </a:path>
            </a:pathLst>
          </a:custGeom>
          <a:solidFill>
            <a:schemeClr val="tx1"/>
          </a:solidFill>
          <a:ln w="9360">
            <a:solidFill>
              <a:schemeClr val="tx1"/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453" name="Line 192"/>
          <p:cNvSpPr/>
          <p:nvPr/>
        </p:nvSpPr>
        <p:spPr>
          <a:xfrm flipH="1">
            <a:off x="6864120" y="3674880"/>
            <a:ext cx="146880" cy="43200"/>
          </a:xfrm>
          <a:prstGeom prst="line">
            <a:avLst/>
          </a:prstGeom>
          <a:ln w="1440">
            <a:solidFill>
              <a:schemeClr val="bg1"/>
            </a:solidFill>
            <a:miter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454" name="CustomShape 193"/>
          <p:cNvSpPr/>
          <p:nvPr/>
        </p:nvSpPr>
        <p:spPr>
          <a:xfrm>
            <a:off x="6841440" y="3667320"/>
            <a:ext cx="170640" cy="66960"/>
          </a:xfrm>
          <a:custGeom>
            <a:avLst/>
            <a:gdLst/>
            <a:ahLst/>
            <a:cxnLst/>
            <a:rect l="l" t="t" r="r" b="b"/>
            <a:pathLst>
              <a:path w="135" h="53">
                <a:moveTo>
                  <a:pt x="127" y="0"/>
                </a:moveTo>
                <a:lnTo>
                  <a:pt x="135" y="6"/>
                </a:lnTo>
                <a:lnTo>
                  <a:pt x="117" y="19"/>
                </a:lnTo>
                <a:lnTo>
                  <a:pt x="0" y="53"/>
                </a:lnTo>
                <a:lnTo>
                  <a:pt x="32" y="27"/>
                </a:lnTo>
                <a:lnTo>
                  <a:pt x="127" y="0"/>
                </a:lnTo>
                <a:close/>
              </a:path>
            </a:pathLst>
          </a:custGeom>
          <a:solidFill>
            <a:schemeClr val="tx1"/>
          </a:solidFill>
          <a:ln w="9360">
            <a:solidFill>
              <a:schemeClr val="tx1"/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455" name="Line 194"/>
          <p:cNvSpPr/>
          <p:nvPr/>
        </p:nvSpPr>
        <p:spPr>
          <a:xfrm flipH="1" flipV="1">
            <a:off x="7014960" y="3674880"/>
            <a:ext cx="146880" cy="43200"/>
          </a:xfrm>
          <a:prstGeom prst="line">
            <a:avLst/>
          </a:prstGeom>
          <a:ln w="1440">
            <a:solidFill>
              <a:schemeClr val="bg1"/>
            </a:solidFill>
            <a:miter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456" name="CustomShape 195"/>
          <p:cNvSpPr/>
          <p:nvPr/>
        </p:nvSpPr>
        <p:spPr>
          <a:xfrm>
            <a:off x="7012440" y="3667320"/>
            <a:ext cx="156960" cy="61920"/>
          </a:xfrm>
          <a:custGeom>
            <a:avLst/>
            <a:gdLst/>
            <a:ahLst/>
            <a:cxnLst/>
            <a:rect l="l" t="t" r="r" b="b"/>
            <a:pathLst>
              <a:path w="124" h="49">
                <a:moveTo>
                  <a:pt x="116" y="31"/>
                </a:moveTo>
                <a:lnTo>
                  <a:pt x="124" y="49"/>
                </a:lnTo>
                <a:lnTo>
                  <a:pt x="4" y="15"/>
                </a:lnTo>
                <a:lnTo>
                  <a:pt x="0" y="6"/>
                </a:lnTo>
                <a:lnTo>
                  <a:pt x="7" y="0"/>
                </a:lnTo>
                <a:lnTo>
                  <a:pt x="116" y="31"/>
                </a:lnTo>
                <a:close/>
              </a:path>
            </a:pathLst>
          </a:custGeom>
          <a:solidFill>
            <a:schemeClr val="tx1"/>
          </a:solidFill>
          <a:ln w="9360">
            <a:solidFill>
              <a:schemeClr val="tx1"/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457" name="Line 196"/>
          <p:cNvSpPr/>
          <p:nvPr/>
        </p:nvSpPr>
        <p:spPr>
          <a:xfrm flipH="1">
            <a:off x="7165800" y="3582000"/>
            <a:ext cx="74880" cy="133560"/>
          </a:xfrm>
          <a:prstGeom prst="line">
            <a:avLst/>
          </a:prstGeom>
          <a:ln w="1440">
            <a:solidFill>
              <a:schemeClr val="bg1"/>
            </a:solidFill>
            <a:miter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458" name="CustomShape 197"/>
          <p:cNvSpPr/>
          <p:nvPr/>
        </p:nvSpPr>
        <p:spPr>
          <a:xfrm>
            <a:off x="7159680" y="3579840"/>
            <a:ext cx="90720" cy="149400"/>
          </a:xfrm>
          <a:custGeom>
            <a:avLst/>
            <a:gdLst/>
            <a:ahLst/>
            <a:cxnLst/>
            <a:rect l="l" t="t" r="r" b="b"/>
            <a:pathLst>
              <a:path w="72" h="118">
                <a:moveTo>
                  <a:pt x="50" y="13"/>
                </a:moveTo>
                <a:lnTo>
                  <a:pt x="66" y="0"/>
                </a:lnTo>
                <a:lnTo>
                  <a:pt x="72" y="4"/>
                </a:lnTo>
                <a:lnTo>
                  <a:pt x="8" y="118"/>
                </a:lnTo>
                <a:lnTo>
                  <a:pt x="0" y="100"/>
                </a:lnTo>
                <a:lnTo>
                  <a:pt x="50" y="13"/>
                </a:lnTo>
                <a:close/>
              </a:path>
            </a:pathLst>
          </a:custGeom>
          <a:solidFill>
            <a:schemeClr val="tx1"/>
          </a:solidFill>
          <a:ln w="9360">
            <a:solidFill>
              <a:schemeClr val="tx1"/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459" name="Line 198"/>
          <p:cNvSpPr/>
          <p:nvPr/>
        </p:nvSpPr>
        <p:spPr>
          <a:xfrm flipV="1">
            <a:off x="7093440" y="3579480"/>
            <a:ext cx="147240" cy="44640"/>
          </a:xfrm>
          <a:prstGeom prst="line">
            <a:avLst/>
          </a:prstGeom>
          <a:ln w="1440">
            <a:solidFill>
              <a:schemeClr val="bg1"/>
            </a:solidFill>
            <a:miter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460" name="CustomShape 199"/>
          <p:cNvSpPr/>
          <p:nvPr/>
        </p:nvSpPr>
        <p:spPr>
          <a:xfrm>
            <a:off x="7089840" y="3572280"/>
            <a:ext cx="153000" cy="60480"/>
          </a:xfrm>
          <a:custGeom>
            <a:avLst/>
            <a:gdLst/>
            <a:ahLst/>
            <a:cxnLst/>
            <a:rect l="l" t="t" r="r" b="b"/>
            <a:pathLst>
              <a:path w="121" h="48">
                <a:moveTo>
                  <a:pt x="4" y="48"/>
                </a:moveTo>
                <a:lnTo>
                  <a:pt x="0" y="33"/>
                </a:lnTo>
                <a:lnTo>
                  <a:pt x="113" y="0"/>
                </a:lnTo>
                <a:lnTo>
                  <a:pt x="121" y="6"/>
                </a:lnTo>
                <a:lnTo>
                  <a:pt x="105" y="19"/>
                </a:lnTo>
                <a:lnTo>
                  <a:pt x="4" y="48"/>
                </a:lnTo>
                <a:close/>
              </a:path>
            </a:pathLst>
          </a:custGeom>
          <a:solidFill>
            <a:schemeClr val="tx1"/>
          </a:solidFill>
          <a:ln w="9360">
            <a:solidFill>
              <a:schemeClr val="tx1"/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461" name="Line 200"/>
          <p:cNvSpPr/>
          <p:nvPr/>
        </p:nvSpPr>
        <p:spPr>
          <a:xfrm>
            <a:off x="6942600" y="3579480"/>
            <a:ext cx="34200" cy="11520"/>
          </a:xfrm>
          <a:prstGeom prst="line">
            <a:avLst/>
          </a:prstGeom>
          <a:ln w="1440">
            <a:solidFill>
              <a:schemeClr val="bg1"/>
            </a:solidFill>
            <a:miter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462" name="CustomShape 201"/>
          <p:cNvSpPr/>
          <p:nvPr/>
        </p:nvSpPr>
        <p:spPr>
          <a:xfrm>
            <a:off x="6940440" y="3572280"/>
            <a:ext cx="38880" cy="28800"/>
          </a:xfrm>
          <a:custGeom>
            <a:avLst/>
            <a:gdLst/>
            <a:ahLst/>
            <a:cxnLst/>
            <a:rect l="l" t="t" r="r" b="b"/>
            <a:pathLst>
              <a:path w="31" h="23">
                <a:moveTo>
                  <a:pt x="4" y="15"/>
                </a:moveTo>
                <a:lnTo>
                  <a:pt x="0" y="6"/>
                </a:lnTo>
                <a:lnTo>
                  <a:pt x="8" y="0"/>
                </a:lnTo>
                <a:lnTo>
                  <a:pt x="30" y="7"/>
                </a:lnTo>
                <a:lnTo>
                  <a:pt x="31" y="23"/>
                </a:lnTo>
                <a:lnTo>
                  <a:pt x="4" y="15"/>
                </a:lnTo>
                <a:close/>
              </a:path>
            </a:pathLst>
          </a:custGeom>
          <a:solidFill>
            <a:schemeClr val="tx1"/>
          </a:solidFill>
          <a:ln w="9360">
            <a:solidFill>
              <a:schemeClr val="tx1"/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463" name="Line 202"/>
          <p:cNvSpPr/>
          <p:nvPr/>
        </p:nvSpPr>
        <p:spPr>
          <a:xfrm>
            <a:off x="7036560" y="3607560"/>
            <a:ext cx="53280" cy="16560"/>
          </a:xfrm>
          <a:prstGeom prst="line">
            <a:avLst/>
          </a:prstGeom>
          <a:ln w="1440">
            <a:solidFill>
              <a:schemeClr val="bg1"/>
            </a:solidFill>
            <a:miter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464" name="CustomShape 203"/>
          <p:cNvSpPr/>
          <p:nvPr/>
        </p:nvSpPr>
        <p:spPr>
          <a:xfrm>
            <a:off x="7034040" y="3596400"/>
            <a:ext cx="60480" cy="36360"/>
          </a:xfrm>
          <a:custGeom>
            <a:avLst/>
            <a:gdLst/>
            <a:ahLst/>
            <a:cxnLst/>
            <a:rect l="l" t="t" r="r" b="b"/>
            <a:pathLst>
              <a:path w="48" h="29">
                <a:moveTo>
                  <a:pt x="48" y="14"/>
                </a:moveTo>
                <a:lnTo>
                  <a:pt x="44" y="29"/>
                </a:lnTo>
                <a:lnTo>
                  <a:pt x="1" y="17"/>
                </a:lnTo>
                <a:lnTo>
                  <a:pt x="0" y="0"/>
                </a:lnTo>
                <a:lnTo>
                  <a:pt x="48" y="14"/>
                </a:lnTo>
                <a:close/>
              </a:path>
            </a:pathLst>
          </a:custGeom>
          <a:solidFill>
            <a:schemeClr val="tx1"/>
          </a:solidFill>
          <a:ln w="9360">
            <a:solidFill>
              <a:schemeClr val="tx1"/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465" name="Line 204"/>
          <p:cNvSpPr/>
          <p:nvPr/>
        </p:nvSpPr>
        <p:spPr>
          <a:xfrm>
            <a:off x="7243200" y="3422160"/>
            <a:ext cx="1080" cy="156240"/>
          </a:xfrm>
          <a:prstGeom prst="line">
            <a:avLst/>
          </a:prstGeom>
          <a:ln w="1440">
            <a:solidFill>
              <a:schemeClr val="bg1"/>
            </a:solidFill>
            <a:miter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466" name="CustomShape 205"/>
          <p:cNvSpPr/>
          <p:nvPr/>
        </p:nvSpPr>
        <p:spPr>
          <a:xfrm>
            <a:off x="7233120" y="3414600"/>
            <a:ext cx="19800" cy="164520"/>
          </a:xfrm>
          <a:custGeom>
            <a:avLst/>
            <a:gdLst/>
            <a:ahLst/>
            <a:cxnLst/>
            <a:rect l="l" t="t" r="r" b="b"/>
            <a:pathLst>
              <a:path w="16" h="130">
                <a:moveTo>
                  <a:pt x="0" y="9"/>
                </a:moveTo>
                <a:lnTo>
                  <a:pt x="16" y="0"/>
                </a:lnTo>
                <a:lnTo>
                  <a:pt x="16" y="130"/>
                </a:lnTo>
                <a:lnTo>
                  <a:pt x="8" y="130"/>
                </a:lnTo>
                <a:lnTo>
                  <a:pt x="0" y="124"/>
                </a:lnTo>
                <a:lnTo>
                  <a:pt x="0" y="9"/>
                </a:lnTo>
                <a:close/>
              </a:path>
            </a:pathLst>
          </a:custGeom>
          <a:solidFill>
            <a:schemeClr val="tx1"/>
          </a:solidFill>
          <a:ln w="9360">
            <a:solidFill>
              <a:schemeClr val="tx1"/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467" name="Line 206"/>
          <p:cNvSpPr/>
          <p:nvPr/>
        </p:nvSpPr>
        <p:spPr>
          <a:xfrm>
            <a:off x="6940080" y="3422160"/>
            <a:ext cx="1440" cy="156240"/>
          </a:xfrm>
          <a:prstGeom prst="line">
            <a:avLst/>
          </a:prstGeom>
          <a:ln w="1440">
            <a:solidFill>
              <a:schemeClr val="bg1"/>
            </a:solidFill>
            <a:miter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468" name="CustomShape 207"/>
          <p:cNvSpPr/>
          <p:nvPr/>
        </p:nvSpPr>
        <p:spPr>
          <a:xfrm>
            <a:off x="6930000" y="3414600"/>
            <a:ext cx="19800" cy="164520"/>
          </a:xfrm>
          <a:custGeom>
            <a:avLst/>
            <a:gdLst/>
            <a:ahLst/>
            <a:cxnLst/>
            <a:rect l="l" t="t" r="r" b="b"/>
            <a:pathLst>
              <a:path w="16" h="130">
                <a:moveTo>
                  <a:pt x="0" y="0"/>
                </a:moveTo>
                <a:lnTo>
                  <a:pt x="16" y="9"/>
                </a:lnTo>
                <a:lnTo>
                  <a:pt x="16" y="124"/>
                </a:lnTo>
                <a:lnTo>
                  <a:pt x="8" y="130"/>
                </a:lnTo>
                <a:lnTo>
                  <a:pt x="0" y="130"/>
                </a:lnTo>
                <a:lnTo>
                  <a:pt x="0" y="0"/>
                </a:lnTo>
                <a:close/>
              </a:path>
            </a:pathLst>
          </a:custGeom>
          <a:solidFill>
            <a:schemeClr val="tx1"/>
          </a:solidFill>
          <a:ln w="9360">
            <a:solidFill>
              <a:schemeClr val="tx1"/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469" name="Line 208"/>
          <p:cNvSpPr/>
          <p:nvPr/>
        </p:nvSpPr>
        <p:spPr>
          <a:xfrm flipH="1">
            <a:off x="6942600" y="3342240"/>
            <a:ext cx="131760" cy="76320"/>
          </a:xfrm>
          <a:prstGeom prst="line">
            <a:avLst/>
          </a:prstGeom>
          <a:ln w="1440">
            <a:solidFill>
              <a:schemeClr val="bg1"/>
            </a:solidFill>
            <a:miter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470" name="CustomShape 209"/>
          <p:cNvSpPr/>
          <p:nvPr/>
        </p:nvSpPr>
        <p:spPr>
          <a:xfrm>
            <a:off x="6930000" y="3329640"/>
            <a:ext cx="150480" cy="96120"/>
          </a:xfrm>
          <a:custGeom>
            <a:avLst/>
            <a:gdLst/>
            <a:ahLst/>
            <a:cxnLst/>
            <a:rect l="l" t="t" r="r" b="b"/>
            <a:pathLst>
              <a:path w="119" h="76">
                <a:moveTo>
                  <a:pt x="115" y="0"/>
                </a:moveTo>
                <a:lnTo>
                  <a:pt x="115" y="9"/>
                </a:lnTo>
                <a:lnTo>
                  <a:pt x="119" y="15"/>
                </a:lnTo>
                <a:lnTo>
                  <a:pt x="16" y="76"/>
                </a:lnTo>
                <a:lnTo>
                  <a:pt x="0" y="67"/>
                </a:lnTo>
                <a:lnTo>
                  <a:pt x="115" y="0"/>
                </a:lnTo>
                <a:close/>
              </a:path>
            </a:pathLst>
          </a:custGeom>
          <a:solidFill>
            <a:schemeClr val="tx1"/>
          </a:solidFill>
          <a:ln w="9360">
            <a:solidFill>
              <a:schemeClr val="tx1"/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471" name="Line 210"/>
          <p:cNvSpPr/>
          <p:nvPr/>
        </p:nvSpPr>
        <p:spPr>
          <a:xfrm flipH="1" flipV="1">
            <a:off x="7078320" y="3340800"/>
            <a:ext cx="162360" cy="78840"/>
          </a:xfrm>
          <a:prstGeom prst="line">
            <a:avLst/>
          </a:prstGeom>
          <a:ln w="1440">
            <a:solidFill>
              <a:schemeClr val="bg1"/>
            </a:solidFill>
            <a:miter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472" name="CustomShape 211"/>
          <p:cNvSpPr/>
          <p:nvPr/>
        </p:nvSpPr>
        <p:spPr>
          <a:xfrm>
            <a:off x="7075800" y="3329640"/>
            <a:ext cx="177120" cy="96120"/>
          </a:xfrm>
          <a:custGeom>
            <a:avLst/>
            <a:gdLst/>
            <a:ahLst/>
            <a:cxnLst/>
            <a:rect l="l" t="t" r="r" b="b"/>
            <a:pathLst>
              <a:path w="140" h="76">
                <a:moveTo>
                  <a:pt x="140" y="67"/>
                </a:moveTo>
                <a:lnTo>
                  <a:pt x="124" y="76"/>
                </a:lnTo>
                <a:lnTo>
                  <a:pt x="3" y="19"/>
                </a:lnTo>
                <a:lnTo>
                  <a:pt x="0" y="9"/>
                </a:lnTo>
                <a:lnTo>
                  <a:pt x="0" y="0"/>
                </a:lnTo>
                <a:lnTo>
                  <a:pt x="140" y="67"/>
                </a:lnTo>
                <a:close/>
              </a:path>
            </a:pathLst>
          </a:custGeom>
          <a:solidFill>
            <a:schemeClr val="tx1"/>
          </a:solidFill>
          <a:ln w="9360">
            <a:solidFill>
              <a:schemeClr val="tx1"/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473" name="Line 212"/>
          <p:cNvSpPr/>
          <p:nvPr/>
        </p:nvSpPr>
        <p:spPr>
          <a:xfrm flipV="1">
            <a:off x="6999840" y="3342240"/>
            <a:ext cx="74520" cy="134640"/>
          </a:xfrm>
          <a:prstGeom prst="line">
            <a:avLst/>
          </a:prstGeom>
          <a:ln w="1440">
            <a:solidFill>
              <a:schemeClr val="bg1"/>
            </a:solidFill>
            <a:miter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474" name="CustomShape 213"/>
          <p:cNvSpPr/>
          <p:nvPr/>
        </p:nvSpPr>
        <p:spPr>
          <a:xfrm>
            <a:off x="6988320" y="3336120"/>
            <a:ext cx="90720" cy="144360"/>
          </a:xfrm>
          <a:custGeom>
            <a:avLst/>
            <a:gdLst/>
            <a:ahLst/>
            <a:cxnLst/>
            <a:rect l="l" t="t" r="r" b="b"/>
            <a:pathLst>
              <a:path w="72" h="114">
                <a:moveTo>
                  <a:pt x="15" y="114"/>
                </a:moveTo>
                <a:lnTo>
                  <a:pt x="0" y="111"/>
                </a:lnTo>
                <a:lnTo>
                  <a:pt x="63" y="0"/>
                </a:lnTo>
                <a:lnTo>
                  <a:pt x="69" y="4"/>
                </a:lnTo>
                <a:lnTo>
                  <a:pt x="72" y="14"/>
                </a:lnTo>
                <a:lnTo>
                  <a:pt x="15" y="114"/>
                </a:lnTo>
                <a:close/>
              </a:path>
            </a:pathLst>
          </a:custGeom>
          <a:solidFill>
            <a:schemeClr val="tx1"/>
          </a:solidFill>
          <a:ln w="9360">
            <a:solidFill>
              <a:schemeClr val="tx1"/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475" name="Line 214"/>
          <p:cNvSpPr/>
          <p:nvPr/>
        </p:nvSpPr>
        <p:spPr>
          <a:xfrm flipH="1" flipV="1">
            <a:off x="6998400" y="3480480"/>
            <a:ext cx="14040" cy="191880"/>
          </a:xfrm>
          <a:prstGeom prst="line">
            <a:avLst/>
          </a:prstGeom>
          <a:ln w="1440">
            <a:solidFill>
              <a:schemeClr val="bg1"/>
            </a:solidFill>
            <a:miter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476" name="CustomShape 215"/>
          <p:cNvSpPr/>
          <p:nvPr/>
        </p:nvSpPr>
        <p:spPr>
          <a:xfrm>
            <a:off x="6988320" y="3476880"/>
            <a:ext cx="32760" cy="197640"/>
          </a:xfrm>
          <a:custGeom>
            <a:avLst/>
            <a:gdLst/>
            <a:ahLst/>
            <a:cxnLst/>
            <a:rect l="l" t="t" r="r" b="b"/>
            <a:pathLst>
              <a:path w="26" h="156">
                <a:moveTo>
                  <a:pt x="26" y="150"/>
                </a:moveTo>
                <a:lnTo>
                  <a:pt x="19" y="156"/>
                </a:lnTo>
                <a:lnTo>
                  <a:pt x="11" y="150"/>
                </a:lnTo>
                <a:lnTo>
                  <a:pt x="0" y="0"/>
                </a:lnTo>
                <a:lnTo>
                  <a:pt x="15" y="3"/>
                </a:lnTo>
                <a:lnTo>
                  <a:pt x="26" y="150"/>
                </a:lnTo>
                <a:close/>
              </a:path>
            </a:pathLst>
          </a:custGeom>
          <a:solidFill>
            <a:schemeClr val="tx1"/>
          </a:solidFill>
          <a:ln w="9360">
            <a:solidFill>
              <a:schemeClr val="tx1"/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477" name="Line 216"/>
          <p:cNvSpPr/>
          <p:nvPr/>
        </p:nvSpPr>
        <p:spPr>
          <a:xfrm flipH="1">
            <a:off x="6822360" y="3502080"/>
            <a:ext cx="11160" cy="23040"/>
          </a:xfrm>
          <a:prstGeom prst="line">
            <a:avLst/>
          </a:prstGeom>
          <a:ln w="1440">
            <a:solidFill>
              <a:schemeClr val="bg1"/>
            </a:solidFill>
            <a:miter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478" name="CustomShape 217"/>
          <p:cNvSpPr/>
          <p:nvPr/>
        </p:nvSpPr>
        <p:spPr>
          <a:xfrm>
            <a:off x="6811200" y="3494880"/>
            <a:ext cx="32760" cy="36360"/>
          </a:xfrm>
          <a:custGeom>
            <a:avLst/>
            <a:gdLst/>
            <a:ahLst/>
            <a:cxnLst/>
            <a:rect l="l" t="t" r="r" b="b"/>
            <a:pathLst>
              <a:path w="26" h="29">
                <a:moveTo>
                  <a:pt x="0" y="22"/>
                </a:moveTo>
                <a:lnTo>
                  <a:pt x="13" y="0"/>
                </a:lnTo>
                <a:lnTo>
                  <a:pt x="26" y="8"/>
                </a:lnTo>
                <a:lnTo>
                  <a:pt x="14" y="29"/>
                </a:lnTo>
                <a:lnTo>
                  <a:pt x="0" y="22"/>
                </a:lnTo>
                <a:close/>
              </a:path>
            </a:pathLst>
          </a:custGeom>
          <a:solidFill>
            <a:schemeClr val="tx1"/>
          </a:solidFill>
          <a:ln w="9360">
            <a:solidFill>
              <a:schemeClr val="tx1"/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479" name="Line 218"/>
          <p:cNvSpPr/>
          <p:nvPr/>
        </p:nvSpPr>
        <p:spPr>
          <a:xfrm flipH="1">
            <a:off x="6849000" y="3520080"/>
            <a:ext cx="11160" cy="19080"/>
          </a:xfrm>
          <a:prstGeom prst="line">
            <a:avLst/>
          </a:prstGeom>
          <a:ln w="1440">
            <a:solidFill>
              <a:schemeClr val="bg1"/>
            </a:solidFill>
            <a:miter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480" name="CustomShape 219"/>
          <p:cNvSpPr/>
          <p:nvPr/>
        </p:nvSpPr>
        <p:spPr>
          <a:xfrm>
            <a:off x="6838920" y="3511440"/>
            <a:ext cx="31320" cy="35280"/>
          </a:xfrm>
          <a:custGeom>
            <a:avLst/>
            <a:gdLst/>
            <a:ahLst/>
            <a:cxnLst/>
            <a:rect l="l" t="t" r="r" b="b"/>
            <a:pathLst>
              <a:path w="25" h="28">
                <a:moveTo>
                  <a:pt x="0" y="21"/>
                </a:moveTo>
                <a:lnTo>
                  <a:pt x="12" y="0"/>
                </a:lnTo>
                <a:lnTo>
                  <a:pt x="25" y="9"/>
                </a:lnTo>
                <a:lnTo>
                  <a:pt x="14" y="28"/>
                </a:lnTo>
                <a:lnTo>
                  <a:pt x="0" y="21"/>
                </a:lnTo>
                <a:close/>
              </a:path>
            </a:pathLst>
          </a:custGeom>
          <a:solidFill>
            <a:schemeClr val="tx1"/>
          </a:solidFill>
          <a:ln w="9360">
            <a:solidFill>
              <a:schemeClr val="tx1"/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481" name="Line 220"/>
          <p:cNvSpPr/>
          <p:nvPr/>
        </p:nvSpPr>
        <p:spPr>
          <a:xfrm flipH="1">
            <a:off x="6876720" y="3536640"/>
            <a:ext cx="9000" cy="17640"/>
          </a:xfrm>
          <a:prstGeom prst="line">
            <a:avLst/>
          </a:prstGeom>
          <a:ln w="1440">
            <a:solidFill>
              <a:schemeClr val="bg1"/>
            </a:solidFill>
            <a:miter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482" name="CustomShape 221"/>
          <p:cNvSpPr/>
          <p:nvPr/>
        </p:nvSpPr>
        <p:spPr>
          <a:xfrm>
            <a:off x="6866640" y="3529080"/>
            <a:ext cx="28800" cy="31320"/>
          </a:xfrm>
          <a:custGeom>
            <a:avLst/>
            <a:gdLst/>
            <a:ahLst/>
            <a:cxnLst/>
            <a:rect l="l" t="t" r="r" b="b"/>
            <a:pathLst>
              <a:path w="23" h="25">
                <a:moveTo>
                  <a:pt x="0" y="18"/>
                </a:moveTo>
                <a:lnTo>
                  <a:pt x="10" y="0"/>
                </a:lnTo>
                <a:lnTo>
                  <a:pt x="23" y="9"/>
                </a:lnTo>
                <a:lnTo>
                  <a:pt x="14" y="25"/>
                </a:lnTo>
                <a:lnTo>
                  <a:pt x="0" y="18"/>
                </a:lnTo>
                <a:close/>
              </a:path>
            </a:pathLst>
          </a:custGeom>
          <a:solidFill>
            <a:schemeClr val="tx1"/>
          </a:solidFill>
          <a:ln w="9360">
            <a:solidFill>
              <a:schemeClr val="tx1"/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483" name="Line 222"/>
          <p:cNvSpPr/>
          <p:nvPr/>
        </p:nvSpPr>
        <p:spPr>
          <a:xfrm flipH="1">
            <a:off x="6904800" y="3554280"/>
            <a:ext cx="6120" cy="14040"/>
          </a:xfrm>
          <a:prstGeom prst="line">
            <a:avLst/>
          </a:prstGeom>
          <a:ln w="1440">
            <a:solidFill>
              <a:schemeClr val="bg1"/>
            </a:solidFill>
            <a:miter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484" name="CustomShape 223"/>
          <p:cNvSpPr/>
          <p:nvPr/>
        </p:nvSpPr>
        <p:spPr>
          <a:xfrm>
            <a:off x="6894720" y="3546720"/>
            <a:ext cx="26280" cy="27720"/>
          </a:xfrm>
          <a:custGeom>
            <a:avLst/>
            <a:gdLst/>
            <a:ahLst/>
            <a:cxnLst/>
            <a:rect l="l" t="t" r="r" b="b"/>
            <a:pathLst>
              <a:path w="21" h="22">
                <a:moveTo>
                  <a:pt x="0" y="15"/>
                </a:moveTo>
                <a:lnTo>
                  <a:pt x="8" y="0"/>
                </a:lnTo>
                <a:lnTo>
                  <a:pt x="21" y="8"/>
                </a:lnTo>
                <a:lnTo>
                  <a:pt x="14" y="22"/>
                </a:lnTo>
                <a:lnTo>
                  <a:pt x="0" y="15"/>
                </a:lnTo>
                <a:close/>
              </a:path>
            </a:pathLst>
          </a:custGeom>
          <a:solidFill>
            <a:schemeClr val="tx1"/>
          </a:solidFill>
          <a:ln w="9360">
            <a:solidFill>
              <a:schemeClr val="tx1"/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485" name="CustomShape 224"/>
          <p:cNvSpPr/>
          <p:nvPr/>
        </p:nvSpPr>
        <p:spPr>
          <a:xfrm>
            <a:off x="6817680" y="3763800"/>
            <a:ext cx="101520" cy="16776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none" lIns="0" tIns="0" rIns="0" bIns="0"/>
          <a:lstStyle/>
          <a:p>
            <a:pPr algn="ctr">
              <a:lnSpc>
                <a:spcPct val="100000"/>
              </a:lnSpc>
            </a:pPr>
            <a:r>
              <a:rPr lang="lv-LV" sz="1100" b="1" strike="noStrike" spc="-1">
                <a:solidFill>
                  <a:srgbClr val="2F5597"/>
                </a:solidFill>
                <a:uFill>
                  <a:solidFill>
                    <a:srgbClr val="FFFFFF"/>
                  </a:solidFill>
                </a:uFill>
                <a:latin typeface="Arial"/>
                <a:ea typeface="ＭＳ Ｐゴシック"/>
              </a:rPr>
              <a:t>H</a:t>
            </a:r>
            <a:endParaRPr lang="lv-LV" sz="11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486" name="CustomShape 225"/>
          <p:cNvSpPr/>
          <p:nvPr/>
        </p:nvSpPr>
        <p:spPr>
          <a:xfrm>
            <a:off x="6897960" y="3765240"/>
            <a:ext cx="109440" cy="16776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none" lIns="0" tIns="0" rIns="0" bIns="0"/>
          <a:lstStyle/>
          <a:p>
            <a:pPr algn="ctr">
              <a:lnSpc>
                <a:spcPct val="100000"/>
              </a:lnSpc>
            </a:pPr>
            <a:r>
              <a:rPr lang="lv-LV" sz="1100" b="1" strike="noStrike" spc="-1">
                <a:solidFill>
                  <a:srgbClr val="2F5597"/>
                </a:solidFill>
                <a:uFill>
                  <a:solidFill>
                    <a:srgbClr val="FFFFFF"/>
                  </a:solidFill>
                </a:uFill>
                <a:latin typeface="Arial"/>
                <a:ea typeface="ＭＳ Ｐゴシック"/>
              </a:rPr>
              <a:t>O</a:t>
            </a:r>
            <a:endParaRPr lang="lv-LV" sz="11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487" name="Line 226"/>
          <p:cNvSpPr/>
          <p:nvPr/>
        </p:nvSpPr>
        <p:spPr>
          <a:xfrm flipV="1">
            <a:off x="6965640" y="3675960"/>
            <a:ext cx="45360" cy="83880"/>
          </a:xfrm>
          <a:prstGeom prst="line">
            <a:avLst/>
          </a:prstGeom>
          <a:ln w="1440">
            <a:solidFill>
              <a:schemeClr val="bg1"/>
            </a:solidFill>
            <a:miter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488" name="CustomShape 227"/>
          <p:cNvSpPr/>
          <p:nvPr/>
        </p:nvSpPr>
        <p:spPr>
          <a:xfrm>
            <a:off x="6949080" y="3669840"/>
            <a:ext cx="68040" cy="98640"/>
          </a:xfrm>
          <a:custGeom>
            <a:avLst/>
            <a:gdLst/>
            <a:ahLst/>
            <a:cxnLst/>
            <a:rect l="l" t="t" r="r" b="b"/>
            <a:pathLst>
              <a:path w="54" h="78">
                <a:moveTo>
                  <a:pt x="22" y="78"/>
                </a:moveTo>
                <a:lnTo>
                  <a:pt x="0" y="65"/>
                </a:lnTo>
                <a:lnTo>
                  <a:pt x="43" y="0"/>
                </a:lnTo>
                <a:lnTo>
                  <a:pt x="50" y="4"/>
                </a:lnTo>
                <a:lnTo>
                  <a:pt x="54" y="13"/>
                </a:lnTo>
                <a:lnTo>
                  <a:pt x="22" y="78"/>
                </a:lnTo>
                <a:close/>
              </a:path>
            </a:pathLst>
          </a:custGeom>
          <a:solidFill>
            <a:schemeClr val="tx1"/>
          </a:solidFill>
          <a:ln w="9360">
            <a:solidFill>
              <a:schemeClr val="tx1"/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489" name="CustomShape 228"/>
          <p:cNvSpPr/>
          <p:nvPr/>
        </p:nvSpPr>
        <p:spPr>
          <a:xfrm>
            <a:off x="6749280" y="3253680"/>
            <a:ext cx="101520" cy="16776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none" lIns="0" tIns="0" rIns="0" bIns="0"/>
          <a:lstStyle/>
          <a:p>
            <a:pPr algn="ctr">
              <a:lnSpc>
                <a:spcPct val="100000"/>
              </a:lnSpc>
            </a:pPr>
            <a:r>
              <a:rPr lang="lv-LV" sz="1100" b="1" strike="noStrike" spc="-1">
                <a:solidFill>
                  <a:srgbClr val="2F5597"/>
                </a:solidFill>
                <a:uFill>
                  <a:solidFill>
                    <a:srgbClr val="FFFFFF"/>
                  </a:solidFill>
                </a:uFill>
                <a:latin typeface="Arial"/>
                <a:ea typeface="ＭＳ Ｐゴシック"/>
              </a:rPr>
              <a:t>N</a:t>
            </a:r>
            <a:endParaRPr lang="lv-LV" sz="11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490" name="CustomShape 229"/>
          <p:cNvSpPr/>
          <p:nvPr/>
        </p:nvSpPr>
        <p:spPr>
          <a:xfrm>
            <a:off x="6831720" y="3253680"/>
            <a:ext cx="101520" cy="16776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none" lIns="0" tIns="0" rIns="0" bIns="0"/>
          <a:lstStyle/>
          <a:p>
            <a:pPr algn="ctr">
              <a:lnSpc>
                <a:spcPct val="100000"/>
              </a:lnSpc>
            </a:pPr>
            <a:r>
              <a:rPr lang="lv-LV" sz="1100" b="1" strike="noStrike" spc="-1">
                <a:solidFill>
                  <a:srgbClr val="2F5597"/>
                </a:solidFill>
                <a:uFill>
                  <a:solidFill>
                    <a:srgbClr val="FFFFFF"/>
                  </a:solidFill>
                </a:uFill>
                <a:latin typeface="Arial"/>
                <a:ea typeface="ＭＳ Ｐゴシック"/>
              </a:rPr>
              <a:t>H</a:t>
            </a:r>
            <a:endParaRPr lang="lv-LV" sz="11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491" name="CustomShape 230"/>
          <p:cNvSpPr/>
          <p:nvPr/>
        </p:nvSpPr>
        <p:spPr>
          <a:xfrm>
            <a:off x="6908760" y="3313080"/>
            <a:ext cx="57600" cy="12204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none" lIns="0" tIns="0" rIns="0" bIns="0"/>
          <a:lstStyle/>
          <a:p>
            <a:pPr algn="ctr">
              <a:lnSpc>
                <a:spcPct val="100000"/>
              </a:lnSpc>
            </a:pPr>
            <a:r>
              <a:rPr lang="lv-LV" sz="800" b="1" strike="noStrike" spc="-1">
                <a:solidFill>
                  <a:srgbClr val="2F5597"/>
                </a:solidFill>
                <a:uFill>
                  <a:solidFill>
                    <a:srgbClr val="FFFFFF"/>
                  </a:solidFill>
                </a:uFill>
                <a:latin typeface="Arial"/>
                <a:ea typeface="ＭＳ Ｐゴシック"/>
              </a:rPr>
              <a:t>2</a:t>
            </a:r>
            <a:endParaRPr lang="lv-LV" sz="8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492" name="Line 231"/>
          <p:cNvSpPr/>
          <p:nvPr/>
        </p:nvSpPr>
        <p:spPr>
          <a:xfrm>
            <a:off x="6795720" y="3396960"/>
            <a:ext cx="1080" cy="96480"/>
          </a:xfrm>
          <a:prstGeom prst="line">
            <a:avLst/>
          </a:prstGeom>
          <a:ln w="1440">
            <a:solidFill>
              <a:schemeClr val="bg1"/>
            </a:solidFill>
            <a:miter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493" name="CustomShape 232"/>
          <p:cNvSpPr/>
          <p:nvPr/>
        </p:nvSpPr>
        <p:spPr>
          <a:xfrm>
            <a:off x="6779520" y="3395880"/>
            <a:ext cx="32760" cy="105120"/>
          </a:xfrm>
          <a:custGeom>
            <a:avLst/>
            <a:gdLst/>
            <a:ahLst/>
            <a:cxnLst/>
            <a:rect l="l" t="t" r="r" b="b"/>
            <a:pathLst>
              <a:path w="26" h="83">
                <a:moveTo>
                  <a:pt x="0" y="0"/>
                </a:moveTo>
                <a:lnTo>
                  <a:pt x="26" y="0"/>
                </a:lnTo>
                <a:lnTo>
                  <a:pt x="20" y="83"/>
                </a:lnTo>
                <a:lnTo>
                  <a:pt x="5" y="74"/>
                </a:lnTo>
                <a:lnTo>
                  <a:pt x="0" y="0"/>
                </a:lnTo>
                <a:close/>
              </a:path>
            </a:pathLst>
          </a:custGeom>
          <a:solidFill>
            <a:schemeClr val="tx1"/>
          </a:solidFill>
          <a:ln w="9360">
            <a:solidFill>
              <a:schemeClr val="tx1"/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494" name="Line 233"/>
          <p:cNvSpPr/>
          <p:nvPr/>
        </p:nvSpPr>
        <p:spPr>
          <a:xfrm flipV="1">
            <a:off x="5201280" y="3504960"/>
            <a:ext cx="87120" cy="155880"/>
          </a:xfrm>
          <a:prstGeom prst="line">
            <a:avLst/>
          </a:prstGeom>
          <a:ln w="1440">
            <a:solidFill>
              <a:schemeClr val="bg1"/>
            </a:solidFill>
            <a:miter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495" name="CustomShape 234"/>
          <p:cNvSpPr/>
          <p:nvPr/>
        </p:nvSpPr>
        <p:spPr>
          <a:xfrm>
            <a:off x="5178600" y="3503880"/>
            <a:ext cx="115920" cy="174960"/>
          </a:xfrm>
          <a:custGeom>
            <a:avLst/>
            <a:gdLst/>
            <a:ahLst/>
            <a:cxnLst/>
            <a:rect l="l" t="t" r="r" b="b"/>
            <a:pathLst>
              <a:path w="91" h="137">
                <a:moveTo>
                  <a:pt x="33" y="112"/>
                </a:moveTo>
                <a:lnTo>
                  <a:pt x="0" y="137"/>
                </a:lnTo>
                <a:lnTo>
                  <a:pt x="71" y="12"/>
                </a:lnTo>
                <a:lnTo>
                  <a:pt x="87" y="0"/>
                </a:lnTo>
                <a:lnTo>
                  <a:pt x="91" y="9"/>
                </a:lnTo>
                <a:lnTo>
                  <a:pt x="33" y="112"/>
                </a:lnTo>
                <a:close/>
              </a:path>
            </a:pathLst>
          </a:custGeom>
          <a:solidFill>
            <a:schemeClr val="tx1"/>
          </a:solidFill>
          <a:ln w="9360">
            <a:solidFill>
              <a:schemeClr val="tx1"/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496" name="Line 235"/>
          <p:cNvSpPr/>
          <p:nvPr/>
        </p:nvSpPr>
        <p:spPr>
          <a:xfrm flipH="1">
            <a:off x="5201280" y="3612600"/>
            <a:ext cx="169920" cy="49680"/>
          </a:xfrm>
          <a:prstGeom prst="line">
            <a:avLst/>
          </a:prstGeom>
          <a:ln w="1440">
            <a:solidFill>
              <a:schemeClr val="bg1"/>
            </a:solidFill>
            <a:miter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497" name="CustomShape 236"/>
          <p:cNvSpPr/>
          <p:nvPr/>
        </p:nvSpPr>
        <p:spPr>
          <a:xfrm>
            <a:off x="5178600" y="3605040"/>
            <a:ext cx="193680" cy="73800"/>
          </a:xfrm>
          <a:custGeom>
            <a:avLst/>
            <a:gdLst/>
            <a:ahLst/>
            <a:cxnLst/>
            <a:rect l="l" t="t" r="r" b="b"/>
            <a:pathLst>
              <a:path w="152" h="58">
                <a:moveTo>
                  <a:pt x="144" y="0"/>
                </a:moveTo>
                <a:lnTo>
                  <a:pt x="152" y="6"/>
                </a:lnTo>
                <a:lnTo>
                  <a:pt x="135" y="19"/>
                </a:lnTo>
                <a:lnTo>
                  <a:pt x="0" y="58"/>
                </a:lnTo>
                <a:lnTo>
                  <a:pt x="33" y="33"/>
                </a:lnTo>
                <a:lnTo>
                  <a:pt x="144" y="0"/>
                </a:lnTo>
                <a:close/>
              </a:path>
            </a:pathLst>
          </a:custGeom>
          <a:solidFill>
            <a:schemeClr val="tx1"/>
          </a:solidFill>
          <a:ln w="9360">
            <a:solidFill>
              <a:schemeClr val="tx1"/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498" name="Line 237"/>
          <p:cNvSpPr/>
          <p:nvPr/>
        </p:nvSpPr>
        <p:spPr>
          <a:xfrm flipH="1" flipV="1">
            <a:off x="5375160" y="3612600"/>
            <a:ext cx="171000" cy="49680"/>
          </a:xfrm>
          <a:prstGeom prst="line">
            <a:avLst/>
          </a:prstGeom>
          <a:ln w="1440">
            <a:solidFill>
              <a:schemeClr val="bg1"/>
            </a:solidFill>
            <a:miter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499" name="CustomShape 238"/>
          <p:cNvSpPr/>
          <p:nvPr/>
        </p:nvSpPr>
        <p:spPr>
          <a:xfrm>
            <a:off x="5372640" y="3605040"/>
            <a:ext cx="181080" cy="69840"/>
          </a:xfrm>
          <a:custGeom>
            <a:avLst/>
            <a:gdLst/>
            <a:ahLst/>
            <a:cxnLst/>
            <a:rect l="l" t="t" r="r" b="b"/>
            <a:pathLst>
              <a:path w="142" h="55">
                <a:moveTo>
                  <a:pt x="134" y="36"/>
                </a:moveTo>
                <a:lnTo>
                  <a:pt x="142" y="55"/>
                </a:lnTo>
                <a:lnTo>
                  <a:pt x="4" y="15"/>
                </a:lnTo>
                <a:lnTo>
                  <a:pt x="0" y="6"/>
                </a:lnTo>
                <a:lnTo>
                  <a:pt x="8" y="0"/>
                </a:lnTo>
                <a:lnTo>
                  <a:pt x="134" y="36"/>
                </a:lnTo>
                <a:close/>
              </a:path>
            </a:pathLst>
          </a:custGeom>
          <a:solidFill>
            <a:schemeClr val="tx1"/>
          </a:solidFill>
          <a:ln w="9360">
            <a:solidFill>
              <a:schemeClr val="tx1"/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500" name="Line 239"/>
          <p:cNvSpPr/>
          <p:nvPr/>
        </p:nvSpPr>
        <p:spPr>
          <a:xfrm flipH="1">
            <a:off x="5550120" y="3504960"/>
            <a:ext cx="86760" cy="155880"/>
          </a:xfrm>
          <a:prstGeom prst="line">
            <a:avLst/>
          </a:prstGeom>
          <a:ln w="1440">
            <a:solidFill>
              <a:schemeClr val="bg1"/>
            </a:solidFill>
            <a:miter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501" name="CustomShape 240"/>
          <p:cNvSpPr/>
          <p:nvPr/>
        </p:nvSpPr>
        <p:spPr>
          <a:xfrm>
            <a:off x="5544000" y="3503880"/>
            <a:ext cx="104400" cy="171000"/>
          </a:xfrm>
          <a:custGeom>
            <a:avLst/>
            <a:gdLst/>
            <a:ahLst/>
            <a:cxnLst/>
            <a:rect l="l" t="t" r="r" b="b"/>
            <a:pathLst>
              <a:path w="82" h="134">
                <a:moveTo>
                  <a:pt x="58" y="12"/>
                </a:moveTo>
                <a:lnTo>
                  <a:pt x="75" y="0"/>
                </a:lnTo>
                <a:lnTo>
                  <a:pt x="82" y="2"/>
                </a:lnTo>
                <a:lnTo>
                  <a:pt x="8" y="134"/>
                </a:lnTo>
                <a:lnTo>
                  <a:pt x="0" y="115"/>
                </a:lnTo>
                <a:lnTo>
                  <a:pt x="58" y="12"/>
                </a:lnTo>
                <a:close/>
              </a:path>
            </a:pathLst>
          </a:custGeom>
          <a:solidFill>
            <a:schemeClr val="tx1"/>
          </a:solidFill>
          <a:ln w="9360">
            <a:solidFill>
              <a:schemeClr val="tx1"/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502" name="Line 241"/>
          <p:cNvSpPr/>
          <p:nvPr/>
        </p:nvSpPr>
        <p:spPr>
          <a:xfrm flipV="1">
            <a:off x="5466960" y="3503880"/>
            <a:ext cx="169920" cy="49680"/>
          </a:xfrm>
          <a:prstGeom prst="line">
            <a:avLst/>
          </a:prstGeom>
          <a:ln w="1440">
            <a:solidFill>
              <a:schemeClr val="bg1"/>
            </a:solidFill>
            <a:miter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503" name="CustomShape 242"/>
          <p:cNvSpPr/>
          <p:nvPr/>
        </p:nvSpPr>
        <p:spPr>
          <a:xfrm>
            <a:off x="5464800" y="3496320"/>
            <a:ext cx="174600" cy="67320"/>
          </a:xfrm>
          <a:custGeom>
            <a:avLst/>
            <a:gdLst/>
            <a:ahLst/>
            <a:cxnLst/>
            <a:rect l="l" t="t" r="r" b="b"/>
            <a:pathLst>
              <a:path w="137" h="53">
                <a:moveTo>
                  <a:pt x="0" y="53"/>
                </a:moveTo>
                <a:lnTo>
                  <a:pt x="0" y="37"/>
                </a:lnTo>
                <a:lnTo>
                  <a:pt x="129" y="0"/>
                </a:lnTo>
                <a:lnTo>
                  <a:pt x="137" y="6"/>
                </a:lnTo>
                <a:lnTo>
                  <a:pt x="120" y="18"/>
                </a:lnTo>
                <a:lnTo>
                  <a:pt x="0" y="53"/>
                </a:lnTo>
                <a:close/>
              </a:path>
            </a:pathLst>
          </a:custGeom>
          <a:solidFill>
            <a:schemeClr val="tx1"/>
          </a:solidFill>
          <a:ln w="9360">
            <a:solidFill>
              <a:schemeClr val="tx1"/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504" name="Line 243"/>
          <p:cNvSpPr/>
          <p:nvPr/>
        </p:nvSpPr>
        <p:spPr>
          <a:xfrm>
            <a:off x="5290920" y="3503880"/>
            <a:ext cx="46080" cy="14040"/>
          </a:xfrm>
          <a:prstGeom prst="line">
            <a:avLst/>
          </a:prstGeom>
          <a:ln w="1440">
            <a:solidFill>
              <a:schemeClr val="bg1"/>
            </a:solidFill>
            <a:miter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505" name="CustomShape 244"/>
          <p:cNvSpPr/>
          <p:nvPr/>
        </p:nvSpPr>
        <p:spPr>
          <a:xfrm>
            <a:off x="5289840" y="3496320"/>
            <a:ext cx="49320" cy="31680"/>
          </a:xfrm>
          <a:custGeom>
            <a:avLst/>
            <a:gdLst/>
            <a:ahLst/>
            <a:cxnLst/>
            <a:rect l="l" t="t" r="r" b="b"/>
            <a:pathLst>
              <a:path w="39" h="25">
                <a:moveTo>
                  <a:pt x="4" y="15"/>
                </a:moveTo>
                <a:lnTo>
                  <a:pt x="0" y="6"/>
                </a:lnTo>
                <a:lnTo>
                  <a:pt x="8" y="0"/>
                </a:lnTo>
                <a:lnTo>
                  <a:pt x="38" y="8"/>
                </a:lnTo>
                <a:lnTo>
                  <a:pt x="39" y="25"/>
                </a:lnTo>
                <a:lnTo>
                  <a:pt x="4" y="15"/>
                </a:lnTo>
                <a:close/>
              </a:path>
            </a:pathLst>
          </a:custGeom>
          <a:solidFill>
            <a:schemeClr val="tx1"/>
          </a:solidFill>
          <a:ln w="9360">
            <a:solidFill>
              <a:schemeClr val="tx1"/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506" name="Line 245"/>
          <p:cNvSpPr/>
          <p:nvPr/>
        </p:nvSpPr>
        <p:spPr>
          <a:xfrm>
            <a:off x="5396760" y="3533040"/>
            <a:ext cx="66600" cy="20520"/>
          </a:xfrm>
          <a:prstGeom prst="line">
            <a:avLst/>
          </a:prstGeom>
          <a:ln w="1440">
            <a:solidFill>
              <a:schemeClr val="bg1"/>
            </a:solidFill>
            <a:miter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507" name="CustomShape 246"/>
          <p:cNvSpPr/>
          <p:nvPr/>
        </p:nvSpPr>
        <p:spPr>
          <a:xfrm>
            <a:off x="5394600" y="3522960"/>
            <a:ext cx="69840" cy="40680"/>
          </a:xfrm>
          <a:custGeom>
            <a:avLst/>
            <a:gdLst/>
            <a:ahLst/>
            <a:cxnLst/>
            <a:rect l="l" t="t" r="r" b="b"/>
            <a:pathLst>
              <a:path w="55" h="32">
                <a:moveTo>
                  <a:pt x="55" y="16"/>
                </a:moveTo>
                <a:lnTo>
                  <a:pt x="55" y="32"/>
                </a:lnTo>
                <a:lnTo>
                  <a:pt x="1" y="17"/>
                </a:lnTo>
                <a:lnTo>
                  <a:pt x="0" y="0"/>
                </a:lnTo>
                <a:lnTo>
                  <a:pt x="55" y="16"/>
                </a:lnTo>
                <a:close/>
              </a:path>
            </a:pathLst>
          </a:custGeom>
          <a:solidFill>
            <a:schemeClr val="tx1"/>
          </a:solidFill>
          <a:ln w="9360">
            <a:solidFill>
              <a:schemeClr val="tx1"/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508" name="Line 247"/>
          <p:cNvSpPr/>
          <p:nvPr/>
        </p:nvSpPr>
        <p:spPr>
          <a:xfrm>
            <a:off x="5639400" y="3321000"/>
            <a:ext cx="1440" cy="180360"/>
          </a:xfrm>
          <a:prstGeom prst="line">
            <a:avLst/>
          </a:prstGeom>
          <a:ln w="1440">
            <a:solidFill>
              <a:schemeClr val="bg1"/>
            </a:solidFill>
            <a:miter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509" name="CustomShape 248"/>
          <p:cNvSpPr/>
          <p:nvPr/>
        </p:nvSpPr>
        <p:spPr>
          <a:xfrm>
            <a:off x="5629320" y="3312000"/>
            <a:ext cx="18720" cy="194040"/>
          </a:xfrm>
          <a:custGeom>
            <a:avLst/>
            <a:gdLst/>
            <a:ahLst/>
            <a:cxnLst/>
            <a:rect l="l" t="t" r="r" b="b"/>
            <a:pathLst>
              <a:path w="15" h="152">
                <a:moveTo>
                  <a:pt x="0" y="11"/>
                </a:moveTo>
                <a:lnTo>
                  <a:pt x="15" y="0"/>
                </a:lnTo>
                <a:lnTo>
                  <a:pt x="15" y="152"/>
                </a:lnTo>
                <a:lnTo>
                  <a:pt x="8" y="150"/>
                </a:lnTo>
                <a:lnTo>
                  <a:pt x="0" y="144"/>
                </a:lnTo>
                <a:lnTo>
                  <a:pt x="0" y="11"/>
                </a:lnTo>
                <a:close/>
              </a:path>
            </a:pathLst>
          </a:custGeom>
          <a:solidFill>
            <a:schemeClr val="tx1"/>
          </a:solidFill>
          <a:ln w="9360">
            <a:solidFill>
              <a:schemeClr val="tx1"/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510" name="Line 249"/>
          <p:cNvSpPr/>
          <p:nvPr/>
        </p:nvSpPr>
        <p:spPr>
          <a:xfrm>
            <a:off x="5289480" y="3321000"/>
            <a:ext cx="1440" cy="180360"/>
          </a:xfrm>
          <a:prstGeom prst="line">
            <a:avLst/>
          </a:prstGeom>
          <a:ln w="1440">
            <a:solidFill>
              <a:schemeClr val="bg1"/>
            </a:solidFill>
            <a:miter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511" name="CustomShape 250"/>
          <p:cNvSpPr/>
          <p:nvPr/>
        </p:nvSpPr>
        <p:spPr>
          <a:xfrm>
            <a:off x="5279400" y="3313440"/>
            <a:ext cx="20160" cy="190080"/>
          </a:xfrm>
          <a:custGeom>
            <a:avLst/>
            <a:gdLst/>
            <a:ahLst/>
            <a:cxnLst/>
            <a:rect l="l" t="t" r="r" b="b"/>
            <a:pathLst>
              <a:path w="16" h="149">
                <a:moveTo>
                  <a:pt x="0" y="0"/>
                </a:moveTo>
                <a:lnTo>
                  <a:pt x="16" y="9"/>
                </a:lnTo>
                <a:lnTo>
                  <a:pt x="16" y="143"/>
                </a:lnTo>
                <a:lnTo>
                  <a:pt x="8" y="149"/>
                </a:lnTo>
                <a:lnTo>
                  <a:pt x="0" y="143"/>
                </a:lnTo>
                <a:lnTo>
                  <a:pt x="0" y="0"/>
                </a:lnTo>
                <a:close/>
              </a:path>
            </a:pathLst>
          </a:custGeom>
          <a:solidFill>
            <a:schemeClr val="tx1"/>
          </a:solidFill>
          <a:ln w="9360">
            <a:solidFill>
              <a:schemeClr val="tx1"/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512" name="Line 251"/>
          <p:cNvSpPr/>
          <p:nvPr/>
        </p:nvSpPr>
        <p:spPr>
          <a:xfrm flipH="1">
            <a:off x="5290920" y="3228840"/>
            <a:ext cx="153360" cy="88200"/>
          </a:xfrm>
          <a:prstGeom prst="line">
            <a:avLst/>
          </a:prstGeom>
          <a:ln w="1440">
            <a:solidFill>
              <a:schemeClr val="bg1"/>
            </a:solidFill>
            <a:miter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513" name="CustomShape 252"/>
          <p:cNvSpPr/>
          <p:nvPr/>
        </p:nvSpPr>
        <p:spPr>
          <a:xfrm>
            <a:off x="5279400" y="3215160"/>
            <a:ext cx="167040" cy="109440"/>
          </a:xfrm>
          <a:custGeom>
            <a:avLst/>
            <a:gdLst/>
            <a:ahLst/>
            <a:cxnLst/>
            <a:rect l="l" t="t" r="r" b="b"/>
            <a:pathLst>
              <a:path w="131" h="86">
                <a:moveTo>
                  <a:pt x="131" y="0"/>
                </a:moveTo>
                <a:lnTo>
                  <a:pt x="131" y="9"/>
                </a:lnTo>
                <a:lnTo>
                  <a:pt x="110" y="31"/>
                </a:lnTo>
                <a:lnTo>
                  <a:pt x="16" y="86"/>
                </a:lnTo>
                <a:lnTo>
                  <a:pt x="0" y="77"/>
                </a:lnTo>
                <a:lnTo>
                  <a:pt x="131" y="0"/>
                </a:lnTo>
                <a:close/>
              </a:path>
            </a:pathLst>
          </a:custGeom>
          <a:solidFill>
            <a:schemeClr val="tx1"/>
          </a:solidFill>
          <a:ln w="9360">
            <a:solidFill>
              <a:schemeClr val="tx1"/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514" name="Line 253"/>
          <p:cNvSpPr/>
          <p:nvPr/>
        </p:nvSpPr>
        <p:spPr>
          <a:xfrm flipH="1" flipV="1">
            <a:off x="5449320" y="3226320"/>
            <a:ext cx="187560" cy="92160"/>
          </a:xfrm>
          <a:prstGeom prst="line">
            <a:avLst/>
          </a:prstGeom>
          <a:ln w="1440">
            <a:solidFill>
              <a:schemeClr val="bg1"/>
            </a:solidFill>
            <a:miter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515" name="CustomShape 254"/>
          <p:cNvSpPr/>
          <p:nvPr/>
        </p:nvSpPr>
        <p:spPr>
          <a:xfrm>
            <a:off x="5446800" y="3215160"/>
            <a:ext cx="201600" cy="110880"/>
          </a:xfrm>
          <a:custGeom>
            <a:avLst/>
            <a:gdLst/>
            <a:ahLst/>
            <a:cxnLst/>
            <a:rect l="l" t="t" r="r" b="b"/>
            <a:pathLst>
              <a:path w="158" h="87">
                <a:moveTo>
                  <a:pt x="158" y="76"/>
                </a:moveTo>
                <a:lnTo>
                  <a:pt x="143" y="87"/>
                </a:lnTo>
                <a:lnTo>
                  <a:pt x="3" y="20"/>
                </a:lnTo>
                <a:lnTo>
                  <a:pt x="0" y="9"/>
                </a:lnTo>
                <a:lnTo>
                  <a:pt x="0" y="0"/>
                </a:lnTo>
                <a:lnTo>
                  <a:pt x="158" y="76"/>
                </a:lnTo>
                <a:close/>
              </a:path>
            </a:pathLst>
          </a:custGeom>
          <a:solidFill>
            <a:schemeClr val="tx1"/>
          </a:solidFill>
          <a:ln w="9360">
            <a:solidFill>
              <a:schemeClr val="tx1"/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516" name="Line 255"/>
          <p:cNvSpPr/>
          <p:nvPr/>
        </p:nvSpPr>
        <p:spPr>
          <a:xfrm flipV="1">
            <a:off x="5358600" y="3228840"/>
            <a:ext cx="85680" cy="155880"/>
          </a:xfrm>
          <a:prstGeom prst="line">
            <a:avLst/>
          </a:prstGeom>
          <a:ln w="1440">
            <a:solidFill>
              <a:schemeClr val="bg1"/>
            </a:solidFill>
            <a:miter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517" name="CustomShape 256"/>
          <p:cNvSpPr/>
          <p:nvPr/>
        </p:nvSpPr>
        <p:spPr>
          <a:xfrm>
            <a:off x="5346000" y="3226680"/>
            <a:ext cx="104400" cy="162000"/>
          </a:xfrm>
          <a:custGeom>
            <a:avLst/>
            <a:gdLst/>
            <a:ahLst/>
            <a:cxnLst/>
            <a:rect l="l" t="t" r="r" b="b"/>
            <a:pathLst>
              <a:path w="82" h="127">
                <a:moveTo>
                  <a:pt x="16" y="127"/>
                </a:moveTo>
                <a:lnTo>
                  <a:pt x="0" y="123"/>
                </a:lnTo>
                <a:lnTo>
                  <a:pt x="58" y="22"/>
                </a:lnTo>
                <a:lnTo>
                  <a:pt x="79" y="0"/>
                </a:lnTo>
                <a:lnTo>
                  <a:pt x="82" y="11"/>
                </a:lnTo>
                <a:lnTo>
                  <a:pt x="16" y="127"/>
                </a:lnTo>
                <a:close/>
              </a:path>
            </a:pathLst>
          </a:custGeom>
          <a:solidFill>
            <a:schemeClr val="tx1"/>
          </a:solidFill>
          <a:ln w="9360">
            <a:solidFill>
              <a:schemeClr val="tx1"/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518" name="Line 257"/>
          <p:cNvSpPr/>
          <p:nvPr/>
        </p:nvSpPr>
        <p:spPr>
          <a:xfrm flipH="1" flipV="1">
            <a:off x="5356080" y="3388680"/>
            <a:ext cx="16560" cy="221040"/>
          </a:xfrm>
          <a:prstGeom prst="line">
            <a:avLst/>
          </a:prstGeom>
          <a:ln w="1440">
            <a:solidFill>
              <a:schemeClr val="bg1"/>
            </a:solidFill>
            <a:miter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519" name="CustomShape 258"/>
          <p:cNvSpPr/>
          <p:nvPr/>
        </p:nvSpPr>
        <p:spPr>
          <a:xfrm>
            <a:off x="5346000" y="3383640"/>
            <a:ext cx="36720" cy="228600"/>
          </a:xfrm>
          <a:custGeom>
            <a:avLst/>
            <a:gdLst/>
            <a:ahLst/>
            <a:cxnLst/>
            <a:rect l="l" t="t" r="r" b="b"/>
            <a:pathLst>
              <a:path w="29" h="179">
                <a:moveTo>
                  <a:pt x="29" y="173"/>
                </a:moveTo>
                <a:lnTo>
                  <a:pt x="21" y="179"/>
                </a:lnTo>
                <a:lnTo>
                  <a:pt x="13" y="173"/>
                </a:lnTo>
                <a:lnTo>
                  <a:pt x="0" y="0"/>
                </a:lnTo>
                <a:lnTo>
                  <a:pt x="16" y="4"/>
                </a:lnTo>
                <a:lnTo>
                  <a:pt x="29" y="173"/>
                </a:lnTo>
                <a:close/>
              </a:path>
            </a:pathLst>
          </a:custGeom>
          <a:solidFill>
            <a:schemeClr val="tx1"/>
          </a:solidFill>
          <a:ln w="9360">
            <a:solidFill>
              <a:schemeClr val="tx1"/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520" name="CustomShape 259"/>
          <p:cNvSpPr/>
          <p:nvPr/>
        </p:nvSpPr>
        <p:spPr>
          <a:xfrm>
            <a:off x="5167080" y="3722400"/>
            <a:ext cx="101520" cy="16776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none" lIns="0" tIns="0" rIns="0" bIns="0"/>
          <a:lstStyle/>
          <a:p>
            <a:pPr algn="ctr">
              <a:lnSpc>
                <a:spcPct val="100000"/>
              </a:lnSpc>
            </a:pPr>
            <a:r>
              <a:rPr lang="lv-LV" sz="1100" b="1" strike="noStrike" spc="-1">
                <a:solidFill>
                  <a:srgbClr val="2F5597"/>
                </a:solidFill>
                <a:uFill>
                  <a:solidFill>
                    <a:srgbClr val="FFFFFF"/>
                  </a:solidFill>
                </a:uFill>
                <a:latin typeface="Arial"/>
                <a:ea typeface="ＭＳ Ｐゴシック"/>
              </a:rPr>
              <a:t>H</a:t>
            </a:r>
            <a:endParaRPr lang="lv-LV" sz="11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521" name="CustomShape 260"/>
          <p:cNvSpPr/>
          <p:nvPr/>
        </p:nvSpPr>
        <p:spPr>
          <a:xfrm>
            <a:off x="5250960" y="3722400"/>
            <a:ext cx="109440" cy="16776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none" lIns="0" tIns="0" rIns="0" bIns="0"/>
          <a:lstStyle/>
          <a:p>
            <a:pPr algn="ctr">
              <a:lnSpc>
                <a:spcPct val="100000"/>
              </a:lnSpc>
            </a:pPr>
            <a:r>
              <a:rPr lang="lv-LV" sz="1100" b="1" strike="noStrike" spc="-1">
                <a:solidFill>
                  <a:srgbClr val="2F5597"/>
                </a:solidFill>
                <a:uFill>
                  <a:solidFill>
                    <a:srgbClr val="FFFFFF"/>
                  </a:solidFill>
                </a:uFill>
                <a:latin typeface="Arial"/>
                <a:ea typeface="ＭＳ Ｐゴシック"/>
              </a:rPr>
              <a:t>O</a:t>
            </a:r>
            <a:endParaRPr lang="lv-LV" sz="11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522" name="Line 261"/>
          <p:cNvSpPr/>
          <p:nvPr/>
        </p:nvSpPr>
        <p:spPr>
          <a:xfrm flipV="1">
            <a:off x="5313960" y="3613680"/>
            <a:ext cx="57240" cy="104760"/>
          </a:xfrm>
          <a:prstGeom prst="line">
            <a:avLst/>
          </a:prstGeom>
          <a:ln w="1440">
            <a:solidFill>
              <a:schemeClr val="bg1"/>
            </a:solidFill>
            <a:miter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523" name="CustomShape 262"/>
          <p:cNvSpPr/>
          <p:nvPr/>
        </p:nvSpPr>
        <p:spPr>
          <a:xfrm>
            <a:off x="5297400" y="3612600"/>
            <a:ext cx="80280" cy="115920"/>
          </a:xfrm>
          <a:custGeom>
            <a:avLst/>
            <a:gdLst/>
            <a:ahLst/>
            <a:cxnLst/>
            <a:rect l="l" t="t" r="r" b="b"/>
            <a:pathLst>
              <a:path w="63" h="91">
                <a:moveTo>
                  <a:pt x="23" y="91"/>
                </a:moveTo>
                <a:lnTo>
                  <a:pt x="0" y="78"/>
                </a:lnTo>
                <a:lnTo>
                  <a:pt x="42" y="13"/>
                </a:lnTo>
                <a:lnTo>
                  <a:pt x="59" y="0"/>
                </a:lnTo>
                <a:lnTo>
                  <a:pt x="63" y="9"/>
                </a:lnTo>
                <a:lnTo>
                  <a:pt x="23" y="91"/>
                </a:lnTo>
                <a:close/>
              </a:path>
            </a:pathLst>
          </a:custGeom>
          <a:solidFill>
            <a:schemeClr val="tx1"/>
          </a:solidFill>
          <a:ln w="9360">
            <a:solidFill>
              <a:schemeClr val="tx1"/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524" name="CustomShape 263"/>
          <p:cNvSpPr/>
          <p:nvPr/>
        </p:nvSpPr>
        <p:spPr>
          <a:xfrm>
            <a:off x="5094360" y="3451680"/>
            <a:ext cx="101520" cy="16776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none" lIns="0" tIns="0" rIns="0" bIns="0"/>
          <a:lstStyle/>
          <a:p>
            <a:pPr algn="ctr">
              <a:lnSpc>
                <a:spcPct val="100000"/>
              </a:lnSpc>
            </a:pPr>
            <a:r>
              <a:rPr lang="lv-LV" sz="1100" b="1" strike="noStrike" spc="-1">
                <a:solidFill>
                  <a:srgbClr val="2F5597"/>
                </a:solidFill>
                <a:uFill>
                  <a:solidFill>
                    <a:srgbClr val="FFFFFF"/>
                  </a:solidFill>
                </a:uFill>
                <a:latin typeface="Arial"/>
                <a:ea typeface="ＭＳ Ｐゴシック"/>
              </a:rPr>
              <a:t>N</a:t>
            </a:r>
            <a:endParaRPr lang="lv-LV" sz="11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525" name="CustomShape 264"/>
          <p:cNvSpPr/>
          <p:nvPr/>
        </p:nvSpPr>
        <p:spPr>
          <a:xfrm>
            <a:off x="5094360" y="3543480"/>
            <a:ext cx="101520" cy="16776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none" lIns="0" tIns="0" rIns="0" bIns="0"/>
          <a:lstStyle/>
          <a:p>
            <a:pPr algn="ctr">
              <a:lnSpc>
                <a:spcPct val="100000"/>
              </a:lnSpc>
            </a:pPr>
            <a:r>
              <a:rPr lang="lv-LV" sz="1100" b="1" strike="noStrike" spc="-1">
                <a:solidFill>
                  <a:srgbClr val="2F5597"/>
                </a:solidFill>
                <a:uFill>
                  <a:solidFill>
                    <a:srgbClr val="FFFFFF"/>
                  </a:solidFill>
                </a:uFill>
                <a:latin typeface="Arial"/>
                <a:ea typeface="ＭＳ Ｐゴシック"/>
              </a:rPr>
              <a:t>H</a:t>
            </a:r>
            <a:endParaRPr lang="lv-LV" sz="11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526" name="Line 265"/>
          <p:cNvSpPr/>
          <p:nvPr/>
        </p:nvSpPr>
        <p:spPr>
          <a:xfrm flipV="1">
            <a:off x="5193720" y="3503880"/>
            <a:ext cx="94680" cy="25560"/>
          </a:xfrm>
          <a:prstGeom prst="line">
            <a:avLst/>
          </a:prstGeom>
          <a:ln w="1440">
            <a:solidFill>
              <a:schemeClr val="bg1"/>
            </a:solidFill>
            <a:miter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527" name="CustomShape 266"/>
          <p:cNvSpPr/>
          <p:nvPr/>
        </p:nvSpPr>
        <p:spPr>
          <a:xfrm>
            <a:off x="5190120" y="3496320"/>
            <a:ext cx="101880" cy="43200"/>
          </a:xfrm>
          <a:custGeom>
            <a:avLst/>
            <a:gdLst/>
            <a:ahLst/>
            <a:cxnLst/>
            <a:rect l="l" t="t" r="r" b="b"/>
            <a:pathLst>
              <a:path w="80" h="34">
                <a:moveTo>
                  <a:pt x="4" y="34"/>
                </a:moveTo>
                <a:lnTo>
                  <a:pt x="0" y="19"/>
                </a:lnTo>
                <a:lnTo>
                  <a:pt x="70" y="0"/>
                </a:lnTo>
                <a:lnTo>
                  <a:pt x="78" y="6"/>
                </a:lnTo>
                <a:lnTo>
                  <a:pt x="80" y="13"/>
                </a:lnTo>
                <a:lnTo>
                  <a:pt x="4" y="34"/>
                </a:lnTo>
                <a:close/>
              </a:path>
            </a:pathLst>
          </a:custGeom>
          <a:solidFill>
            <a:schemeClr val="tx1"/>
          </a:solidFill>
          <a:ln w="9360">
            <a:solidFill>
              <a:schemeClr val="tx1"/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528" name="Line 267"/>
          <p:cNvSpPr/>
          <p:nvPr/>
        </p:nvSpPr>
        <p:spPr>
          <a:xfrm>
            <a:off x="5002200" y="3466800"/>
            <a:ext cx="79200" cy="44640"/>
          </a:xfrm>
          <a:prstGeom prst="line">
            <a:avLst/>
          </a:prstGeom>
          <a:ln w="1440">
            <a:solidFill>
              <a:schemeClr val="bg1"/>
            </a:solidFill>
            <a:miter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529" name="CustomShape 268"/>
          <p:cNvSpPr/>
          <p:nvPr/>
        </p:nvSpPr>
        <p:spPr>
          <a:xfrm>
            <a:off x="4994640" y="3455280"/>
            <a:ext cx="92880" cy="66240"/>
          </a:xfrm>
          <a:custGeom>
            <a:avLst/>
            <a:gdLst/>
            <a:ahLst/>
            <a:cxnLst/>
            <a:rect l="l" t="t" r="r" b="b"/>
            <a:pathLst>
              <a:path w="73" h="52">
                <a:moveTo>
                  <a:pt x="0" y="14"/>
                </a:moveTo>
                <a:lnTo>
                  <a:pt x="8" y="0"/>
                </a:lnTo>
                <a:lnTo>
                  <a:pt x="73" y="38"/>
                </a:lnTo>
                <a:lnTo>
                  <a:pt x="65" y="52"/>
                </a:lnTo>
                <a:lnTo>
                  <a:pt x="0" y="14"/>
                </a:lnTo>
                <a:close/>
              </a:path>
            </a:pathLst>
          </a:custGeom>
          <a:solidFill>
            <a:schemeClr val="tx1"/>
          </a:solidFill>
          <a:ln w="9360">
            <a:solidFill>
              <a:schemeClr val="tx1"/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530" name="Line 269"/>
          <p:cNvSpPr/>
          <p:nvPr/>
        </p:nvSpPr>
        <p:spPr>
          <a:xfrm flipV="1">
            <a:off x="4865400" y="3466800"/>
            <a:ext cx="132840" cy="75240"/>
          </a:xfrm>
          <a:prstGeom prst="line">
            <a:avLst/>
          </a:prstGeom>
          <a:ln w="1440">
            <a:solidFill>
              <a:schemeClr val="bg1"/>
            </a:solidFill>
            <a:miter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531" name="CustomShape 270"/>
          <p:cNvSpPr/>
          <p:nvPr/>
        </p:nvSpPr>
        <p:spPr>
          <a:xfrm>
            <a:off x="4863240" y="3452760"/>
            <a:ext cx="136440" cy="103320"/>
          </a:xfrm>
          <a:custGeom>
            <a:avLst/>
            <a:gdLst/>
            <a:ahLst/>
            <a:cxnLst/>
            <a:rect l="l" t="t" r="r" b="b"/>
            <a:pathLst>
              <a:path w="107" h="81">
                <a:moveTo>
                  <a:pt x="0" y="81"/>
                </a:moveTo>
                <a:lnTo>
                  <a:pt x="0" y="63"/>
                </a:lnTo>
                <a:lnTo>
                  <a:pt x="107" y="0"/>
                </a:lnTo>
                <a:lnTo>
                  <a:pt x="107" y="18"/>
                </a:lnTo>
                <a:lnTo>
                  <a:pt x="0" y="81"/>
                </a:lnTo>
                <a:close/>
              </a:path>
            </a:pathLst>
          </a:custGeom>
          <a:solidFill>
            <a:schemeClr val="tx1"/>
          </a:solidFill>
          <a:ln w="9360">
            <a:solidFill>
              <a:schemeClr val="tx1"/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532" name="Line 271"/>
          <p:cNvSpPr/>
          <p:nvPr/>
        </p:nvSpPr>
        <p:spPr>
          <a:xfrm>
            <a:off x="4786200" y="3501360"/>
            <a:ext cx="75600" cy="40680"/>
          </a:xfrm>
          <a:prstGeom prst="line">
            <a:avLst/>
          </a:prstGeom>
          <a:ln w="1440">
            <a:solidFill>
              <a:schemeClr val="bg1"/>
            </a:solidFill>
            <a:miter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533" name="CustomShape 272"/>
          <p:cNvSpPr/>
          <p:nvPr/>
        </p:nvSpPr>
        <p:spPr>
          <a:xfrm>
            <a:off x="4780080" y="3489840"/>
            <a:ext cx="87840" cy="63720"/>
          </a:xfrm>
          <a:custGeom>
            <a:avLst/>
            <a:gdLst/>
            <a:ahLst/>
            <a:cxnLst/>
            <a:rect l="l" t="t" r="r" b="b"/>
            <a:pathLst>
              <a:path w="69" h="50">
                <a:moveTo>
                  <a:pt x="0" y="14"/>
                </a:moveTo>
                <a:lnTo>
                  <a:pt x="8" y="0"/>
                </a:lnTo>
                <a:lnTo>
                  <a:pt x="69" y="36"/>
                </a:lnTo>
                <a:lnTo>
                  <a:pt x="62" y="50"/>
                </a:lnTo>
                <a:lnTo>
                  <a:pt x="0" y="14"/>
                </a:lnTo>
                <a:close/>
              </a:path>
            </a:pathLst>
          </a:custGeom>
          <a:solidFill>
            <a:schemeClr val="tx1"/>
          </a:solidFill>
          <a:ln w="9360">
            <a:solidFill>
              <a:schemeClr val="tx1"/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534" name="CustomShape 273"/>
          <p:cNvSpPr/>
          <p:nvPr/>
        </p:nvSpPr>
        <p:spPr>
          <a:xfrm>
            <a:off x="4809240" y="3656160"/>
            <a:ext cx="109440" cy="16776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none" lIns="0" tIns="0" rIns="0" bIns="0"/>
          <a:lstStyle/>
          <a:p>
            <a:pPr algn="ctr">
              <a:lnSpc>
                <a:spcPct val="100000"/>
              </a:lnSpc>
            </a:pPr>
            <a:r>
              <a:rPr lang="lv-LV" sz="1100" b="1" strike="noStrike" spc="-1">
                <a:solidFill>
                  <a:srgbClr val="2F5597"/>
                </a:solidFill>
                <a:uFill>
                  <a:solidFill>
                    <a:srgbClr val="FFFFFF"/>
                  </a:solidFill>
                </a:uFill>
                <a:latin typeface="Arial"/>
                <a:ea typeface="ＭＳ Ｐゴシック"/>
              </a:rPr>
              <a:t>O</a:t>
            </a:r>
            <a:endParaRPr lang="lv-LV" sz="11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535" name="Line 274"/>
          <p:cNvSpPr/>
          <p:nvPr/>
        </p:nvSpPr>
        <p:spPr>
          <a:xfrm flipV="1">
            <a:off x="4883400" y="3535560"/>
            <a:ext cx="1440" cy="112680"/>
          </a:xfrm>
          <a:prstGeom prst="line">
            <a:avLst/>
          </a:prstGeom>
          <a:ln w="1440">
            <a:solidFill>
              <a:schemeClr val="bg1"/>
            </a:solidFill>
            <a:miter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536" name="CustomShape 275"/>
          <p:cNvSpPr/>
          <p:nvPr/>
        </p:nvSpPr>
        <p:spPr>
          <a:xfrm>
            <a:off x="4873320" y="3533400"/>
            <a:ext cx="18720" cy="115920"/>
          </a:xfrm>
          <a:prstGeom prst="rect">
            <a:avLst/>
          </a:prstGeom>
          <a:solidFill>
            <a:schemeClr val="tx1"/>
          </a:solidFill>
          <a:ln w="9360">
            <a:solidFill>
              <a:schemeClr val="tx1"/>
            </a:solidFill>
            <a:miter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537" name="Line 276"/>
          <p:cNvSpPr/>
          <p:nvPr/>
        </p:nvSpPr>
        <p:spPr>
          <a:xfrm flipV="1">
            <a:off x="4843800" y="3535560"/>
            <a:ext cx="1440" cy="112680"/>
          </a:xfrm>
          <a:prstGeom prst="line">
            <a:avLst/>
          </a:prstGeom>
          <a:ln w="1440">
            <a:solidFill>
              <a:schemeClr val="bg1"/>
            </a:solidFill>
            <a:miter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538" name="CustomShape 277"/>
          <p:cNvSpPr/>
          <p:nvPr/>
        </p:nvSpPr>
        <p:spPr>
          <a:xfrm>
            <a:off x="4833720" y="3533400"/>
            <a:ext cx="20160" cy="115920"/>
          </a:xfrm>
          <a:prstGeom prst="rect">
            <a:avLst/>
          </a:prstGeom>
          <a:solidFill>
            <a:schemeClr val="tx1"/>
          </a:solidFill>
          <a:ln w="9360">
            <a:solidFill>
              <a:schemeClr val="tx1"/>
            </a:solidFill>
            <a:miter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539" name="CustomShape 278"/>
          <p:cNvSpPr/>
          <p:nvPr/>
        </p:nvSpPr>
        <p:spPr>
          <a:xfrm>
            <a:off x="4676760" y="3397680"/>
            <a:ext cx="101520" cy="16776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none" lIns="0" tIns="0" rIns="0" bIns="0"/>
          <a:lstStyle/>
          <a:p>
            <a:pPr algn="ctr">
              <a:lnSpc>
                <a:spcPct val="100000"/>
              </a:lnSpc>
            </a:pPr>
            <a:r>
              <a:rPr lang="lv-LV" sz="1100" b="1" strike="noStrike" spc="-1">
                <a:solidFill>
                  <a:srgbClr val="2F5597"/>
                </a:solidFill>
                <a:uFill>
                  <a:solidFill>
                    <a:srgbClr val="FFFFFF"/>
                  </a:solidFill>
                </a:uFill>
                <a:latin typeface="Arial"/>
                <a:ea typeface="ＭＳ Ｐゴシック"/>
              </a:rPr>
              <a:t>N</a:t>
            </a:r>
            <a:endParaRPr lang="lv-LV" sz="11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540" name="Line 279"/>
          <p:cNvSpPr/>
          <p:nvPr/>
        </p:nvSpPr>
        <p:spPr>
          <a:xfrm>
            <a:off x="4708440" y="3283920"/>
            <a:ext cx="19080" cy="125280"/>
          </a:xfrm>
          <a:prstGeom prst="line">
            <a:avLst/>
          </a:prstGeom>
          <a:ln w="1440">
            <a:solidFill>
              <a:schemeClr val="bg1"/>
            </a:solidFill>
            <a:miter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541" name="CustomShape 280"/>
          <p:cNvSpPr/>
          <p:nvPr/>
        </p:nvSpPr>
        <p:spPr>
          <a:xfrm>
            <a:off x="4699800" y="3272400"/>
            <a:ext cx="36720" cy="140400"/>
          </a:xfrm>
          <a:custGeom>
            <a:avLst/>
            <a:gdLst/>
            <a:ahLst/>
            <a:cxnLst/>
            <a:rect l="l" t="t" r="r" b="b"/>
            <a:pathLst>
              <a:path w="29" h="110">
                <a:moveTo>
                  <a:pt x="0" y="13"/>
                </a:moveTo>
                <a:lnTo>
                  <a:pt x="14" y="0"/>
                </a:lnTo>
                <a:lnTo>
                  <a:pt x="29" y="107"/>
                </a:lnTo>
                <a:lnTo>
                  <a:pt x="14" y="110"/>
                </a:lnTo>
                <a:lnTo>
                  <a:pt x="0" y="13"/>
                </a:lnTo>
                <a:close/>
              </a:path>
            </a:pathLst>
          </a:custGeom>
          <a:solidFill>
            <a:schemeClr val="tx1"/>
          </a:solidFill>
          <a:ln w="9360">
            <a:solidFill>
              <a:schemeClr val="tx1"/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542" name="Line 281"/>
          <p:cNvSpPr/>
          <p:nvPr/>
        </p:nvSpPr>
        <p:spPr>
          <a:xfrm>
            <a:off x="4533480" y="3242880"/>
            <a:ext cx="172440" cy="38520"/>
          </a:xfrm>
          <a:prstGeom prst="line">
            <a:avLst/>
          </a:prstGeom>
          <a:ln w="1440">
            <a:solidFill>
              <a:schemeClr val="bg1"/>
            </a:solidFill>
            <a:miter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543" name="CustomShape 282"/>
          <p:cNvSpPr/>
          <p:nvPr/>
        </p:nvSpPr>
        <p:spPr>
          <a:xfrm>
            <a:off x="4525920" y="3231720"/>
            <a:ext cx="191160" cy="57240"/>
          </a:xfrm>
          <a:custGeom>
            <a:avLst/>
            <a:gdLst/>
            <a:ahLst/>
            <a:cxnLst/>
            <a:rect l="l" t="t" r="r" b="b"/>
            <a:pathLst>
              <a:path w="150" h="45">
                <a:moveTo>
                  <a:pt x="8" y="18"/>
                </a:moveTo>
                <a:lnTo>
                  <a:pt x="0" y="0"/>
                </a:lnTo>
                <a:lnTo>
                  <a:pt x="150" y="32"/>
                </a:lnTo>
                <a:lnTo>
                  <a:pt x="136" y="45"/>
                </a:lnTo>
                <a:lnTo>
                  <a:pt x="8" y="18"/>
                </a:lnTo>
                <a:close/>
              </a:path>
            </a:pathLst>
          </a:custGeom>
          <a:solidFill>
            <a:schemeClr val="tx1"/>
          </a:solidFill>
          <a:ln w="9360">
            <a:solidFill>
              <a:schemeClr val="tx1"/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544" name="Line 283"/>
          <p:cNvSpPr/>
          <p:nvPr/>
        </p:nvSpPr>
        <p:spPr>
          <a:xfrm flipV="1">
            <a:off x="4441320" y="3245400"/>
            <a:ext cx="87120" cy="154800"/>
          </a:xfrm>
          <a:prstGeom prst="line">
            <a:avLst/>
          </a:prstGeom>
          <a:ln w="1440">
            <a:solidFill>
              <a:schemeClr val="bg1"/>
            </a:solidFill>
            <a:miter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545" name="CustomShape 284"/>
          <p:cNvSpPr/>
          <p:nvPr/>
        </p:nvSpPr>
        <p:spPr>
          <a:xfrm>
            <a:off x="4428720" y="3231720"/>
            <a:ext cx="106920" cy="172080"/>
          </a:xfrm>
          <a:custGeom>
            <a:avLst/>
            <a:gdLst/>
            <a:ahLst/>
            <a:cxnLst/>
            <a:rect l="l" t="t" r="r" b="b"/>
            <a:pathLst>
              <a:path w="84" h="135">
                <a:moveTo>
                  <a:pt x="19" y="133"/>
                </a:moveTo>
                <a:lnTo>
                  <a:pt x="0" y="135"/>
                </a:lnTo>
                <a:lnTo>
                  <a:pt x="76" y="0"/>
                </a:lnTo>
                <a:lnTo>
                  <a:pt x="84" y="18"/>
                </a:lnTo>
                <a:lnTo>
                  <a:pt x="19" y="133"/>
                </a:lnTo>
                <a:close/>
              </a:path>
            </a:pathLst>
          </a:custGeom>
          <a:solidFill>
            <a:schemeClr val="tx1"/>
          </a:solidFill>
          <a:ln w="9360">
            <a:solidFill>
              <a:schemeClr val="tx1"/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546" name="Line 285"/>
          <p:cNvSpPr/>
          <p:nvPr/>
        </p:nvSpPr>
        <p:spPr>
          <a:xfrm flipH="1" flipV="1">
            <a:off x="4441320" y="3404160"/>
            <a:ext cx="118800" cy="132840"/>
          </a:xfrm>
          <a:prstGeom prst="line">
            <a:avLst/>
          </a:prstGeom>
          <a:ln w="1440">
            <a:solidFill>
              <a:schemeClr val="bg1"/>
            </a:solidFill>
            <a:miter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547" name="CustomShape 286"/>
          <p:cNvSpPr/>
          <p:nvPr/>
        </p:nvSpPr>
        <p:spPr>
          <a:xfrm>
            <a:off x="4428720" y="3401640"/>
            <a:ext cx="135000" cy="149040"/>
          </a:xfrm>
          <a:custGeom>
            <a:avLst/>
            <a:gdLst/>
            <a:ahLst/>
            <a:cxnLst/>
            <a:rect l="l" t="t" r="r" b="b"/>
            <a:pathLst>
              <a:path w="106" h="117">
                <a:moveTo>
                  <a:pt x="106" y="98"/>
                </a:moveTo>
                <a:lnTo>
                  <a:pt x="102" y="117"/>
                </a:lnTo>
                <a:lnTo>
                  <a:pt x="0" y="2"/>
                </a:lnTo>
                <a:lnTo>
                  <a:pt x="19" y="0"/>
                </a:lnTo>
                <a:lnTo>
                  <a:pt x="106" y="98"/>
                </a:lnTo>
                <a:close/>
              </a:path>
            </a:pathLst>
          </a:custGeom>
          <a:solidFill>
            <a:schemeClr val="tx1"/>
          </a:solidFill>
          <a:ln w="9360">
            <a:solidFill>
              <a:schemeClr val="tx1"/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548" name="Line 287"/>
          <p:cNvSpPr/>
          <p:nvPr/>
        </p:nvSpPr>
        <p:spPr>
          <a:xfrm flipH="1">
            <a:off x="4563000" y="3490920"/>
            <a:ext cx="104400" cy="48600"/>
          </a:xfrm>
          <a:prstGeom prst="line">
            <a:avLst/>
          </a:prstGeom>
          <a:ln w="1440">
            <a:solidFill>
              <a:schemeClr val="bg1"/>
            </a:solidFill>
            <a:miter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549" name="CustomShape 288"/>
          <p:cNvSpPr/>
          <p:nvPr/>
        </p:nvSpPr>
        <p:spPr>
          <a:xfrm>
            <a:off x="4559040" y="3480840"/>
            <a:ext cx="114480" cy="69840"/>
          </a:xfrm>
          <a:custGeom>
            <a:avLst/>
            <a:gdLst/>
            <a:ahLst/>
            <a:cxnLst/>
            <a:rect l="l" t="t" r="r" b="b"/>
            <a:pathLst>
              <a:path w="90" h="55">
                <a:moveTo>
                  <a:pt x="83" y="0"/>
                </a:moveTo>
                <a:lnTo>
                  <a:pt x="90" y="15"/>
                </a:lnTo>
                <a:lnTo>
                  <a:pt x="0" y="55"/>
                </a:lnTo>
                <a:lnTo>
                  <a:pt x="4" y="36"/>
                </a:lnTo>
                <a:lnTo>
                  <a:pt x="83" y="0"/>
                </a:lnTo>
                <a:close/>
              </a:path>
            </a:pathLst>
          </a:custGeom>
          <a:solidFill>
            <a:schemeClr val="tx1"/>
          </a:solidFill>
          <a:ln w="9360">
            <a:solidFill>
              <a:schemeClr val="tx1"/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550" name="CustomShape 289"/>
          <p:cNvSpPr/>
          <p:nvPr/>
        </p:nvSpPr>
        <p:spPr>
          <a:xfrm>
            <a:off x="4412160" y="3672720"/>
            <a:ext cx="101520" cy="16776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none" lIns="0" tIns="0" rIns="0" bIns="0"/>
          <a:lstStyle/>
          <a:p>
            <a:pPr algn="ctr">
              <a:lnSpc>
                <a:spcPct val="100000"/>
              </a:lnSpc>
            </a:pPr>
            <a:r>
              <a:rPr lang="lv-LV" sz="1100" b="1" strike="noStrike" spc="-1">
                <a:solidFill>
                  <a:srgbClr val="2F5597"/>
                </a:solidFill>
                <a:uFill>
                  <a:solidFill>
                    <a:srgbClr val="FFFFFF"/>
                  </a:solidFill>
                </a:uFill>
                <a:latin typeface="Arial"/>
                <a:ea typeface="ＭＳ Ｐゴシック"/>
              </a:rPr>
              <a:t>N</a:t>
            </a:r>
            <a:endParaRPr lang="lv-LV" sz="11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551" name="CustomShape 290"/>
          <p:cNvSpPr/>
          <p:nvPr/>
        </p:nvSpPr>
        <p:spPr>
          <a:xfrm>
            <a:off x="4487760" y="3672720"/>
            <a:ext cx="101520" cy="16776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none" lIns="0" tIns="0" rIns="0" bIns="0"/>
          <a:lstStyle/>
          <a:p>
            <a:pPr algn="ctr">
              <a:lnSpc>
                <a:spcPct val="100000"/>
              </a:lnSpc>
            </a:pPr>
            <a:r>
              <a:rPr lang="lv-LV" sz="1100" b="1" strike="noStrike" spc="-1">
                <a:solidFill>
                  <a:srgbClr val="2F5597"/>
                </a:solidFill>
                <a:uFill>
                  <a:solidFill>
                    <a:srgbClr val="FFFFFF"/>
                  </a:solidFill>
                </a:uFill>
                <a:latin typeface="Arial"/>
                <a:ea typeface="ＭＳ Ｐゴシック"/>
              </a:rPr>
              <a:t>C</a:t>
            </a:r>
            <a:endParaRPr lang="lv-LV" sz="11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552" name="Line 291"/>
          <p:cNvSpPr/>
          <p:nvPr/>
        </p:nvSpPr>
        <p:spPr>
          <a:xfrm>
            <a:off x="4524480" y="3649320"/>
            <a:ext cx="27000" cy="6480"/>
          </a:xfrm>
          <a:prstGeom prst="line">
            <a:avLst/>
          </a:prstGeom>
          <a:ln w="1440">
            <a:solidFill>
              <a:schemeClr val="bg1"/>
            </a:solidFill>
            <a:miter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553" name="CustomShape 292"/>
          <p:cNvSpPr/>
          <p:nvPr/>
        </p:nvSpPr>
        <p:spPr>
          <a:xfrm>
            <a:off x="4519440" y="3639600"/>
            <a:ext cx="35280" cy="26640"/>
          </a:xfrm>
          <a:custGeom>
            <a:avLst/>
            <a:gdLst/>
            <a:ahLst/>
            <a:cxnLst/>
            <a:rect l="l" t="t" r="r" b="b"/>
            <a:pathLst>
              <a:path w="28" h="21">
                <a:moveTo>
                  <a:pt x="26" y="21"/>
                </a:moveTo>
                <a:lnTo>
                  <a:pt x="0" y="15"/>
                </a:lnTo>
                <a:lnTo>
                  <a:pt x="5" y="0"/>
                </a:lnTo>
                <a:lnTo>
                  <a:pt x="28" y="5"/>
                </a:lnTo>
                <a:lnTo>
                  <a:pt x="26" y="21"/>
                </a:lnTo>
                <a:close/>
              </a:path>
            </a:pathLst>
          </a:custGeom>
          <a:solidFill>
            <a:schemeClr val="tx1"/>
          </a:solidFill>
          <a:ln w="9360">
            <a:solidFill>
              <a:schemeClr val="tx1"/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554" name="Line 293"/>
          <p:cNvSpPr/>
          <p:nvPr/>
        </p:nvSpPr>
        <p:spPr>
          <a:xfrm>
            <a:off x="4534560" y="3612600"/>
            <a:ext cx="21960" cy="5040"/>
          </a:xfrm>
          <a:prstGeom prst="line">
            <a:avLst/>
          </a:prstGeom>
          <a:ln w="1440">
            <a:solidFill>
              <a:schemeClr val="bg1"/>
            </a:solidFill>
            <a:miter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555" name="CustomShape 294"/>
          <p:cNvSpPr/>
          <p:nvPr/>
        </p:nvSpPr>
        <p:spPr>
          <a:xfrm>
            <a:off x="4530960" y="3602520"/>
            <a:ext cx="29160" cy="23760"/>
          </a:xfrm>
          <a:custGeom>
            <a:avLst/>
            <a:gdLst/>
            <a:ahLst/>
            <a:cxnLst/>
            <a:rect l="l" t="t" r="r" b="b"/>
            <a:pathLst>
              <a:path w="23" h="19">
                <a:moveTo>
                  <a:pt x="21" y="19"/>
                </a:moveTo>
                <a:lnTo>
                  <a:pt x="0" y="15"/>
                </a:lnTo>
                <a:lnTo>
                  <a:pt x="4" y="0"/>
                </a:lnTo>
                <a:lnTo>
                  <a:pt x="23" y="4"/>
                </a:lnTo>
                <a:lnTo>
                  <a:pt x="21" y="19"/>
                </a:lnTo>
                <a:close/>
              </a:path>
            </a:pathLst>
          </a:custGeom>
          <a:solidFill>
            <a:schemeClr val="tx1"/>
          </a:solidFill>
          <a:ln w="9360">
            <a:solidFill>
              <a:schemeClr val="tx1"/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556" name="Line 295"/>
          <p:cNvSpPr/>
          <p:nvPr/>
        </p:nvSpPr>
        <p:spPr>
          <a:xfrm>
            <a:off x="4545000" y="3574080"/>
            <a:ext cx="18000" cy="5040"/>
          </a:xfrm>
          <a:prstGeom prst="line">
            <a:avLst/>
          </a:prstGeom>
          <a:ln w="1440">
            <a:solidFill>
              <a:schemeClr val="bg1"/>
            </a:solidFill>
            <a:miter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557" name="CustomShape 296"/>
          <p:cNvSpPr/>
          <p:nvPr/>
        </p:nvSpPr>
        <p:spPr>
          <a:xfrm>
            <a:off x="4541400" y="3565440"/>
            <a:ext cx="23760" cy="23760"/>
          </a:xfrm>
          <a:custGeom>
            <a:avLst/>
            <a:gdLst/>
            <a:ahLst/>
            <a:cxnLst/>
            <a:rect l="l" t="t" r="r" b="b"/>
            <a:pathLst>
              <a:path w="19" h="19">
                <a:moveTo>
                  <a:pt x="17" y="19"/>
                </a:moveTo>
                <a:lnTo>
                  <a:pt x="0" y="15"/>
                </a:lnTo>
                <a:lnTo>
                  <a:pt x="4" y="0"/>
                </a:lnTo>
                <a:lnTo>
                  <a:pt x="19" y="3"/>
                </a:lnTo>
                <a:lnTo>
                  <a:pt x="17" y="19"/>
                </a:lnTo>
                <a:close/>
              </a:path>
            </a:pathLst>
          </a:custGeom>
          <a:solidFill>
            <a:schemeClr val="tx1"/>
          </a:solidFill>
          <a:ln w="9360">
            <a:solidFill>
              <a:schemeClr val="tx1"/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558" name="CustomShape 297"/>
          <p:cNvSpPr/>
          <p:nvPr/>
        </p:nvSpPr>
        <p:spPr>
          <a:xfrm>
            <a:off x="9448920" y="3389760"/>
            <a:ext cx="253800" cy="291600"/>
          </a:xfrm>
          <a:custGeom>
            <a:avLst/>
            <a:gdLst/>
            <a:ahLst/>
            <a:cxnLst/>
            <a:rect l="l" t="t" r="r" b="b"/>
            <a:pathLst>
              <a:path w="160" h="184">
                <a:moveTo>
                  <a:pt x="160" y="139"/>
                </a:moveTo>
                <a:lnTo>
                  <a:pt x="81" y="184"/>
                </a:lnTo>
                <a:lnTo>
                  <a:pt x="0" y="139"/>
                </a:lnTo>
                <a:lnTo>
                  <a:pt x="0" y="45"/>
                </a:lnTo>
                <a:lnTo>
                  <a:pt x="79" y="0"/>
                </a:lnTo>
                <a:lnTo>
                  <a:pt x="160" y="46"/>
                </a:lnTo>
                <a:lnTo>
                  <a:pt x="160" y="139"/>
                </a:lnTo>
                <a:close/>
              </a:path>
            </a:pathLst>
          </a:custGeom>
          <a:noFill/>
          <a:ln w="19080">
            <a:solidFill>
              <a:schemeClr val="tx1"/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559" name="Line 298"/>
          <p:cNvSpPr/>
          <p:nvPr/>
        </p:nvSpPr>
        <p:spPr>
          <a:xfrm>
            <a:off x="9482040" y="3474360"/>
            <a:ext cx="360" cy="123840"/>
          </a:xfrm>
          <a:prstGeom prst="line">
            <a:avLst/>
          </a:prstGeom>
          <a:ln w="19080">
            <a:solidFill>
              <a:schemeClr val="tx1"/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560" name="Line 299"/>
          <p:cNvSpPr/>
          <p:nvPr/>
        </p:nvSpPr>
        <p:spPr>
          <a:xfrm flipH="1">
            <a:off x="9570960" y="3587040"/>
            <a:ext cx="109440" cy="66600"/>
          </a:xfrm>
          <a:prstGeom prst="line">
            <a:avLst/>
          </a:prstGeom>
          <a:ln w="19080">
            <a:solidFill>
              <a:schemeClr val="tx1"/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561" name="Line 300"/>
          <p:cNvSpPr/>
          <p:nvPr/>
        </p:nvSpPr>
        <p:spPr>
          <a:xfrm flipH="1" flipV="1">
            <a:off x="9569520" y="3418920"/>
            <a:ext cx="112680" cy="61920"/>
          </a:xfrm>
          <a:prstGeom prst="line">
            <a:avLst/>
          </a:prstGeom>
          <a:ln w="19080">
            <a:solidFill>
              <a:schemeClr val="tx1"/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562" name="Line 301"/>
          <p:cNvSpPr/>
          <p:nvPr/>
        </p:nvSpPr>
        <p:spPr>
          <a:xfrm flipV="1">
            <a:off x="9705960" y="3428280"/>
            <a:ext cx="55440" cy="31680"/>
          </a:xfrm>
          <a:prstGeom prst="line">
            <a:avLst/>
          </a:prstGeom>
          <a:ln w="19080">
            <a:solidFill>
              <a:schemeClr val="tx1"/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563" name="CustomShape 302"/>
          <p:cNvSpPr/>
          <p:nvPr/>
        </p:nvSpPr>
        <p:spPr>
          <a:xfrm>
            <a:off x="9705960" y="3609360"/>
            <a:ext cx="202680" cy="70920"/>
          </a:xfrm>
          <a:custGeom>
            <a:avLst/>
            <a:gdLst/>
            <a:ahLst/>
            <a:cxnLst/>
            <a:rect l="l" t="t" r="r" b="b"/>
            <a:pathLst>
              <a:path w="128" h="45">
                <a:moveTo>
                  <a:pt x="0" y="0"/>
                </a:moveTo>
                <a:lnTo>
                  <a:pt x="78" y="45"/>
                </a:lnTo>
                <a:lnTo>
                  <a:pt x="128" y="17"/>
                </a:lnTo>
              </a:path>
            </a:pathLst>
          </a:custGeom>
          <a:noFill/>
          <a:ln w="19080">
            <a:solidFill>
              <a:schemeClr val="tx1"/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564" name="CustomShape 303"/>
          <p:cNvSpPr/>
          <p:nvPr/>
        </p:nvSpPr>
        <p:spPr>
          <a:xfrm>
            <a:off x="9887040" y="3417480"/>
            <a:ext cx="74160" cy="120240"/>
          </a:xfrm>
          <a:custGeom>
            <a:avLst/>
            <a:gdLst/>
            <a:ahLst/>
            <a:cxnLst/>
            <a:rect l="l" t="t" r="r" b="b"/>
            <a:pathLst>
              <a:path w="47" h="76">
                <a:moveTo>
                  <a:pt x="0" y="0"/>
                </a:moveTo>
                <a:lnTo>
                  <a:pt x="47" y="30"/>
                </a:lnTo>
                <a:lnTo>
                  <a:pt x="47" y="76"/>
                </a:lnTo>
              </a:path>
            </a:pathLst>
          </a:custGeom>
          <a:noFill/>
          <a:ln w="19080">
            <a:solidFill>
              <a:schemeClr val="tx1"/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565" name="Line 304"/>
          <p:cNvSpPr/>
          <p:nvPr/>
        </p:nvSpPr>
        <p:spPr>
          <a:xfrm>
            <a:off x="9829800" y="3680640"/>
            <a:ext cx="360" cy="150840"/>
          </a:xfrm>
          <a:prstGeom prst="line">
            <a:avLst/>
          </a:prstGeom>
          <a:ln w="19080">
            <a:solidFill>
              <a:schemeClr val="tx1"/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566" name="Line 305"/>
          <p:cNvSpPr/>
          <p:nvPr/>
        </p:nvSpPr>
        <p:spPr>
          <a:xfrm flipH="1" flipV="1">
            <a:off x="9864720" y="3444120"/>
            <a:ext cx="73080" cy="44640"/>
          </a:xfrm>
          <a:prstGeom prst="line">
            <a:avLst/>
          </a:prstGeom>
          <a:ln w="19080">
            <a:solidFill>
              <a:schemeClr val="tx1"/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567" name="Line 306"/>
          <p:cNvSpPr/>
          <p:nvPr/>
        </p:nvSpPr>
        <p:spPr>
          <a:xfrm flipH="1">
            <a:off x="9821880" y="3599640"/>
            <a:ext cx="85680" cy="44640"/>
          </a:xfrm>
          <a:prstGeom prst="line">
            <a:avLst/>
          </a:prstGeom>
          <a:ln w="19080">
            <a:solidFill>
              <a:schemeClr val="tx1"/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568" name="CustomShape 307"/>
          <p:cNvSpPr/>
          <p:nvPr/>
        </p:nvSpPr>
        <p:spPr>
          <a:xfrm>
            <a:off x="9961560" y="3388680"/>
            <a:ext cx="190080" cy="72720"/>
          </a:xfrm>
          <a:custGeom>
            <a:avLst/>
            <a:gdLst/>
            <a:ahLst/>
            <a:cxnLst/>
            <a:rect l="l" t="t" r="r" b="b"/>
            <a:pathLst>
              <a:path w="120" h="46">
                <a:moveTo>
                  <a:pt x="0" y="46"/>
                </a:moveTo>
                <a:lnTo>
                  <a:pt x="79" y="0"/>
                </a:lnTo>
                <a:lnTo>
                  <a:pt x="120" y="25"/>
                </a:lnTo>
              </a:path>
            </a:pathLst>
          </a:custGeom>
          <a:noFill/>
          <a:ln w="19080">
            <a:solidFill>
              <a:schemeClr val="tx1"/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569" name="CustomShape 308"/>
          <p:cNvSpPr/>
          <p:nvPr/>
        </p:nvSpPr>
        <p:spPr>
          <a:xfrm>
            <a:off x="10213920" y="3531600"/>
            <a:ext cx="63000" cy="110880"/>
          </a:xfrm>
          <a:custGeom>
            <a:avLst/>
            <a:gdLst/>
            <a:ahLst/>
            <a:cxnLst/>
            <a:rect l="l" t="t" r="r" b="b"/>
            <a:pathLst>
              <a:path w="40" h="70">
                <a:moveTo>
                  <a:pt x="0" y="0"/>
                </a:moveTo>
                <a:lnTo>
                  <a:pt x="0" y="49"/>
                </a:lnTo>
                <a:lnTo>
                  <a:pt x="40" y="70"/>
                </a:lnTo>
              </a:path>
            </a:pathLst>
          </a:custGeom>
          <a:noFill/>
          <a:ln w="19080">
            <a:solidFill>
              <a:schemeClr val="tx1"/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570" name="CustomShape 309"/>
          <p:cNvSpPr/>
          <p:nvPr/>
        </p:nvSpPr>
        <p:spPr>
          <a:xfrm>
            <a:off x="10275840" y="3388680"/>
            <a:ext cx="190080" cy="252000"/>
          </a:xfrm>
          <a:custGeom>
            <a:avLst/>
            <a:gdLst/>
            <a:ahLst/>
            <a:cxnLst/>
            <a:rect l="l" t="t" r="r" b="b"/>
            <a:pathLst>
              <a:path w="120" h="159">
                <a:moveTo>
                  <a:pt x="0" y="21"/>
                </a:moveTo>
                <a:lnTo>
                  <a:pt x="40" y="0"/>
                </a:lnTo>
                <a:lnTo>
                  <a:pt x="120" y="46"/>
                </a:lnTo>
                <a:lnTo>
                  <a:pt x="120" y="138"/>
                </a:lnTo>
                <a:lnTo>
                  <a:pt x="85" y="159"/>
                </a:lnTo>
              </a:path>
            </a:pathLst>
          </a:custGeom>
          <a:noFill/>
          <a:ln w="19080">
            <a:solidFill>
              <a:schemeClr val="tx1"/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571" name="Line 310"/>
          <p:cNvSpPr/>
          <p:nvPr/>
        </p:nvSpPr>
        <p:spPr>
          <a:xfrm flipH="1">
            <a:off x="10105920" y="3594960"/>
            <a:ext cx="108000" cy="60480"/>
          </a:xfrm>
          <a:prstGeom prst="line">
            <a:avLst/>
          </a:prstGeom>
          <a:ln w="19080">
            <a:solidFill>
              <a:schemeClr val="tx1"/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572" name="Line 311"/>
          <p:cNvSpPr/>
          <p:nvPr/>
        </p:nvSpPr>
        <p:spPr>
          <a:xfrm flipH="1">
            <a:off x="10117080" y="3615480"/>
            <a:ext cx="108000" cy="60480"/>
          </a:xfrm>
          <a:prstGeom prst="line">
            <a:avLst/>
          </a:prstGeom>
          <a:ln w="19080">
            <a:solidFill>
              <a:schemeClr val="tx1"/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573" name="Line 312"/>
          <p:cNvSpPr/>
          <p:nvPr/>
        </p:nvSpPr>
        <p:spPr>
          <a:xfrm flipV="1">
            <a:off x="10329840" y="3274200"/>
            <a:ext cx="360" cy="115920"/>
          </a:xfrm>
          <a:prstGeom prst="line">
            <a:avLst/>
          </a:prstGeom>
          <a:ln w="19080">
            <a:solidFill>
              <a:schemeClr val="tx1"/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574" name="Line 313"/>
          <p:cNvSpPr/>
          <p:nvPr/>
        </p:nvSpPr>
        <p:spPr>
          <a:xfrm flipV="1">
            <a:off x="10352160" y="3274200"/>
            <a:ext cx="360" cy="115920"/>
          </a:xfrm>
          <a:prstGeom prst="line">
            <a:avLst/>
          </a:prstGeom>
          <a:ln w="19080">
            <a:solidFill>
              <a:schemeClr val="tx1"/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575" name="Line 314"/>
          <p:cNvSpPr/>
          <p:nvPr/>
        </p:nvSpPr>
        <p:spPr>
          <a:xfrm>
            <a:off x="10337760" y="3728520"/>
            <a:ext cx="360" cy="102960"/>
          </a:xfrm>
          <a:prstGeom prst="line">
            <a:avLst/>
          </a:prstGeom>
          <a:ln w="19080">
            <a:solidFill>
              <a:schemeClr val="tx1"/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576" name="CustomShape 315"/>
          <p:cNvSpPr/>
          <p:nvPr/>
        </p:nvSpPr>
        <p:spPr>
          <a:xfrm>
            <a:off x="10630080" y="3171240"/>
            <a:ext cx="442440" cy="164880"/>
          </a:xfrm>
          <a:custGeom>
            <a:avLst/>
            <a:gdLst/>
            <a:ahLst/>
            <a:cxnLst/>
            <a:rect l="l" t="t" r="r" b="b"/>
            <a:pathLst>
              <a:path w="279" h="104">
                <a:moveTo>
                  <a:pt x="0" y="104"/>
                </a:moveTo>
                <a:lnTo>
                  <a:pt x="12" y="68"/>
                </a:lnTo>
                <a:lnTo>
                  <a:pt x="279" y="0"/>
                </a:lnTo>
              </a:path>
            </a:pathLst>
          </a:custGeom>
          <a:noFill/>
          <a:ln w="19080">
            <a:solidFill>
              <a:schemeClr val="tx1"/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577" name="Line 316"/>
          <p:cNvSpPr/>
          <p:nvPr/>
        </p:nvSpPr>
        <p:spPr>
          <a:xfrm flipV="1">
            <a:off x="10779120" y="3175920"/>
            <a:ext cx="142920" cy="38160"/>
          </a:xfrm>
          <a:prstGeom prst="line">
            <a:avLst/>
          </a:prstGeom>
          <a:ln w="19080">
            <a:solidFill>
              <a:schemeClr val="tx1"/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578" name="Line 317"/>
          <p:cNvSpPr/>
          <p:nvPr/>
        </p:nvSpPr>
        <p:spPr>
          <a:xfrm flipV="1">
            <a:off x="10801440" y="3234600"/>
            <a:ext cx="142560" cy="38160"/>
          </a:xfrm>
          <a:prstGeom prst="line">
            <a:avLst/>
          </a:prstGeom>
          <a:ln w="19080">
            <a:solidFill>
              <a:schemeClr val="tx1"/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579" name="CustomShape 318"/>
          <p:cNvSpPr/>
          <p:nvPr/>
        </p:nvSpPr>
        <p:spPr>
          <a:xfrm>
            <a:off x="10882440" y="3412800"/>
            <a:ext cx="250560" cy="248760"/>
          </a:xfrm>
          <a:custGeom>
            <a:avLst/>
            <a:gdLst/>
            <a:ahLst/>
            <a:cxnLst/>
            <a:rect l="l" t="t" r="r" b="b"/>
            <a:pathLst>
              <a:path w="158" h="157">
                <a:moveTo>
                  <a:pt x="3" y="30"/>
                </a:moveTo>
                <a:lnTo>
                  <a:pt x="20" y="0"/>
                </a:lnTo>
                <a:lnTo>
                  <a:pt x="110" y="0"/>
                </a:lnTo>
                <a:lnTo>
                  <a:pt x="158" y="76"/>
                </a:lnTo>
                <a:lnTo>
                  <a:pt x="112" y="157"/>
                </a:lnTo>
                <a:lnTo>
                  <a:pt x="19" y="157"/>
                </a:lnTo>
                <a:lnTo>
                  <a:pt x="0" y="123"/>
                </a:lnTo>
              </a:path>
            </a:pathLst>
          </a:custGeom>
          <a:noFill/>
          <a:ln w="19080">
            <a:solidFill>
              <a:schemeClr val="tx1"/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580" name="Line 319"/>
          <p:cNvSpPr/>
          <p:nvPr/>
        </p:nvSpPr>
        <p:spPr>
          <a:xfrm flipV="1">
            <a:off x="10469520" y="3436200"/>
            <a:ext cx="77760" cy="23760"/>
          </a:xfrm>
          <a:prstGeom prst="line">
            <a:avLst/>
          </a:prstGeom>
          <a:ln w="19080">
            <a:solidFill>
              <a:schemeClr val="tx1"/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581" name="Line 320"/>
          <p:cNvSpPr/>
          <p:nvPr/>
        </p:nvSpPr>
        <p:spPr>
          <a:xfrm>
            <a:off x="10466280" y="3609360"/>
            <a:ext cx="109440" cy="36360"/>
          </a:xfrm>
          <a:prstGeom prst="line">
            <a:avLst/>
          </a:prstGeom>
          <a:ln w="19080">
            <a:solidFill>
              <a:schemeClr val="tx1"/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582" name="Line 321"/>
          <p:cNvSpPr/>
          <p:nvPr/>
        </p:nvSpPr>
        <p:spPr>
          <a:xfrm>
            <a:off x="10497960" y="3474360"/>
            <a:ext cx="360" cy="123840"/>
          </a:xfrm>
          <a:prstGeom prst="line">
            <a:avLst/>
          </a:prstGeom>
          <a:ln w="19080">
            <a:solidFill>
              <a:schemeClr val="tx1"/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583" name="Line 322"/>
          <p:cNvSpPr/>
          <p:nvPr/>
        </p:nvSpPr>
        <p:spPr>
          <a:xfrm flipH="1">
            <a:off x="10601280" y="3528360"/>
            <a:ext cx="52200" cy="71280"/>
          </a:xfrm>
          <a:prstGeom prst="line">
            <a:avLst/>
          </a:prstGeom>
          <a:ln w="19080">
            <a:solidFill>
              <a:schemeClr val="tx1"/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584" name="CustomShape 323"/>
          <p:cNvSpPr/>
          <p:nvPr/>
        </p:nvSpPr>
        <p:spPr>
          <a:xfrm>
            <a:off x="10644120" y="3479400"/>
            <a:ext cx="50400" cy="123480"/>
          </a:xfrm>
          <a:custGeom>
            <a:avLst/>
            <a:gdLst/>
            <a:ahLst/>
            <a:cxnLst/>
            <a:rect l="l" t="t" r="r" b="b"/>
            <a:pathLst>
              <a:path w="32" h="78">
                <a:moveTo>
                  <a:pt x="5" y="0"/>
                </a:moveTo>
                <a:lnTo>
                  <a:pt x="32" y="36"/>
                </a:lnTo>
                <a:lnTo>
                  <a:pt x="0" y="78"/>
                </a:lnTo>
              </a:path>
            </a:pathLst>
          </a:custGeom>
          <a:noFill/>
          <a:ln w="19080">
            <a:solidFill>
              <a:schemeClr val="tx1"/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585" name="Line 324"/>
          <p:cNvSpPr/>
          <p:nvPr/>
        </p:nvSpPr>
        <p:spPr>
          <a:xfrm>
            <a:off x="10696320" y="3536280"/>
            <a:ext cx="114480" cy="360"/>
          </a:xfrm>
          <a:prstGeom prst="line">
            <a:avLst/>
          </a:prstGeom>
          <a:ln w="19080">
            <a:solidFill>
              <a:schemeClr val="tx1"/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586" name="CustomShape 325"/>
          <p:cNvSpPr/>
          <p:nvPr/>
        </p:nvSpPr>
        <p:spPr>
          <a:xfrm>
            <a:off x="11058480" y="3661920"/>
            <a:ext cx="66240" cy="99720"/>
          </a:xfrm>
          <a:custGeom>
            <a:avLst/>
            <a:gdLst/>
            <a:ahLst/>
            <a:cxnLst/>
            <a:rect l="l" t="t" r="r" b="b"/>
            <a:pathLst>
              <a:path w="42" h="63">
                <a:moveTo>
                  <a:pt x="0" y="0"/>
                </a:moveTo>
                <a:lnTo>
                  <a:pt x="42" y="54"/>
                </a:lnTo>
                <a:lnTo>
                  <a:pt x="24" y="63"/>
                </a:lnTo>
                <a:lnTo>
                  <a:pt x="0" y="0"/>
                </a:lnTo>
                <a:close/>
              </a:path>
            </a:pathLst>
          </a:custGeom>
          <a:solidFill>
            <a:schemeClr val="tx1"/>
          </a:solidFill>
          <a:ln w="19080">
            <a:solidFill>
              <a:schemeClr val="tx1"/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587" name="CustomShape 326"/>
          <p:cNvSpPr/>
          <p:nvPr/>
        </p:nvSpPr>
        <p:spPr>
          <a:xfrm>
            <a:off x="9775800" y="3291840"/>
            <a:ext cx="101160" cy="16776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none" lIns="0" tIns="0" rIns="0" bIns="0"/>
          <a:lstStyle/>
          <a:p>
            <a:pPr algn="ctr">
              <a:lnSpc>
                <a:spcPct val="100000"/>
              </a:lnSpc>
            </a:pPr>
            <a:r>
              <a:rPr lang="lv-LV" sz="1100" b="1" strike="noStrike" spc="-1">
                <a:solidFill>
                  <a:srgbClr val="2F5597"/>
                </a:solidFill>
                <a:uFill>
                  <a:solidFill>
                    <a:srgbClr val="FFFFFF"/>
                  </a:solidFill>
                </a:uFill>
                <a:latin typeface="Arial"/>
                <a:ea typeface="ＭＳ Ｐゴシック"/>
              </a:rPr>
              <a:t>N</a:t>
            </a:r>
            <a:endParaRPr lang="lv-LV" sz="11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588" name="CustomShape 327"/>
          <p:cNvSpPr/>
          <p:nvPr/>
        </p:nvSpPr>
        <p:spPr>
          <a:xfrm>
            <a:off x="9915480" y="3515760"/>
            <a:ext cx="101160" cy="16776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none" lIns="0" tIns="0" rIns="0" bIns="0"/>
          <a:lstStyle/>
          <a:p>
            <a:pPr algn="ctr">
              <a:lnSpc>
                <a:spcPct val="100000"/>
              </a:lnSpc>
            </a:pPr>
            <a:r>
              <a:rPr lang="lv-LV" sz="1100" b="1" strike="noStrike" spc="-1">
                <a:solidFill>
                  <a:srgbClr val="2F5597"/>
                </a:solidFill>
                <a:uFill>
                  <a:solidFill>
                    <a:srgbClr val="FFFFFF"/>
                  </a:solidFill>
                </a:uFill>
                <a:latin typeface="Arial"/>
                <a:ea typeface="ＭＳ Ｐゴシック"/>
              </a:rPr>
              <a:t>N</a:t>
            </a:r>
            <a:endParaRPr lang="lv-LV" sz="11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589" name="CustomShape 328"/>
          <p:cNvSpPr/>
          <p:nvPr/>
        </p:nvSpPr>
        <p:spPr>
          <a:xfrm>
            <a:off x="9999000" y="3611160"/>
            <a:ext cx="109440" cy="16776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none" lIns="0" tIns="0" rIns="0" bIns="0"/>
          <a:lstStyle/>
          <a:p>
            <a:pPr algn="ctr">
              <a:lnSpc>
                <a:spcPct val="100000"/>
              </a:lnSpc>
            </a:pPr>
            <a:r>
              <a:rPr lang="lv-LV" sz="1100" b="1" strike="noStrike" spc="-1">
                <a:solidFill>
                  <a:srgbClr val="2F5597"/>
                </a:solidFill>
                <a:uFill>
                  <a:solidFill>
                    <a:srgbClr val="FFFFFF"/>
                  </a:solidFill>
                </a:uFill>
                <a:latin typeface="Arial"/>
                <a:ea typeface="ＭＳ Ｐゴシック"/>
              </a:rPr>
              <a:t>O</a:t>
            </a:r>
            <a:endParaRPr lang="lv-LV" sz="11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590" name="CustomShape 329"/>
          <p:cNvSpPr/>
          <p:nvPr/>
        </p:nvSpPr>
        <p:spPr>
          <a:xfrm>
            <a:off x="10161720" y="3363480"/>
            <a:ext cx="101160" cy="16776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none" lIns="0" tIns="0" rIns="0" bIns="0"/>
          <a:lstStyle/>
          <a:p>
            <a:pPr algn="ctr">
              <a:lnSpc>
                <a:spcPct val="100000"/>
              </a:lnSpc>
            </a:pPr>
            <a:r>
              <a:rPr lang="lv-LV" sz="1100" b="1" strike="noStrike" spc="-1">
                <a:solidFill>
                  <a:srgbClr val="2F5597"/>
                </a:solidFill>
                <a:uFill>
                  <a:solidFill>
                    <a:srgbClr val="FFFFFF"/>
                  </a:solidFill>
                </a:uFill>
                <a:latin typeface="Arial"/>
                <a:ea typeface="ＭＳ Ｐゴシック"/>
              </a:rPr>
              <a:t>N</a:t>
            </a:r>
            <a:endParaRPr lang="lv-LV" sz="11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591" name="CustomShape 330"/>
          <p:cNvSpPr/>
          <p:nvPr/>
        </p:nvSpPr>
        <p:spPr>
          <a:xfrm>
            <a:off x="10288800" y="3582360"/>
            <a:ext cx="101160" cy="16776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none" lIns="0" tIns="0" rIns="0" bIns="0"/>
          <a:lstStyle/>
          <a:p>
            <a:pPr algn="ctr">
              <a:lnSpc>
                <a:spcPct val="100000"/>
              </a:lnSpc>
            </a:pPr>
            <a:r>
              <a:rPr lang="lv-LV" sz="1100" b="1" strike="noStrike" spc="-1">
                <a:solidFill>
                  <a:srgbClr val="2F5597"/>
                </a:solidFill>
                <a:uFill>
                  <a:solidFill>
                    <a:srgbClr val="FFFFFF"/>
                  </a:solidFill>
                </a:uFill>
                <a:latin typeface="Arial"/>
                <a:ea typeface="ＭＳ Ｐゴシック"/>
              </a:rPr>
              <a:t>N</a:t>
            </a:r>
            <a:endParaRPr lang="lv-LV" sz="11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592" name="CustomShape 331"/>
          <p:cNvSpPr/>
          <p:nvPr/>
        </p:nvSpPr>
        <p:spPr>
          <a:xfrm>
            <a:off x="10558440" y="3323880"/>
            <a:ext cx="101160" cy="16776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none" lIns="0" tIns="0" rIns="0" bIns="0"/>
          <a:lstStyle/>
          <a:p>
            <a:pPr algn="ctr">
              <a:lnSpc>
                <a:spcPct val="100000"/>
              </a:lnSpc>
            </a:pPr>
            <a:r>
              <a:rPr lang="lv-LV" sz="1100" b="1" strike="noStrike" spc="-1">
                <a:solidFill>
                  <a:srgbClr val="2F5597"/>
                </a:solidFill>
                <a:uFill>
                  <a:solidFill>
                    <a:srgbClr val="FFFFFF"/>
                  </a:solidFill>
                </a:uFill>
                <a:latin typeface="Arial"/>
                <a:ea typeface="ＭＳ Ｐゴシック"/>
              </a:rPr>
              <a:t>N</a:t>
            </a:r>
            <a:endParaRPr lang="lv-LV" sz="11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593" name="CustomShape 332"/>
          <p:cNvSpPr/>
          <p:nvPr/>
        </p:nvSpPr>
        <p:spPr>
          <a:xfrm>
            <a:off x="10544400" y="3580920"/>
            <a:ext cx="101160" cy="16776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none" lIns="0" tIns="0" rIns="0" bIns="0"/>
          <a:lstStyle/>
          <a:p>
            <a:pPr algn="ctr">
              <a:lnSpc>
                <a:spcPct val="100000"/>
              </a:lnSpc>
            </a:pPr>
            <a:r>
              <a:rPr lang="lv-LV" sz="1100" b="1" strike="noStrike" spc="-1">
                <a:solidFill>
                  <a:srgbClr val="2F5597"/>
                </a:solidFill>
                <a:uFill>
                  <a:solidFill>
                    <a:srgbClr val="FFFFFF"/>
                  </a:solidFill>
                </a:uFill>
                <a:latin typeface="Arial"/>
                <a:ea typeface="ＭＳ Ｐゴシック"/>
              </a:rPr>
              <a:t>N</a:t>
            </a:r>
            <a:endParaRPr lang="lv-LV" sz="11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594" name="CustomShape 333"/>
          <p:cNvSpPr/>
          <p:nvPr/>
        </p:nvSpPr>
        <p:spPr>
          <a:xfrm>
            <a:off x="10790280" y="3445920"/>
            <a:ext cx="101160" cy="16776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none" lIns="0" tIns="0" rIns="0" bIns="0"/>
          <a:lstStyle/>
          <a:p>
            <a:pPr algn="ctr">
              <a:lnSpc>
                <a:spcPct val="100000"/>
              </a:lnSpc>
            </a:pPr>
            <a:r>
              <a:rPr lang="lv-LV" sz="1100" b="1" strike="noStrike" spc="-1">
                <a:solidFill>
                  <a:srgbClr val="2F5597"/>
                </a:solidFill>
                <a:uFill>
                  <a:solidFill>
                    <a:srgbClr val="FFFFFF"/>
                  </a:solidFill>
                </a:uFill>
                <a:latin typeface="Arial"/>
                <a:ea typeface="ＭＳ Ｐゴシック"/>
              </a:rPr>
              <a:t>N</a:t>
            </a:r>
            <a:endParaRPr lang="lv-LV" sz="11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595" name="CustomShape 334"/>
          <p:cNvSpPr/>
          <p:nvPr/>
        </p:nvSpPr>
        <p:spPr>
          <a:xfrm>
            <a:off x="10284840" y="3119040"/>
            <a:ext cx="109440" cy="16776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none" lIns="0" tIns="0" rIns="0" bIns="0"/>
          <a:lstStyle/>
          <a:p>
            <a:pPr algn="ctr">
              <a:lnSpc>
                <a:spcPct val="100000"/>
              </a:lnSpc>
            </a:pPr>
            <a:r>
              <a:rPr lang="lv-LV" sz="1100" b="1" strike="noStrike" spc="-1">
                <a:solidFill>
                  <a:srgbClr val="2F5597"/>
                </a:solidFill>
                <a:uFill>
                  <a:solidFill>
                    <a:srgbClr val="FFFFFF"/>
                  </a:solidFill>
                </a:uFill>
                <a:latin typeface="Arial"/>
                <a:ea typeface="ＭＳ Ｐゴシック"/>
              </a:rPr>
              <a:t>O</a:t>
            </a:r>
            <a:endParaRPr lang="lv-LV" sz="11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596" name="CustomShape 335"/>
          <p:cNvSpPr/>
          <p:nvPr/>
        </p:nvSpPr>
        <p:spPr>
          <a:xfrm>
            <a:off x="11024640" y="3747600"/>
            <a:ext cx="246600" cy="19008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none" lIns="0" tIns="0" rIns="0" bIns="0"/>
          <a:lstStyle/>
          <a:p>
            <a:pPr algn="ctr">
              <a:lnSpc>
                <a:spcPct val="100000"/>
              </a:lnSpc>
            </a:pPr>
            <a:r>
              <a:rPr lang="lv-LV" sz="1100" b="1" strike="noStrike" spc="-1">
                <a:solidFill>
                  <a:srgbClr val="2F5597"/>
                </a:solidFill>
                <a:uFill>
                  <a:solidFill>
                    <a:srgbClr val="FFFFFF"/>
                  </a:solidFill>
                </a:uFill>
                <a:latin typeface="Arial"/>
                <a:ea typeface="ＭＳ Ｐゴシック"/>
              </a:rPr>
              <a:t>NH</a:t>
            </a:r>
            <a:r>
              <a:rPr lang="lv-LV" sz="1100" b="1" strike="noStrike" spc="-1" baseline="-25000">
                <a:solidFill>
                  <a:srgbClr val="2F5597"/>
                </a:solidFill>
                <a:uFill>
                  <a:solidFill>
                    <a:srgbClr val="FFFFFF"/>
                  </a:solidFill>
                </a:uFill>
                <a:latin typeface="Arial"/>
                <a:ea typeface="ＭＳ Ｐゴシック"/>
              </a:rPr>
              <a:t>2</a:t>
            </a:r>
            <a:endParaRPr lang="lv-LV" sz="11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597" name="Line 336"/>
          <p:cNvSpPr/>
          <p:nvPr/>
        </p:nvSpPr>
        <p:spPr>
          <a:xfrm>
            <a:off x="906480" y="1312920"/>
            <a:ext cx="10693800" cy="23400"/>
          </a:xfrm>
          <a:prstGeom prst="line">
            <a:avLst/>
          </a:prstGeom>
          <a:ln w="4752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/>
        </p:style>
      </p:sp>
      <p:sp>
        <p:nvSpPr>
          <p:cNvPr id="598" name="TextShape 337"/>
          <p:cNvSpPr txBox="1"/>
          <p:nvPr/>
        </p:nvSpPr>
        <p:spPr>
          <a:xfrm>
            <a:off x="9296280" y="6356520"/>
            <a:ext cx="2742840" cy="364680"/>
          </a:xfrm>
          <a:prstGeom prst="rect">
            <a:avLst/>
          </a:prstGeom>
          <a:noFill/>
          <a:ln>
            <a:noFill/>
          </a:ln>
        </p:spPr>
        <p:txBody>
          <a:bodyPr anchor="ctr"/>
          <a:lstStyle/>
          <a:p>
            <a:pPr algn="r">
              <a:lnSpc>
                <a:spcPct val="100000"/>
              </a:lnSpc>
            </a:pPr>
            <a:fld id="{CE33712F-F361-490E-AEEC-564B29435E75}" type="slidenum">
              <a:rPr lang="lv-LV" sz="1200" b="0" strike="noStrike" spc="-1">
                <a:solidFill>
                  <a:srgbClr val="8B8B8B"/>
                </a:solidFill>
                <a:uFill>
                  <a:solidFill>
                    <a:srgbClr val="FFFFFF"/>
                  </a:solidFill>
                </a:uFill>
                <a:latin typeface="Calibri"/>
              </a:rPr>
              <a:t>13</a:t>
            </a:fld>
            <a:endParaRPr lang="lv-LV" sz="12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Times New Roman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>
              <p:cTn id="2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9" name="TextShape 1"/>
          <p:cNvSpPr txBox="1"/>
          <p:nvPr/>
        </p:nvSpPr>
        <p:spPr>
          <a:xfrm>
            <a:off x="311040" y="-38160"/>
            <a:ext cx="11957040" cy="1043280"/>
          </a:xfrm>
          <a:prstGeom prst="rect">
            <a:avLst/>
          </a:prstGeom>
          <a:noFill/>
          <a:ln>
            <a:noFill/>
          </a:ln>
        </p:spPr>
        <p:txBody>
          <a:bodyPr anchor="ctr">
            <a:normAutofit/>
          </a:bodyPr>
          <a:lstStyle/>
          <a:p>
            <a:pPr>
              <a:lnSpc>
                <a:spcPct val="90000"/>
              </a:lnSpc>
            </a:pPr>
            <a:r>
              <a:rPr lang="lv-LV" sz="3600" b="1" strike="noStrike" spc="-1" dirty="0" smtClean="0">
                <a:solidFill>
                  <a:srgbClr val="4472C4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Fill>
                  <a:solidFill>
                    <a:srgbClr val="FFFFFF"/>
                  </a:solidFill>
                </a:uFill>
                <a:latin typeface="Calibri"/>
              </a:rPr>
              <a:t>DPP-4i atšķiras </a:t>
            </a:r>
            <a:r>
              <a:rPr lang="lv-LV" sz="3600" b="1" strike="noStrike" spc="-1" dirty="0">
                <a:solidFill>
                  <a:srgbClr val="4472C4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Fill>
                  <a:solidFill>
                    <a:srgbClr val="FFFFFF"/>
                  </a:solidFill>
                </a:uFill>
                <a:latin typeface="Calibri"/>
              </a:rPr>
              <a:t>pēc </a:t>
            </a:r>
            <a:r>
              <a:rPr lang="lv-LV" sz="3600" b="1" strike="noStrike" spc="-1" dirty="0" err="1">
                <a:solidFill>
                  <a:srgbClr val="4472C4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Fill>
                  <a:solidFill>
                    <a:srgbClr val="FFFFFF"/>
                  </a:solidFill>
                </a:uFill>
                <a:latin typeface="Calibri"/>
              </a:rPr>
              <a:t>farmakokinētiskām</a:t>
            </a:r>
            <a:r>
              <a:rPr lang="lv-LV" sz="3600" b="1" strike="noStrike" spc="-1" dirty="0">
                <a:solidFill>
                  <a:srgbClr val="4472C4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Fill>
                  <a:solidFill>
                    <a:srgbClr val="FFFFFF"/>
                  </a:solidFill>
                </a:uFill>
                <a:latin typeface="Calibri"/>
              </a:rPr>
              <a:t> īpašībām</a:t>
            </a:r>
            <a:endParaRPr lang="lv-LV" sz="3600" b="0" strike="noStrike" spc="-1" dirty="0">
              <a:solidFill>
                <a:srgbClr val="0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Fill>
                <a:solidFill>
                  <a:srgbClr val="FFFFFF"/>
                </a:solidFill>
              </a:uFill>
              <a:latin typeface="Calibri"/>
            </a:endParaRPr>
          </a:p>
        </p:txBody>
      </p:sp>
      <p:graphicFrame>
        <p:nvGraphicFramePr>
          <p:cNvPr id="600" name="Table 2"/>
          <p:cNvGraphicFramePr/>
          <p:nvPr/>
        </p:nvGraphicFramePr>
        <p:xfrm>
          <a:off x="311040" y="1316520"/>
          <a:ext cx="11305800" cy="4803240"/>
        </p:xfrm>
        <a:graphic>
          <a:graphicData uri="http://schemas.openxmlformats.org/drawingml/2006/table">
            <a:tbl>
              <a:tblPr/>
              <a:tblGrid>
                <a:gridCol w="169164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83096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00484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200484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739520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2034000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</a:tblGrid>
              <a:tr h="501840">
                <a:tc>
                  <a:txBody>
                    <a:bodyPr/>
                    <a:lstStyle/>
                    <a:p>
                      <a:endParaRPr lang="lv-LV" dirty="0"/>
                    </a:p>
                  </a:txBody>
                  <a:tcPr marL="43920" marR="43920">
                    <a:lnL w="12240">
                      <a:solidFill>
                        <a:srgbClr val="808080"/>
                      </a:solidFill>
                    </a:lnL>
                    <a:lnR w="12240">
                      <a:solidFill>
                        <a:srgbClr val="808080"/>
                      </a:solidFill>
                    </a:lnR>
                    <a:lnT w="12240">
                      <a:solidFill>
                        <a:srgbClr val="808080"/>
                      </a:solidFill>
                    </a:lnT>
                    <a:lnB w="12240">
                      <a:solidFill>
                        <a:srgbClr val="808080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281"/>
                        </a:spcBef>
                      </a:pPr>
                      <a:r>
                        <a:rPr lang="lv-LV" sz="1400" b="1" strike="noStrike" spc="-1">
                          <a:solidFill>
                            <a:srgbClr val="404040"/>
                          </a:solidFill>
                          <a:uFill>
                            <a:solidFill>
                              <a:srgbClr val="FFFFFF"/>
                            </a:solidFill>
                          </a:uFill>
                          <a:latin typeface="Calibri"/>
                          <a:ea typeface="ＭＳ Ｐゴシック"/>
                        </a:rPr>
                        <a:t>Sitagliptin</a:t>
                      </a:r>
                      <a:r>
                        <a:rPr lang="lv-LV" sz="1400" b="1" strike="noStrike" spc="-1" baseline="30000">
                          <a:solidFill>
                            <a:srgbClr val="404040"/>
                          </a:solidFill>
                          <a:uFill>
                            <a:solidFill>
                              <a:srgbClr val="FFFFFF"/>
                            </a:solidFill>
                          </a:uFill>
                          <a:latin typeface="Calibri"/>
                          <a:ea typeface="ＭＳ Ｐゴシック"/>
                        </a:rPr>
                        <a:t> </a:t>
                      </a:r>
                      <a:r>
                        <a:t/>
                      </a:r>
                      <a:br/>
                      <a:r>
                        <a:rPr lang="lv-LV" sz="1400" b="1" strike="noStrike" spc="-1">
                          <a:solidFill>
                            <a:srgbClr val="404040"/>
                          </a:solidFill>
                          <a:uFill>
                            <a:solidFill>
                              <a:srgbClr val="FFFFFF"/>
                            </a:solidFill>
                          </a:uFill>
                          <a:latin typeface="Calibri"/>
                          <a:ea typeface="ＭＳ Ｐゴシック"/>
                        </a:rPr>
                        <a:t>(Merck)</a:t>
                      </a:r>
                      <a:r>
                        <a:rPr lang="lv-LV" sz="1400" b="1" strike="noStrike" spc="-1" baseline="30000">
                          <a:solidFill>
                            <a:srgbClr val="404040"/>
                          </a:solidFill>
                          <a:uFill>
                            <a:solidFill>
                              <a:srgbClr val="FFFFFF"/>
                            </a:solidFill>
                          </a:uFill>
                          <a:latin typeface="Calibri"/>
                          <a:ea typeface="ＭＳ Ｐゴシック"/>
                        </a:rPr>
                        <a:t>1</a:t>
                      </a:r>
                      <a:endParaRPr lang="lv-LV" sz="1400" b="0" strike="noStrike" spc="-1">
                        <a:solidFill>
                          <a:srgbClr val="000000"/>
                        </a:solidFill>
                        <a:uFill>
                          <a:solidFill>
                            <a:srgbClr val="FFFFFF"/>
                          </a:solidFill>
                        </a:uFill>
                        <a:latin typeface="Arial"/>
                      </a:endParaRPr>
                    </a:p>
                  </a:txBody>
                  <a:tcPr marL="43920" marR="43920">
                    <a:lnL w="12240">
                      <a:solidFill>
                        <a:srgbClr val="808080"/>
                      </a:solidFill>
                    </a:lnL>
                    <a:lnR w="12240">
                      <a:solidFill>
                        <a:srgbClr val="808080"/>
                      </a:solidFill>
                    </a:lnR>
                    <a:lnT w="12240">
                      <a:solidFill>
                        <a:srgbClr val="808080"/>
                      </a:solidFill>
                    </a:lnT>
                    <a:lnB w="12240">
                      <a:solidFill>
                        <a:srgbClr val="808080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281"/>
                        </a:spcBef>
                      </a:pPr>
                      <a:r>
                        <a:rPr lang="lv-LV" sz="1400" b="1" strike="noStrike" spc="-1">
                          <a:solidFill>
                            <a:srgbClr val="C00000"/>
                          </a:solidFill>
                          <a:uFill>
                            <a:solidFill>
                              <a:srgbClr val="FFFFFF"/>
                            </a:solidFill>
                          </a:uFill>
                          <a:latin typeface="Calibri"/>
                          <a:ea typeface="ＭＳ Ｐゴシック"/>
                        </a:rPr>
                        <a:t>Vildagliptin (Novartis)</a:t>
                      </a:r>
                      <a:r>
                        <a:rPr lang="lv-LV" sz="1400" b="1" strike="noStrike" spc="-1" baseline="30000">
                          <a:solidFill>
                            <a:srgbClr val="C00000"/>
                          </a:solidFill>
                          <a:uFill>
                            <a:solidFill>
                              <a:srgbClr val="FFFFFF"/>
                            </a:solidFill>
                          </a:uFill>
                          <a:latin typeface="Calibri"/>
                          <a:ea typeface="ＭＳ Ｐゴシック"/>
                        </a:rPr>
                        <a:t>2</a:t>
                      </a:r>
                      <a:endParaRPr lang="lv-LV" sz="1400" b="0" strike="noStrike" spc="-1">
                        <a:solidFill>
                          <a:srgbClr val="000000"/>
                        </a:solidFill>
                        <a:uFill>
                          <a:solidFill>
                            <a:srgbClr val="FFFFFF"/>
                          </a:solidFill>
                        </a:uFill>
                        <a:latin typeface="Arial"/>
                      </a:endParaRPr>
                    </a:p>
                  </a:txBody>
                  <a:tcPr marL="43920" marR="43920">
                    <a:lnL w="12240">
                      <a:solidFill>
                        <a:srgbClr val="808080"/>
                      </a:solidFill>
                    </a:lnL>
                    <a:lnR w="12240">
                      <a:solidFill>
                        <a:srgbClr val="808080"/>
                      </a:solidFill>
                    </a:lnR>
                    <a:lnT w="12240">
                      <a:solidFill>
                        <a:srgbClr val="808080"/>
                      </a:solidFill>
                    </a:lnT>
                    <a:lnB w="12240">
                      <a:solidFill>
                        <a:srgbClr val="808080"/>
                      </a:solidFill>
                    </a:lnB>
                    <a:solidFill>
                      <a:srgbClr val="FBE5D6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281"/>
                        </a:spcBef>
                      </a:pPr>
                      <a:r>
                        <a:rPr lang="lv-LV" sz="1400" b="1" strike="noStrike" spc="-1">
                          <a:solidFill>
                            <a:srgbClr val="404040"/>
                          </a:solidFill>
                          <a:uFill>
                            <a:solidFill>
                              <a:srgbClr val="FFFFFF"/>
                            </a:solidFill>
                          </a:uFill>
                          <a:latin typeface="Calibri"/>
                          <a:ea typeface="ＭＳ Ｐゴシック"/>
                        </a:rPr>
                        <a:t>Saxagliptin (BMS/AZ)</a:t>
                      </a:r>
                      <a:r>
                        <a:rPr lang="lv-LV" sz="1400" b="1" strike="noStrike" spc="-1" baseline="30000">
                          <a:solidFill>
                            <a:srgbClr val="404040"/>
                          </a:solidFill>
                          <a:uFill>
                            <a:solidFill>
                              <a:srgbClr val="FFFFFF"/>
                            </a:solidFill>
                          </a:uFill>
                          <a:latin typeface="Calibri"/>
                          <a:ea typeface="ＭＳ Ｐゴシック"/>
                        </a:rPr>
                        <a:t>3</a:t>
                      </a:r>
                      <a:endParaRPr lang="lv-LV" sz="1400" b="0" strike="noStrike" spc="-1">
                        <a:solidFill>
                          <a:srgbClr val="000000"/>
                        </a:solidFill>
                        <a:uFill>
                          <a:solidFill>
                            <a:srgbClr val="FFFFFF"/>
                          </a:solidFill>
                        </a:uFill>
                        <a:latin typeface="Arial"/>
                      </a:endParaRPr>
                    </a:p>
                  </a:txBody>
                  <a:tcPr marL="43920" marR="43920">
                    <a:lnL w="12240">
                      <a:solidFill>
                        <a:srgbClr val="808080"/>
                      </a:solidFill>
                    </a:lnL>
                    <a:lnR w="12240">
                      <a:solidFill>
                        <a:srgbClr val="808080"/>
                      </a:solidFill>
                    </a:lnR>
                    <a:lnT w="12240">
                      <a:solidFill>
                        <a:srgbClr val="808080"/>
                      </a:solidFill>
                    </a:lnT>
                    <a:lnB w="12240">
                      <a:solidFill>
                        <a:srgbClr val="808080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281"/>
                        </a:spcBef>
                      </a:pPr>
                      <a:r>
                        <a:rPr lang="lv-LV" sz="1400" b="1" strike="noStrike" spc="-1">
                          <a:solidFill>
                            <a:srgbClr val="404040"/>
                          </a:solidFill>
                          <a:uFill>
                            <a:solidFill>
                              <a:srgbClr val="FFFFFF"/>
                            </a:solidFill>
                          </a:uFill>
                          <a:latin typeface="Calibri"/>
                          <a:ea typeface="ＭＳ Ｐゴシック"/>
                        </a:rPr>
                        <a:t>Alogliptin (Takeda)</a:t>
                      </a:r>
                      <a:r>
                        <a:rPr lang="lv-LV" sz="1400" b="1" strike="noStrike" spc="-1" baseline="30000">
                          <a:solidFill>
                            <a:srgbClr val="404040"/>
                          </a:solidFill>
                          <a:uFill>
                            <a:solidFill>
                              <a:srgbClr val="FFFFFF"/>
                            </a:solidFill>
                          </a:uFill>
                          <a:latin typeface="Calibri"/>
                          <a:ea typeface="ＭＳ Ｐゴシック"/>
                        </a:rPr>
                        <a:t>5</a:t>
                      </a:r>
                      <a:endParaRPr lang="lv-LV" sz="1400" b="0" strike="noStrike" spc="-1">
                        <a:solidFill>
                          <a:srgbClr val="000000"/>
                        </a:solidFill>
                        <a:uFill>
                          <a:solidFill>
                            <a:srgbClr val="FFFFFF"/>
                          </a:solidFill>
                        </a:uFill>
                        <a:latin typeface="Arial"/>
                      </a:endParaRPr>
                    </a:p>
                  </a:txBody>
                  <a:tcPr marL="43920" marR="43920">
                    <a:lnL w="12240">
                      <a:solidFill>
                        <a:srgbClr val="808080"/>
                      </a:solidFill>
                    </a:lnL>
                    <a:lnR w="12240">
                      <a:solidFill>
                        <a:srgbClr val="808080"/>
                      </a:solidFill>
                    </a:lnR>
                    <a:lnT w="12240">
                      <a:solidFill>
                        <a:srgbClr val="808080"/>
                      </a:solidFill>
                    </a:lnT>
                    <a:lnB w="12240">
                      <a:solidFill>
                        <a:srgbClr val="808080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281"/>
                        </a:spcBef>
                      </a:pPr>
                      <a:r>
                        <a:rPr lang="lv-LV" sz="1400" b="1" strike="noStrike" spc="-1">
                          <a:solidFill>
                            <a:srgbClr val="404040"/>
                          </a:solidFill>
                          <a:uFill>
                            <a:solidFill>
                              <a:srgbClr val="FFFFFF"/>
                            </a:solidFill>
                          </a:uFill>
                          <a:latin typeface="Calibri"/>
                          <a:ea typeface="ＭＳ Ｐゴシック"/>
                        </a:rPr>
                        <a:t>Linagliptin</a:t>
                      </a:r>
                      <a:r>
                        <a:t/>
                      </a:r>
                      <a:br/>
                      <a:r>
                        <a:rPr lang="lv-LV" sz="1400" b="1" strike="noStrike" spc="-1">
                          <a:solidFill>
                            <a:srgbClr val="404040"/>
                          </a:solidFill>
                          <a:uFill>
                            <a:solidFill>
                              <a:srgbClr val="FFFFFF"/>
                            </a:solidFill>
                          </a:uFill>
                          <a:latin typeface="Calibri"/>
                          <a:ea typeface="ＭＳ Ｐゴシック"/>
                        </a:rPr>
                        <a:t>(BI)</a:t>
                      </a:r>
                      <a:r>
                        <a:rPr lang="lv-LV" sz="1400" b="1" strike="noStrike" spc="-1" baseline="30000">
                          <a:solidFill>
                            <a:srgbClr val="404040"/>
                          </a:solidFill>
                          <a:uFill>
                            <a:solidFill>
                              <a:srgbClr val="FFFFFF"/>
                            </a:solidFill>
                          </a:uFill>
                          <a:latin typeface="Calibri"/>
                          <a:ea typeface="ＭＳ Ｐゴシック"/>
                        </a:rPr>
                        <a:t>6,7</a:t>
                      </a:r>
                      <a:endParaRPr lang="lv-LV" sz="1400" b="0" strike="noStrike" spc="-1">
                        <a:solidFill>
                          <a:srgbClr val="000000"/>
                        </a:solidFill>
                        <a:uFill>
                          <a:solidFill>
                            <a:srgbClr val="FFFFFF"/>
                          </a:solidFill>
                        </a:uFill>
                        <a:latin typeface="Arial"/>
                      </a:endParaRPr>
                    </a:p>
                  </a:txBody>
                  <a:tcPr marL="43920" marR="43920">
                    <a:lnL w="12240">
                      <a:solidFill>
                        <a:srgbClr val="808080"/>
                      </a:solidFill>
                    </a:lnL>
                    <a:lnR w="12240">
                      <a:solidFill>
                        <a:srgbClr val="808080"/>
                      </a:solidFill>
                    </a:lnR>
                    <a:lnT w="12240">
                      <a:solidFill>
                        <a:srgbClr val="808080"/>
                      </a:solidFill>
                    </a:lnT>
                    <a:lnB w="12240">
                      <a:solidFill>
                        <a:srgbClr val="808080"/>
                      </a:solidFill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34160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281"/>
                        </a:spcBef>
                      </a:pPr>
                      <a:r>
                        <a:rPr lang="lv-LV" sz="1400" b="1" strike="noStrike" spc="-1">
                          <a:solidFill>
                            <a:srgbClr val="FFFFFF"/>
                          </a:solidFill>
                          <a:uFill>
                            <a:solidFill>
                              <a:srgbClr val="FFFFFF"/>
                            </a:solidFill>
                          </a:uFill>
                          <a:latin typeface="Calibri"/>
                          <a:ea typeface="ＭＳ Ｐゴシック"/>
                        </a:rPr>
                        <a:t>Absorption t</a:t>
                      </a:r>
                      <a:r>
                        <a:rPr lang="lv-LV" sz="1400" b="1" strike="noStrike" spc="-1" baseline="-25000">
                          <a:solidFill>
                            <a:srgbClr val="FFFFFF"/>
                          </a:solidFill>
                          <a:uFill>
                            <a:solidFill>
                              <a:srgbClr val="FFFFFF"/>
                            </a:solidFill>
                          </a:uFill>
                          <a:latin typeface="Calibri"/>
                          <a:ea typeface="ＭＳ Ｐゴシック"/>
                        </a:rPr>
                        <a:t>max</a:t>
                      </a:r>
                      <a:r>
                        <a:rPr lang="lv-LV" sz="1400" b="1" strike="noStrike" spc="-1">
                          <a:solidFill>
                            <a:srgbClr val="FFFFFF"/>
                          </a:solidFill>
                          <a:uFill>
                            <a:solidFill>
                              <a:srgbClr val="FFFFFF"/>
                            </a:solidFill>
                          </a:uFill>
                          <a:latin typeface="Calibri"/>
                          <a:ea typeface="ＭＳ Ｐゴシック"/>
                        </a:rPr>
                        <a:t> (median)</a:t>
                      </a:r>
                      <a:endParaRPr lang="lv-LV" sz="1400" b="0" strike="noStrike" spc="-1">
                        <a:solidFill>
                          <a:srgbClr val="000000"/>
                        </a:solidFill>
                        <a:uFill>
                          <a:solidFill>
                            <a:srgbClr val="FFFFFF"/>
                          </a:solidFill>
                        </a:uFill>
                        <a:latin typeface="Arial"/>
                      </a:endParaRPr>
                    </a:p>
                  </a:txBody>
                  <a:tcPr marL="42840" marR="42840">
                    <a:lnL w="12240">
                      <a:solidFill>
                        <a:srgbClr val="808080"/>
                      </a:solidFill>
                    </a:lnL>
                    <a:lnR w="12240">
                      <a:solidFill>
                        <a:srgbClr val="808080"/>
                      </a:solidFill>
                    </a:lnR>
                    <a:lnT w="12240">
                      <a:solidFill>
                        <a:srgbClr val="808080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4472C4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281"/>
                        </a:spcBef>
                      </a:pPr>
                      <a:r>
                        <a:rPr lang="lv-LV" sz="1400" b="1" strike="noStrike" spc="-1" dirty="0">
                          <a:solidFill>
                            <a:srgbClr val="404040"/>
                          </a:solidFill>
                          <a:uFill>
                            <a:solidFill>
                              <a:srgbClr val="FFFFFF"/>
                            </a:solidFill>
                          </a:uFill>
                          <a:latin typeface="Calibri"/>
                          <a:ea typeface="ＭＳ Ｐゴシック"/>
                        </a:rPr>
                        <a:t>1–4 h </a:t>
                      </a:r>
                      <a:endParaRPr lang="lv-LV" sz="1400" b="0" strike="noStrike" spc="-1" dirty="0">
                        <a:solidFill>
                          <a:srgbClr val="000000"/>
                        </a:solidFill>
                        <a:uFill>
                          <a:solidFill>
                            <a:srgbClr val="FFFFFF"/>
                          </a:solidFill>
                        </a:uFill>
                        <a:latin typeface="Arial"/>
                      </a:endParaRPr>
                    </a:p>
                  </a:txBody>
                  <a:tcPr marL="42840" marR="42840">
                    <a:lnL w="12240">
                      <a:solidFill>
                        <a:srgbClr val="808080"/>
                      </a:solidFill>
                    </a:lnL>
                    <a:lnR w="12240">
                      <a:solidFill>
                        <a:srgbClr val="808080"/>
                      </a:solidFill>
                    </a:lnR>
                    <a:lnT w="12240">
                      <a:solidFill>
                        <a:srgbClr val="808080"/>
                      </a:solidFill>
                    </a:lnT>
                    <a:lnB w="12240">
                      <a:solidFill>
                        <a:srgbClr val="808080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281"/>
                        </a:spcBef>
                      </a:pPr>
                      <a:r>
                        <a:rPr lang="lv-LV" sz="1400" b="1" strike="noStrike" spc="-1">
                          <a:solidFill>
                            <a:srgbClr val="C00000"/>
                          </a:solidFill>
                          <a:uFill>
                            <a:solidFill>
                              <a:srgbClr val="FFFFFF"/>
                            </a:solidFill>
                          </a:uFill>
                          <a:latin typeface="Calibri"/>
                          <a:ea typeface="ＭＳ Ｐゴシック"/>
                        </a:rPr>
                        <a:t>1.7 h</a:t>
                      </a:r>
                      <a:endParaRPr lang="lv-LV" sz="1400" b="0" strike="noStrike" spc="-1">
                        <a:solidFill>
                          <a:srgbClr val="000000"/>
                        </a:solidFill>
                        <a:uFill>
                          <a:solidFill>
                            <a:srgbClr val="FFFFFF"/>
                          </a:solidFill>
                        </a:uFill>
                        <a:latin typeface="Arial"/>
                      </a:endParaRPr>
                    </a:p>
                  </a:txBody>
                  <a:tcPr marL="42840" marR="42840">
                    <a:lnL w="12240">
                      <a:solidFill>
                        <a:srgbClr val="808080"/>
                      </a:solidFill>
                    </a:lnL>
                    <a:lnR w="12240">
                      <a:solidFill>
                        <a:srgbClr val="808080"/>
                      </a:solidFill>
                    </a:lnR>
                    <a:lnT w="12240">
                      <a:solidFill>
                        <a:srgbClr val="808080"/>
                      </a:solidFill>
                    </a:lnT>
                    <a:lnB w="12240">
                      <a:solidFill>
                        <a:srgbClr val="808080"/>
                      </a:solidFill>
                    </a:lnB>
                    <a:solidFill>
                      <a:srgbClr val="FBE5D6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281"/>
                        </a:spcBef>
                      </a:pPr>
                      <a:r>
                        <a:rPr lang="lv-LV" sz="1400" b="1" strike="noStrike" spc="-1">
                          <a:solidFill>
                            <a:srgbClr val="404040"/>
                          </a:solidFill>
                          <a:uFill>
                            <a:solidFill>
                              <a:srgbClr val="FFFFFF"/>
                            </a:solidFill>
                          </a:uFill>
                          <a:latin typeface="Calibri"/>
                          <a:ea typeface="ＭＳ Ｐゴシック"/>
                        </a:rPr>
                        <a:t>2 h (4 h for active metabolite)</a:t>
                      </a:r>
                      <a:endParaRPr lang="lv-LV" sz="1400" b="0" strike="noStrike" spc="-1">
                        <a:solidFill>
                          <a:srgbClr val="000000"/>
                        </a:solidFill>
                        <a:uFill>
                          <a:solidFill>
                            <a:srgbClr val="FFFFFF"/>
                          </a:solidFill>
                        </a:uFill>
                        <a:latin typeface="Arial"/>
                      </a:endParaRPr>
                    </a:p>
                  </a:txBody>
                  <a:tcPr marL="42840" marR="42840">
                    <a:lnL w="12240">
                      <a:solidFill>
                        <a:srgbClr val="808080"/>
                      </a:solidFill>
                    </a:lnL>
                    <a:lnR w="12240">
                      <a:solidFill>
                        <a:srgbClr val="808080"/>
                      </a:solidFill>
                    </a:lnR>
                    <a:lnT w="12240">
                      <a:solidFill>
                        <a:srgbClr val="808080"/>
                      </a:solidFill>
                    </a:lnT>
                    <a:lnB w="12240">
                      <a:solidFill>
                        <a:srgbClr val="808080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281"/>
                        </a:spcBef>
                      </a:pPr>
                      <a:r>
                        <a:rPr lang="lv-LV" sz="1400" b="1" strike="noStrike" spc="-1">
                          <a:solidFill>
                            <a:srgbClr val="404040"/>
                          </a:solidFill>
                          <a:uFill>
                            <a:solidFill>
                              <a:srgbClr val="FFFFFF"/>
                            </a:solidFill>
                          </a:uFill>
                          <a:latin typeface="Calibri"/>
                          <a:ea typeface="ＭＳ Ｐゴシック"/>
                        </a:rPr>
                        <a:t>1–2 h</a:t>
                      </a:r>
                      <a:endParaRPr lang="lv-LV" sz="1400" b="0" strike="noStrike" spc="-1">
                        <a:solidFill>
                          <a:srgbClr val="000000"/>
                        </a:solidFill>
                        <a:uFill>
                          <a:solidFill>
                            <a:srgbClr val="FFFFFF"/>
                          </a:solidFill>
                        </a:uFill>
                        <a:latin typeface="Arial"/>
                      </a:endParaRPr>
                    </a:p>
                  </a:txBody>
                  <a:tcPr marL="42840" marR="42840">
                    <a:lnL w="12240">
                      <a:solidFill>
                        <a:srgbClr val="808080"/>
                      </a:solidFill>
                    </a:lnL>
                    <a:lnR w="12240">
                      <a:solidFill>
                        <a:srgbClr val="808080"/>
                      </a:solidFill>
                    </a:lnR>
                    <a:lnT w="12240">
                      <a:solidFill>
                        <a:srgbClr val="808080"/>
                      </a:solidFill>
                    </a:lnT>
                    <a:lnB w="12240">
                      <a:solidFill>
                        <a:srgbClr val="808080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281"/>
                        </a:spcBef>
                      </a:pPr>
                      <a:r>
                        <a:rPr lang="lv-LV" sz="1400" b="1" strike="noStrike" spc="-1">
                          <a:solidFill>
                            <a:srgbClr val="404040"/>
                          </a:solidFill>
                          <a:uFill>
                            <a:solidFill>
                              <a:srgbClr val="FFFFFF"/>
                            </a:solidFill>
                          </a:uFill>
                          <a:latin typeface="Calibri"/>
                          <a:ea typeface="ＭＳ Ｐゴシック"/>
                        </a:rPr>
                        <a:t>1.5 h</a:t>
                      </a:r>
                      <a:endParaRPr lang="lv-LV" sz="1400" b="0" strike="noStrike" spc="-1">
                        <a:solidFill>
                          <a:srgbClr val="000000"/>
                        </a:solidFill>
                        <a:uFill>
                          <a:solidFill>
                            <a:srgbClr val="FFFFFF"/>
                          </a:solidFill>
                        </a:uFill>
                        <a:latin typeface="Arial"/>
                      </a:endParaRPr>
                    </a:p>
                  </a:txBody>
                  <a:tcPr marL="42840" marR="42840">
                    <a:lnL w="12240">
                      <a:solidFill>
                        <a:srgbClr val="808080"/>
                      </a:solidFill>
                    </a:lnL>
                    <a:lnR w="12240">
                      <a:solidFill>
                        <a:srgbClr val="808080"/>
                      </a:solidFill>
                    </a:lnR>
                    <a:lnT w="12240">
                      <a:solidFill>
                        <a:srgbClr val="808080"/>
                      </a:solidFill>
                    </a:lnT>
                    <a:lnB w="12240">
                      <a:solidFill>
                        <a:srgbClr val="808080"/>
                      </a:solidFill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37600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281"/>
                        </a:spcBef>
                      </a:pPr>
                      <a:r>
                        <a:rPr lang="lv-LV" sz="1400" b="1" strike="noStrike" spc="-1">
                          <a:solidFill>
                            <a:srgbClr val="FFFFFF"/>
                          </a:solidFill>
                          <a:uFill>
                            <a:solidFill>
                              <a:srgbClr val="FFFFFF"/>
                            </a:solidFill>
                          </a:uFill>
                          <a:latin typeface="Calibri"/>
                          <a:ea typeface="ＭＳ Ｐゴシック"/>
                        </a:rPr>
                        <a:t>Bioavailability</a:t>
                      </a:r>
                      <a:endParaRPr lang="lv-LV" sz="1400" b="0" strike="noStrike" spc="-1">
                        <a:solidFill>
                          <a:srgbClr val="000000"/>
                        </a:solidFill>
                        <a:uFill>
                          <a:solidFill>
                            <a:srgbClr val="FFFFFF"/>
                          </a:solidFill>
                        </a:uFill>
                        <a:latin typeface="Arial"/>
                      </a:endParaRPr>
                    </a:p>
                  </a:txBody>
                  <a:tcPr marL="42840" marR="42840">
                    <a:lnL w="12240">
                      <a:solidFill>
                        <a:srgbClr val="808080"/>
                      </a:solidFill>
                    </a:lnL>
                    <a:lnR w="12240">
                      <a:solidFill>
                        <a:srgbClr val="808080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4472C4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281"/>
                        </a:spcBef>
                      </a:pPr>
                      <a:r>
                        <a:rPr lang="lv-LV" sz="1400" b="1" strike="noStrike" spc="-1">
                          <a:solidFill>
                            <a:srgbClr val="404040"/>
                          </a:solidFill>
                          <a:uFill>
                            <a:solidFill>
                              <a:srgbClr val="FFFFFF"/>
                            </a:solidFill>
                          </a:uFill>
                          <a:latin typeface="Calibri"/>
                          <a:ea typeface="ＭＳ Ｐゴシック"/>
                        </a:rPr>
                        <a:t>~87%</a:t>
                      </a:r>
                      <a:endParaRPr lang="lv-LV" sz="1400" b="0" strike="noStrike" spc="-1">
                        <a:solidFill>
                          <a:srgbClr val="000000"/>
                        </a:solidFill>
                        <a:uFill>
                          <a:solidFill>
                            <a:srgbClr val="FFFFFF"/>
                          </a:solidFill>
                        </a:uFill>
                        <a:latin typeface="Arial"/>
                      </a:endParaRPr>
                    </a:p>
                  </a:txBody>
                  <a:tcPr marL="42840" marR="42840">
                    <a:lnL w="12240">
                      <a:solidFill>
                        <a:srgbClr val="808080"/>
                      </a:solidFill>
                    </a:lnL>
                    <a:lnR w="12240">
                      <a:solidFill>
                        <a:srgbClr val="808080"/>
                      </a:solidFill>
                    </a:lnR>
                    <a:lnT w="12240">
                      <a:solidFill>
                        <a:srgbClr val="808080"/>
                      </a:solidFill>
                    </a:lnT>
                    <a:lnB w="12240">
                      <a:solidFill>
                        <a:srgbClr val="808080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281"/>
                        </a:spcBef>
                      </a:pPr>
                      <a:r>
                        <a:rPr lang="lv-LV" sz="1400" b="1" strike="noStrike" spc="-1">
                          <a:solidFill>
                            <a:srgbClr val="C00000"/>
                          </a:solidFill>
                          <a:uFill>
                            <a:solidFill>
                              <a:srgbClr val="FFFFFF"/>
                            </a:solidFill>
                          </a:uFill>
                          <a:latin typeface="Calibri"/>
                          <a:ea typeface="ＭＳ Ｐゴシック"/>
                        </a:rPr>
                        <a:t>85%</a:t>
                      </a:r>
                      <a:endParaRPr lang="lv-LV" sz="1400" b="0" strike="noStrike" spc="-1">
                        <a:solidFill>
                          <a:srgbClr val="000000"/>
                        </a:solidFill>
                        <a:uFill>
                          <a:solidFill>
                            <a:srgbClr val="FFFFFF"/>
                          </a:solidFill>
                        </a:uFill>
                        <a:latin typeface="Arial"/>
                      </a:endParaRPr>
                    </a:p>
                  </a:txBody>
                  <a:tcPr marL="42840" marR="42840">
                    <a:lnL w="12240">
                      <a:solidFill>
                        <a:srgbClr val="808080"/>
                      </a:solidFill>
                    </a:lnL>
                    <a:lnR w="12240">
                      <a:solidFill>
                        <a:srgbClr val="808080"/>
                      </a:solidFill>
                    </a:lnR>
                    <a:lnT w="12240">
                      <a:solidFill>
                        <a:srgbClr val="808080"/>
                      </a:solidFill>
                    </a:lnT>
                    <a:lnB w="12240">
                      <a:solidFill>
                        <a:srgbClr val="808080"/>
                      </a:solidFill>
                    </a:lnB>
                    <a:solidFill>
                      <a:srgbClr val="FBE5D6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281"/>
                        </a:spcBef>
                      </a:pPr>
                      <a:r>
                        <a:rPr lang="lv-LV" sz="1400" b="1" strike="noStrike" spc="-1">
                          <a:solidFill>
                            <a:srgbClr val="404040"/>
                          </a:solidFill>
                          <a:uFill>
                            <a:solidFill>
                              <a:srgbClr val="FFFFFF"/>
                            </a:solidFill>
                          </a:uFill>
                          <a:latin typeface="Calibri"/>
                          <a:ea typeface="ＭＳ Ｐゴシック"/>
                        </a:rPr>
                        <a:t>&gt;75 %</a:t>
                      </a:r>
                      <a:r>
                        <a:rPr lang="lv-LV" sz="1400" b="1" strike="noStrike" spc="-1" baseline="30000">
                          <a:solidFill>
                            <a:srgbClr val="404040"/>
                          </a:solidFill>
                          <a:uFill>
                            <a:solidFill>
                              <a:srgbClr val="FFFFFF"/>
                            </a:solidFill>
                          </a:uFill>
                          <a:latin typeface="Calibri"/>
                          <a:ea typeface="ＭＳ Ｐゴシック"/>
                        </a:rPr>
                        <a:t>4</a:t>
                      </a:r>
                      <a:endParaRPr lang="lv-LV" sz="1400" b="0" strike="noStrike" spc="-1">
                        <a:solidFill>
                          <a:srgbClr val="000000"/>
                        </a:solidFill>
                        <a:uFill>
                          <a:solidFill>
                            <a:srgbClr val="FFFFFF"/>
                          </a:solidFill>
                        </a:uFill>
                        <a:latin typeface="Arial"/>
                      </a:endParaRPr>
                    </a:p>
                  </a:txBody>
                  <a:tcPr marL="42840" marR="42840">
                    <a:lnL w="12240">
                      <a:solidFill>
                        <a:srgbClr val="808080"/>
                      </a:solidFill>
                    </a:lnL>
                    <a:lnR w="12240">
                      <a:solidFill>
                        <a:srgbClr val="808080"/>
                      </a:solidFill>
                    </a:lnR>
                    <a:lnT w="12240">
                      <a:solidFill>
                        <a:srgbClr val="808080"/>
                      </a:solidFill>
                    </a:lnT>
                    <a:lnB w="12240">
                      <a:solidFill>
                        <a:srgbClr val="808080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281"/>
                        </a:spcBef>
                      </a:pPr>
                      <a:r>
                        <a:rPr lang="lv-LV" sz="1400" b="1" strike="noStrike" spc="-1">
                          <a:solidFill>
                            <a:srgbClr val="404040"/>
                          </a:solidFill>
                          <a:uFill>
                            <a:solidFill>
                              <a:srgbClr val="FFFFFF"/>
                            </a:solidFill>
                          </a:uFill>
                          <a:latin typeface="Calibri"/>
                          <a:ea typeface="ＭＳ Ｐゴシック"/>
                        </a:rPr>
                        <a:t>N/A</a:t>
                      </a:r>
                      <a:endParaRPr lang="lv-LV" sz="1400" b="0" strike="noStrike" spc="-1">
                        <a:solidFill>
                          <a:srgbClr val="000000"/>
                        </a:solidFill>
                        <a:uFill>
                          <a:solidFill>
                            <a:srgbClr val="FFFFFF"/>
                          </a:solidFill>
                        </a:uFill>
                        <a:latin typeface="Arial"/>
                      </a:endParaRPr>
                    </a:p>
                  </a:txBody>
                  <a:tcPr marL="42840" marR="42840">
                    <a:lnL w="12240">
                      <a:solidFill>
                        <a:srgbClr val="808080"/>
                      </a:solidFill>
                    </a:lnL>
                    <a:lnR w="12240">
                      <a:solidFill>
                        <a:srgbClr val="808080"/>
                      </a:solidFill>
                    </a:lnR>
                    <a:lnT w="12240">
                      <a:solidFill>
                        <a:srgbClr val="808080"/>
                      </a:solidFill>
                    </a:lnT>
                    <a:lnB w="12240">
                      <a:solidFill>
                        <a:srgbClr val="808080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281"/>
                        </a:spcBef>
                      </a:pPr>
                      <a:r>
                        <a:rPr lang="lv-LV" sz="1400" b="1" strike="noStrike" spc="-1">
                          <a:solidFill>
                            <a:srgbClr val="404040"/>
                          </a:solidFill>
                          <a:uFill>
                            <a:solidFill>
                              <a:srgbClr val="FFFFFF"/>
                            </a:solidFill>
                          </a:uFill>
                          <a:latin typeface="Calibri"/>
                          <a:ea typeface="ＭＳ Ｐゴシック"/>
                        </a:rPr>
                        <a:t>~30%</a:t>
                      </a:r>
                      <a:endParaRPr lang="lv-LV" sz="1400" b="0" strike="noStrike" spc="-1">
                        <a:solidFill>
                          <a:srgbClr val="000000"/>
                        </a:solidFill>
                        <a:uFill>
                          <a:solidFill>
                            <a:srgbClr val="FFFFFF"/>
                          </a:solidFill>
                        </a:uFill>
                        <a:latin typeface="Arial"/>
                      </a:endParaRPr>
                    </a:p>
                  </a:txBody>
                  <a:tcPr marL="42840" marR="42840">
                    <a:lnL w="12240">
                      <a:solidFill>
                        <a:srgbClr val="808080"/>
                      </a:solidFill>
                    </a:lnL>
                    <a:lnR w="12240">
                      <a:solidFill>
                        <a:srgbClr val="808080"/>
                      </a:solidFill>
                    </a:lnR>
                    <a:lnT w="12240">
                      <a:solidFill>
                        <a:srgbClr val="808080"/>
                      </a:solidFill>
                    </a:lnT>
                    <a:lnB w="12240">
                      <a:solidFill>
                        <a:srgbClr val="808080"/>
                      </a:solidFill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662040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281"/>
                        </a:spcBef>
                      </a:pPr>
                      <a:r>
                        <a:rPr lang="lv-LV" sz="1400" b="1" strike="noStrike" spc="-1">
                          <a:solidFill>
                            <a:srgbClr val="FFFFFF"/>
                          </a:solidFill>
                          <a:uFill>
                            <a:solidFill>
                              <a:srgbClr val="FFFFFF"/>
                            </a:solidFill>
                          </a:uFill>
                          <a:latin typeface="Calibri"/>
                          <a:ea typeface="ＭＳ Ｐゴシック"/>
                        </a:rPr>
                        <a:t>Half-life (t</a:t>
                      </a:r>
                      <a:r>
                        <a:rPr lang="lv-LV" sz="1400" b="1" strike="noStrike" spc="-1" baseline="-25000">
                          <a:solidFill>
                            <a:srgbClr val="FFFFFF"/>
                          </a:solidFill>
                          <a:uFill>
                            <a:solidFill>
                              <a:srgbClr val="FFFFFF"/>
                            </a:solidFill>
                          </a:uFill>
                          <a:latin typeface="Calibri"/>
                          <a:ea typeface="ＭＳ Ｐゴシック"/>
                        </a:rPr>
                        <a:t>1/2</a:t>
                      </a:r>
                      <a:r>
                        <a:rPr lang="lv-LV" sz="1400" b="1" strike="noStrike" spc="-1">
                          <a:solidFill>
                            <a:srgbClr val="FFFFFF"/>
                          </a:solidFill>
                          <a:uFill>
                            <a:solidFill>
                              <a:srgbClr val="FFFFFF"/>
                            </a:solidFill>
                          </a:uFill>
                          <a:latin typeface="Calibri"/>
                          <a:ea typeface="ＭＳ Ｐゴシック"/>
                        </a:rPr>
                        <a:t>) at clinically relevant dose</a:t>
                      </a:r>
                      <a:endParaRPr lang="lv-LV" sz="1400" b="0" strike="noStrike" spc="-1">
                        <a:solidFill>
                          <a:srgbClr val="000000"/>
                        </a:solidFill>
                        <a:uFill>
                          <a:solidFill>
                            <a:srgbClr val="FFFFFF"/>
                          </a:solidFill>
                        </a:uFill>
                        <a:latin typeface="Arial"/>
                      </a:endParaRPr>
                    </a:p>
                  </a:txBody>
                  <a:tcPr marL="42840" marR="42840">
                    <a:lnL w="12240">
                      <a:solidFill>
                        <a:srgbClr val="808080"/>
                      </a:solidFill>
                    </a:lnL>
                    <a:lnR w="12240">
                      <a:solidFill>
                        <a:srgbClr val="808080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4472C4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281"/>
                        </a:spcBef>
                      </a:pPr>
                      <a:r>
                        <a:rPr lang="lv-LV" sz="1400" b="1" strike="noStrike" spc="-1">
                          <a:solidFill>
                            <a:srgbClr val="404040"/>
                          </a:solidFill>
                          <a:uFill>
                            <a:solidFill>
                              <a:srgbClr val="FFFFFF"/>
                            </a:solidFill>
                          </a:uFill>
                          <a:latin typeface="Calibri"/>
                          <a:ea typeface="ＭＳ Ｐゴシック"/>
                        </a:rPr>
                        <a:t>12.4 h</a:t>
                      </a:r>
                      <a:endParaRPr lang="lv-LV" sz="1400" b="0" strike="noStrike" spc="-1">
                        <a:solidFill>
                          <a:srgbClr val="000000"/>
                        </a:solidFill>
                        <a:uFill>
                          <a:solidFill>
                            <a:srgbClr val="FFFFFF"/>
                          </a:solidFill>
                        </a:uFill>
                        <a:latin typeface="Arial"/>
                      </a:endParaRPr>
                    </a:p>
                  </a:txBody>
                  <a:tcPr marL="42840" marR="42840">
                    <a:lnL w="12240">
                      <a:solidFill>
                        <a:srgbClr val="808080"/>
                      </a:solidFill>
                    </a:lnL>
                    <a:lnR w="12240">
                      <a:solidFill>
                        <a:srgbClr val="808080"/>
                      </a:solidFill>
                    </a:lnR>
                    <a:lnT w="12240">
                      <a:solidFill>
                        <a:srgbClr val="808080"/>
                      </a:solidFill>
                    </a:lnT>
                    <a:lnB w="12240">
                      <a:solidFill>
                        <a:srgbClr val="808080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281"/>
                        </a:spcBef>
                      </a:pPr>
                      <a:r>
                        <a:rPr lang="lv-LV" sz="1400" b="1" strike="noStrike" spc="-1">
                          <a:solidFill>
                            <a:srgbClr val="C00000"/>
                          </a:solidFill>
                          <a:uFill>
                            <a:solidFill>
                              <a:srgbClr val="FFFFFF"/>
                            </a:solidFill>
                          </a:uFill>
                          <a:latin typeface="Calibri"/>
                          <a:ea typeface="ＭＳ Ｐゴシック"/>
                        </a:rPr>
                        <a:t>~2–3 h</a:t>
                      </a:r>
                      <a:endParaRPr lang="lv-LV" sz="1400" b="0" strike="noStrike" spc="-1">
                        <a:solidFill>
                          <a:srgbClr val="000000"/>
                        </a:solidFill>
                        <a:uFill>
                          <a:solidFill>
                            <a:srgbClr val="FFFFFF"/>
                          </a:solidFill>
                        </a:uFill>
                        <a:latin typeface="Arial"/>
                      </a:endParaRPr>
                    </a:p>
                  </a:txBody>
                  <a:tcPr marL="42840" marR="42840">
                    <a:lnL w="12240">
                      <a:solidFill>
                        <a:srgbClr val="808080"/>
                      </a:solidFill>
                    </a:lnL>
                    <a:lnR w="12240">
                      <a:solidFill>
                        <a:srgbClr val="808080"/>
                      </a:solidFill>
                    </a:lnR>
                    <a:lnT w="12240">
                      <a:solidFill>
                        <a:srgbClr val="808080"/>
                      </a:solidFill>
                    </a:lnT>
                    <a:lnB w="12240">
                      <a:solidFill>
                        <a:srgbClr val="808080"/>
                      </a:solidFill>
                    </a:lnB>
                    <a:solidFill>
                      <a:srgbClr val="FBE5D6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281"/>
                        </a:spcBef>
                      </a:pPr>
                      <a:r>
                        <a:rPr lang="lv-LV" sz="1400" b="1" strike="noStrike" spc="-1">
                          <a:solidFill>
                            <a:srgbClr val="404040"/>
                          </a:solidFill>
                          <a:uFill>
                            <a:solidFill>
                              <a:srgbClr val="FFFFFF"/>
                            </a:solidFill>
                          </a:uFill>
                          <a:latin typeface="Calibri"/>
                          <a:ea typeface="ＭＳ Ｐゴシック"/>
                        </a:rPr>
                        <a:t>2.5 h (parent)</a:t>
                      </a:r>
                      <a:endParaRPr lang="lv-LV" sz="1400" b="0" strike="noStrike" spc="-1">
                        <a:solidFill>
                          <a:srgbClr val="000000"/>
                        </a:solidFill>
                        <a:uFill>
                          <a:solidFill>
                            <a:srgbClr val="FFFFFF"/>
                          </a:solidFill>
                        </a:uFill>
                        <a:latin typeface="Arial"/>
                      </a:endParaRPr>
                    </a:p>
                    <a:p>
                      <a:pPr algn="ctr">
                        <a:lnSpc>
                          <a:spcPct val="100000"/>
                        </a:lnSpc>
                        <a:spcBef>
                          <a:spcPts val="281"/>
                        </a:spcBef>
                      </a:pPr>
                      <a:r>
                        <a:rPr lang="lv-LV" sz="1400" b="1" strike="noStrike" spc="-1">
                          <a:solidFill>
                            <a:srgbClr val="404040"/>
                          </a:solidFill>
                          <a:uFill>
                            <a:solidFill>
                              <a:srgbClr val="FFFFFF"/>
                            </a:solidFill>
                          </a:uFill>
                          <a:latin typeface="Calibri"/>
                          <a:ea typeface="ＭＳ Ｐゴシック"/>
                        </a:rPr>
                        <a:t>3.1 h (metabolite)</a:t>
                      </a:r>
                      <a:endParaRPr lang="lv-LV" sz="1400" b="0" strike="noStrike" spc="-1">
                        <a:solidFill>
                          <a:srgbClr val="000000"/>
                        </a:solidFill>
                        <a:uFill>
                          <a:solidFill>
                            <a:srgbClr val="FFFFFF"/>
                          </a:solidFill>
                        </a:uFill>
                        <a:latin typeface="Arial"/>
                      </a:endParaRPr>
                    </a:p>
                  </a:txBody>
                  <a:tcPr marL="42840" marR="42840">
                    <a:lnL w="12240">
                      <a:solidFill>
                        <a:srgbClr val="808080"/>
                      </a:solidFill>
                    </a:lnL>
                    <a:lnR w="12240">
                      <a:solidFill>
                        <a:srgbClr val="808080"/>
                      </a:solidFill>
                    </a:lnR>
                    <a:lnT w="12240">
                      <a:solidFill>
                        <a:srgbClr val="808080"/>
                      </a:solidFill>
                    </a:lnT>
                    <a:lnB w="12240">
                      <a:solidFill>
                        <a:srgbClr val="808080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281"/>
                        </a:spcBef>
                      </a:pPr>
                      <a:r>
                        <a:rPr lang="lv-LV" sz="1400" b="1" strike="noStrike" spc="-1">
                          <a:solidFill>
                            <a:srgbClr val="404040"/>
                          </a:solidFill>
                          <a:uFill>
                            <a:solidFill>
                              <a:srgbClr val="FFFFFF"/>
                            </a:solidFill>
                          </a:uFill>
                          <a:latin typeface="Calibri"/>
                          <a:ea typeface="ＭＳ Ｐゴシック"/>
                        </a:rPr>
                        <a:t>12.4–21.4 h</a:t>
                      </a:r>
                      <a:r>
                        <a:t/>
                      </a:r>
                      <a:br/>
                      <a:r>
                        <a:rPr lang="lv-LV" sz="1400" b="1" strike="noStrike" spc="-1">
                          <a:solidFill>
                            <a:srgbClr val="404040"/>
                          </a:solidFill>
                          <a:uFill>
                            <a:solidFill>
                              <a:srgbClr val="FFFFFF"/>
                            </a:solidFill>
                          </a:uFill>
                          <a:latin typeface="Calibri"/>
                          <a:ea typeface="ＭＳ Ｐゴシック"/>
                        </a:rPr>
                        <a:t>(25–800 mg)</a:t>
                      </a:r>
                      <a:endParaRPr lang="lv-LV" sz="1400" b="0" strike="noStrike" spc="-1">
                        <a:solidFill>
                          <a:srgbClr val="000000"/>
                        </a:solidFill>
                        <a:uFill>
                          <a:solidFill>
                            <a:srgbClr val="FFFFFF"/>
                          </a:solidFill>
                        </a:uFill>
                        <a:latin typeface="Arial"/>
                      </a:endParaRPr>
                    </a:p>
                  </a:txBody>
                  <a:tcPr marL="42840" marR="42840">
                    <a:lnL w="12240">
                      <a:solidFill>
                        <a:srgbClr val="808080"/>
                      </a:solidFill>
                    </a:lnL>
                    <a:lnR w="12240">
                      <a:solidFill>
                        <a:srgbClr val="808080"/>
                      </a:solidFill>
                    </a:lnR>
                    <a:lnT w="12240">
                      <a:solidFill>
                        <a:srgbClr val="808080"/>
                      </a:solidFill>
                    </a:lnT>
                    <a:lnB w="12240">
                      <a:solidFill>
                        <a:srgbClr val="808080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281"/>
                        </a:spcBef>
                      </a:pPr>
                      <a:r>
                        <a:rPr lang="lv-LV" sz="1400" b="1" strike="noStrike" spc="-1">
                          <a:solidFill>
                            <a:srgbClr val="404040"/>
                          </a:solidFill>
                          <a:uFill>
                            <a:solidFill>
                              <a:srgbClr val="FFFFFF"/>
                            </a:solidFill>
                          </a:uFill>
                          <a:latin typeface="Calibri"/>
                          <a:ea typeface="ＭＳ Ｐゴシック"/>
                        </a:rPr>
                        <a:t>Effective t</a:t>
                      </a:r>
                      <a:r>
                        <a:rPr lang="lv-LV" sz="1400" b="1" strike="noStrike" spc="-1" baseline="-25000">
                          <a:solidFill>
                            <a:srgbClr val="404040"/>
                          </a:solidFill>
                          <a:uFill>
                            <a:solidFill>
                              <a:srgbClr val="FFFFFF"/>
                            </a:solidFill>
                          </a:uFill>
                          <a:latin typeface="Calibri"/>
                          <a:ea typeface="ＭＳ Ｐゴシック"/>
                        </a:rPr>
                        <a:t>1/2 </a:t>
                      </a:r>
                      <a:r>
                        <a:rPr lang="lv-LV" sz="1400" b="1" strike="noStrike" spc="-1">
                          <a:solidFill>
                            <a:srgbClr val="404040"/>
                          </a:solidFill>
                          <a:uFill>
                            <a:solidFill>
                              <a:srgbClr val="FFFFFF"/>
                            </a:solidFill>
                          </a:uFill>
                          <a:latin typeface="Calibri"/>
                          <a:ea typeface="ＭＳ Ｐゴシック"/>
                        </a:rPr>
                        <a:t>~12 h</a:t>
                      </a:r>
                      <a:endParaRPr lang="lv-LV" sz="1400" b="0" strike="noStrike" spc="-1">
                        <a:solidFill>
                          <a:srgbClr val="000000"/>
                        </a:solidFill>
                        <a:uFill>
                          <a:solidFill>
                            <a:srgbClr val="FFFFFF"/>
                          </a:solidFill>
                        </a:uFill>
                        <a:latin typeface="Arial"/>
                      </a:endParaRPr>
                    </a:p>
                    <a:p>
                      <a:pPr algn="ctr">
                        <a:lnSpc>
                          <a:spcPct val="100000"/>
                        </a:lnSpc>
                        <a:spcBef>
                          <a:spcPts val="281"/>
                        </a:spcBef>
                      </a:pPr>
                      <a:r>
                        <a:rPr lang="lv-LV" sz="1400" b="1" strike="noStrike" spc="-1">
                          <a:solidFill>
                            <a:srgbClr val="404040"/>
                          </a:solidFill>
                          <a:uFill>
                            <a:solidFill>
                              <a:srgbClr val="FFFFFF"/>
                            </a:solidFill>
                          </a:uFill>
                          <a:latin typeface="Calibri"/>
                          <a:ea typeface="ＭＳ Ｐゴシック"/>
                        </a:rPr>
                        <a:t>Terminal t</a:t>
                      </a:r>
                      <a:r>
                        <a:rPr lang="lv-LV" sz="1400" b="1" strike="noStrike" spc="-1" baseline="-25000">
                          <a:solidFill>
                            <a:srgbClr val="404040"/>
                          </a:solidFill>
                          <a:uFill>
                            <a:solidFill>
                              <a:srgbClr val="FFFFFF"/>
                            </a:solidFill>
                          </a:uFill>
                          <a:latin typeface="Calibri"/>
                          <a:ea typeface="ＭＳ Ｐゴシック"/>
                        </a:rPr>
                        <a:t>1/2</a:t>
                      </a:r>
                      <a:r>
                        <a:rPr lang="lv-LV" sz="1400" b="1" strike="noStrike" spc="-1">
                          <a:solidFill>
                            <a:srgbClr val="404040"/>
                          </a:solidFill>
                          <a:uFill>
                            <a:solidFill>
                              <a:srgbClr val="FFFFFF"/>
                            </a:solidFill>
                          </a:uFill>
                          <a:latin typeface="Calibri"/>
                          <a:ea typeface="ＭＳ Ｐゴシック"/>
                        </a:rPr>
                        <a:t> &gt;100 h</a:t>
                      </a:r>
                      <a:endParaRPr lang="lv-LV" sz="1400" b="0" strike="noStrike" spc="-1">
                        <a:solidFill>
                          <a:srgbClr val="000000"/>
                        </a:solidFill>
                        <a:uFill>
                          <a:solidFill>
                            <a:srgbClr val="FFFFFF"/>
                          </a:solidFill>
                        </a:uFill>
                        <a:latin typeface="Arial"/>
                      </a:endParaRPr>
                    </a:p>
                  </a:txBody>
                  <a:tcPr marL="42840" marR="42840">
                    <a:lnL w="12240">
                      <a:solidFill>
                        <a:srgbClr val="808080"/>
                      </a:solidFill>
                    </a:lnL>
                    <a:lnR w="12240">
                      <a:solidFill>
                        <a:srgbClr val="808080"/>
                      </a:solidFill>
                    </a:lnR>
                    <a:lnT w="12240">
                      <a:solidFill>
                        <a:srgbClr val="808080"/>
                      </a:solidFill>
                    </a:lnT>
                    <a:lnB w="12240">
                      <a:solidFill>
                        <a:srgbClr val="808080"/>
                      </a:solidFill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1167120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281"/>
                        </a:spcBef>
                      </a:pPr>
                      <a:r>
                        <a:rPr lang="lv-LV" sz="1400" b="1" strike="noStrike" spc="-1">
                          <a:solidFill>
                            <a:srgbClr val="FFFFFF"/>
                          </a:solidFill>
                          <a:uFill>
                            <a:solidFill>
                              <a:srgbClr val="FFFFFF"/>
                            </a:solidFill>
                          </a:uFill>
                          <a:latin typeface="Calibri"/>
                          <a:ea typeface="ＭＳ Ｐゴシック"/>
                        </a:rPr>
                        <a:t>Distribution</a:t>
                      </a:r>
                      <a:endParaRPr lang="lv-LV" sz="1400" b="0" strike="noStrike" spc="-1">
                        <a:solidFill>
                          <a:srgbClr val="000000"/>
                        </a:solidFill>
                        <a:uFill>
                          <a:solidFill>
                            <a:srgbClr val="FFFFFF"/>
                          </a:solidFill>
                        </a:uFill>
                        <a:latin typeface="Arial"/>
                      </a:endParaRPr>
                    </a:p>
                  </a:txBody>
                  <a:tcPr marL="42840" marR="42840">
                    <a:lnL w="12240">
                      <a:solidFill>
                        <a:srgbClr val="808080"/>
                      </a:solidFill>
                    </a:lnL>
                    <a:lnR w="12240">
                      <a:solidFill>
                        <a:srgbClr val="808080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4472C4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281"/>
                        </a:spcBef>
                      </a:pPr>
                      <a:r>
                        <a:rPr lang="lv-LV" sz="1400" b="1" strike="noStrike" spc="-1">
                          <a:solidFill>
                            <a:srgbClr val="404040"/>
                          </a:solidFill>
                          <a:uFill>
                            <a:solidFill>
                              <a:srgbClr val="FFFFFF"/>
                            </a:solidFill>
                          </a:uFill>
                          <a:latin typeface="Calibri"/>
                          <a:ea typeface="ＭＳ Ｐゴシック"/>
                        </a:rPr>
                        <a:t>38% protein bound</a:t>
                      </a:r>
                      <a:endParaRPr lang="lv-LV" sz="1400" b="0" strike="noStrike" spc="-1">
                        <a:solidFill>
                          <a:srgbClr val="000000"/>
                        </a:solidFill>
                        <a:uFill>
                          <a:solidFill>
                            <a:srgbClr val="FFFFFF"/>
                          </a:solidFill>
                        </a:uFill>
                        <a:latin typeface="Arial"/>
                      </a:endParaRPr>
                    </a:p>
                  </a:txBody>
                  <a:tcPr marL="42840" marR="42840">
                    <a:lnL w="12240">
                      <a:solidFill>
                        <a:srgbClr val="808080"/>
                      </a:solidFill>
                    </a:lnL>
                    <a:lnR w="12240">
                      <a:solidFill>
                        <a:srgbClr val="808080"/>
                      </a:solidFill>
                    </a:lnR>
                    <a:lnT w="12240">
                      <a:solidFill>
                        <a:srgbClr val="808080"/>
                      </a:solidFill>
                    </a:lnT>
                    <a:lnB w="12240">
                      <a:solidFill>
                        <a:srgbClr val="808080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281"/>
                        </a:spcBef>
                      </a:pPr>
                      <a:r>
                        <a:rPr lang="lv-LV" sz="1400" b="1" strike="noStrike" spc="-1">
                          <a:solidFill>
                            <a:srgbClr val="C00000"/>
                          </a:solidFill>
                          <a:uFill>
                            <a:solidFill>
                              <a:srgbClr val="FFFFFF"/>
                            </a:solidFill>
                          </a:uFill>
                          <a:latin typeface="Calibri"/>
                          <a:ea typeface="ＭＳ Ｐゴシック"/>
                        </a:rPr>
                        <a:t>9.3% protein bound</a:t>
                      </a:r>
                      <a:endParaRPr lang="lv-LV" sz="1400" b="0" strike="noStrike" spc="-1">
                        <a:solidFill>
                          <a:srgbClr val="000000"/>
                        </a:solidFill>
                        <a:uFill>
                          <a:solidFill>
                            <a:srgbClr val="FFFFFF"/>
                          </a:solidFill>
                        </a:uFill>
                        <a:latin typeface="Arial"/>
                      </a:endParaRPr>
                    </a:p>
                  </a:txBody>
                  <a:tcPr marL="42840" marR="42840">
                    <a:lnL w="12240">
                      <a:solidFill>
                        <a:srgbClr val="808080"/>
                      </a:solidFill>
                    </a:lnL>
                    <a:lnR w="12240">
                      <a:solidFill>
                        <a:srgbClr val="808080"/>
                      </a:solidFill>
                    </a:lnR>
                    <a:lnT w="12240">
                      <a:solidFill>
                        <a:srgbClr val="808080"/>
                      </a:solidFill>
                    </a:lnT>
                    <a:lnB w="12240">
                      <a:solidFill>
                        <a:srgbClr val="808080"/>
                      </a:solidFill>
                    </a:lnB>
                    <a:solidFill>
                      <a:srgbClr val="FBE5D6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281"/>
                        </a:spcBef>
                      </a:pPr>
                      <a:r>
                        <a:rPr lang="lv-LV" sz="1400" b="1" strike="noStrike" spc="-1">
                          <a:solidFill>
                            <a:srgbClr val="404040"/>
                          </a:solidFill>
                          <a:uFill>
                            <a:solidFill>
                              <a:srgbClr val="FFFFFF"/>
                            </a:solidFill>
                          </a:uFill>
                          <a:latin typeface="Calibri"/>
                          <a:ea typeface="ＭＳ Ｐゴシック"/>
                        </a:rPr>
                        <a:t>Low protein binding</a:t>
                      </a:r>
                      <a:endParaRPr lang="lv-LV" sz="1400" b="0" strike="noStrike" spc="-1">
                        <a:solidFill>
                          <a:srgbClr val="000000"/>
                        </a:solidFill>
                        <a:uFill>
                          <a:solidFill>
                            <a:srgbClr val="FFFFFF"/>
                          </a:solidFill>
                        </a:uFill>
                        <a:latin typeface="Arial"/>
                      </a:endParaRPr>
                    </a:p>
                  </a:txBody>
                  <a:tcPr marL="42840" marR="42840">
                    <a:lnL w="12240">
                      <a:solidFill>
                        <a:srgbClr val="808080"/>
                      </a:solidFill>
                    </a:lnL>
                    <a:lnR w="12240">
                      <a:solidFill>
                        <a:srgbClr val="808080"/>
                      </a:solidFill>
                    </a:lnR>
                    <a:lnT w="12240">
                      <a:solidFill>
                        <a:srgbClr val="808080"/>
                      </a:solidFill>
                    </a:lnT>
                    <a:lnB w="12240">
                      <a:solidFill>
                        <a:srgbClr val="808080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281"/>
                        </a:spcBef>
                      </a:pPr>
                      <a:r>
                        <a:rPr lang="lv-LV" sz="1400" b="1" strike="noStrike" spc="-1">
                          <a:solidFill>
                            <a:srgbClr val="404040"/>
                          </a:solidFill>
                          <a:uFill>
                            <a:solidFill>
                              <a:srgbClr val="FFFFFF"/>
                            </a:solidFill>
                          </a:uFill>
                          <a:latin typeface="Calibri"/>
                          <a:ea typeface="ＭＳ Ｐゴシック"/>
                        </a:rPr>
                        <a:t>N/A</a:t>
                      </a:r>
                      <a:endParaRPr lang="lv-LV" sz="1400" b="0" strike="noStrike" spc="-1">
                        <a:solidFill>
                          <a:srgbClr val="000000"/>
                        </a:solidFill>
                        <a:uFill>
                          <a:solidFill>
                            <a:srgbClr val="FFFFFF"/>
                          </a:solidFill>
                        </a:uFill>
                        <a:latin typeface="Arial"/>
                      </a:endParaRPr>
                    </a:p>
                  </a:txBody>
                  <a:tcPr marL="42840" marR="42840">
                    <a:lnL w="12240">
                      <a:solidFill>
                        <a:srgbClr val="808080"/>
                      </a:solidFill>
                    </a:lnL>
                    <a:lnR w="12240">
                      <a:solidFill>
                        <a:srgbClr val="808080"/>
                      </a:solidFill>
                    </a:lnR>
                    <a:lnT w="12240">
                      <a:solidFill>
                        <a:srgbClr val="808080"/>
                      </a:solidFill>
                    </a:lnT>
                    <a:lnB w="12240">
                      <a:solidFill>
                        <a:srgbClr val="808080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281"/>
                        </a:spcBef>
                      </a:pPr>
                      <a:r>
                        <a:rPr lang="lv-LV" sz="1400" b="1" strike="noStrike" spc="-1">
                          <a:solidFill>
                            <a:srgbClr val="404040"/>
                          </a:solidFill>
                          <a:uFill>
                            <a:solidFill>
                              <a:srgbClr val="FFFFFF"/>
                            </a:solidFill>
                          </a:uFill>
                          <a:latin typeface="Calibri"/>
                          <a:ea typeface="ＭＳ Ｐゴシック"/>
                        </a:rPr>
                        <a:t>Concentration-dependent protein binding:</a:t>
                      </a:r>
                      <a:endParaRPr lang="lv-LV" sz="1400" b="0" strike="noStrike" spc="-1">
                        <a:solidFill>
                          <a:srgbClr val="000000"/>
                        </a:solidFill>
                        <a:uFill>
                          <a:solidFill>
                            <a:srgbClr val="FFFFFF"/>
                          </a:solidFill>
                        </a:uFill>
                        <a:latin typeface="Arial"/>
                      </a:endParaRPr>
                    </a:p>
                    <a:p>
                      <a:pPr algn="ctr">
                        <a:lnSpc>
                          <a:spcPct val="100000"/>
                        </a:lnSpc>
                        <a:spcBef>
                          <a:spcPts val="281"/>
                        </a:spcBef>
                      </a:pPr>
                      <a:r>
                        <a:rPr lang="lv-LV" sz="1400" b="1" strike="noStrike" spc="-1">
                          <a:solidFill>
                            <a:srgbClr val="404040"/>
                          </a:solidFill>
                          <a:uFill>
                            <a:solidFill>
                              <a:srgbClr val="FFFFFF"/>
                            </a:solidFill>
                          </a:uFill>
                          <a:latin typeface="Calibri"/>
                          <a:ea typeface="ＭＳ Ｐゴシック"/>
                        </a:rPr>
                        <a:t>1 nM: 99% (DPP-4)</a:t>
                      </a:r>
                      <a:endParaRPr lang="lv-LV" sz="1400" b="0" strike="noStrike" spc="-1">
                        <a:solidFill>
                          <a:srgbClr val="000000"/>
                        </a:solidFill>
                        <a:uFill>
                          <a:solidFill>
                            <a:srgbClr val="FFFFFF"/>
                          </a:solidFill>
                        </a:uFill>
                        <a:latin typeface="Arial"/>
                      </a:endParaRPr>
                    </a:p>
                    <a:p>
                      <a:pPr algn="ctr">
                        <a:lnSpc>
                          <a:spcPct val="100000"/>
                        </a:lnSpc>
                        <a:spcBef>
                          <a:spcPts val="281"/>
                        </a:spcBef>
                      </a:pPr>
                      <a:r>
                        <a:rPr lang="lv-LV" sz="1400" b="1" strike="noStrike" spc="-1">
                          <a:solidFill>
                            <a:srgbClr val="404040"/>
                          </a:solidFill>
                          <a:uFill>
                            <a:solidFill>
                              <a:srgbClr val="FFFFFF"/>
                            </a:solidFill>
                          </a:uFill>
                          <a:latin typeface="Calibri"/>
                          <a:ea typeface="ＭＳ Ｐゴシック"/>
                        </a:rPr>
                        <a:t>≥30 nM: 75%–89%</a:t>
                      </a:r>
                      <a:endParaRPr lang="lv-LV" sz="1400" b="0" strike="noStrike" spc="-1">
                        <a:solidFill>
                          <a:srgbClr val="000000"/>
                        </a:solidFill>
                        <a:uFill>
                          <a:solidFill>
                            <a:srgbClr val="FFFFFF"/>
                          </a:solidFill>
                        </a:uFill>
                        <a:latin typeface="Arial"/>
                      </a:endParaRPr>
                    </a:p>
                  </a:txBody>
                  <a:tcPr marL="42840" marR="42840">
                    <a:lnL w="12240">
                      <a:solidFill>
                        <a:srgbClr val="808080"/>
                      </a:solidFill>
                    </a:lnL>
                    <a:lnR w="12240">
                      <a:solidFill>
                        <a:srgbClr val="808080"/>
                      </a:solidFill>
                    </a:lnR>
                    <a:lnT w="12240">
                      <a:solidFill>
                        <a:srgbClr val="808080"/>
                      </a:solidFill>
                    </a:lnT>
                    <a:lnB w="12240">
                      <a:solidFill>
                        <a:srgbClr val="808080"/>
                      </a:solidFill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609840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281"/>
                        </a:spcBef>
                      </a:pPr>
                      <a:r>
                        <a:rPr lang="lv-LV" sz="1400" b="1" strike="noStrike" spc="-1">
                          <a:solidFill>
                            <a:srgbClr val="FFFFFF"/>
                          </a:solidFill>
                          <a:uFill>
                            <a:solidFill>
                              <a:srgbClr val="FFFFFF"/>
                            </a:solidFill>
                          </a:uFill>
                          <a:latin typeface="Calibri"/>
                          <a:ea typeface="ＭＳ Ｐゴシック"/>
                        </a:rPr>
                        <a:t>Metabolism</a:t>
                      </a:r>
                      <a:endParaRPr lang="lv-LV" sz="1400" b="0" strike="noStrike" spc="-1">
                        <a:solidFill>
                          <a:srgbClr val="000000"/>
                        </a:solidFill>
                        <a:uFill>
                          <a:solidFill>
                            <a:srgbClr val="FFFFFF"/>
                          </a:solidFill>
                        </a:uFill>
                        <a:latin typeface="Arial"/>
                      </a:endParaRPr>
                    </a:p>
                  </a:txBody>
                  <a:tcPr marL="42840" marR="42840">
                    <a:lnL w="12240">
                      <a:solidFill>
                        <a:srgbClr val="808080"/>
                      </a:solidFill>
                    </a:lnL>
                    <a:lnR w="12240">
                      <a:solidFill>
                        <a:srgbClr val="808080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4472C4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281"/>
                        </a:spcBef>
                      </a:pPr>
                      <a:r>
                        <a:rPr lang="lv-LV" sz="1400" b="1" strike="noStrike" spc="-1">
                          <a:solidFill>
                            <a:srgbClr val="404040"/>
                          </a:solidFill>
                          <a:uFill>
                            <a:solidFill>
                              <a:srgbClr val="FFFFFF"/>
                            </a:solidFill>
                          </a:uFill>
                          <a:latin typeface="Calibri"/>
                          <a:ea typeface="ＭＳ Ｐゴシック"/>
                        </a:rPr>
                        <a:t>~16% metabolized</a:t>
                      </a:r>
                      <a:endParaRPr lang="lv-LV" sz="1400" b="0" strike="noStrike" spc="-1">
                        <a:solidFill>
                          <a:srgbClr val="000000"/>
                        </a:solidFill>
                        <a:uFill>
                          <a:solidFill>
                            <a:srgbClr val="FFFFFF"/>
                          </a:solidFill>
                        </a:uFill>
                        <a:latin typeface="Arial"/>
                      </a:endParaRPr>
                    </a:p>
                  </a:txBody>
                  <a:tcPr marL="42840" marR="42840">
                    <a:lnL w="12240">
                      <a:solidFill>
                        <a:srgbClr val="808080"/>
                      </a:solidFill>
                    </a:lnL>
                    <a:lnR w="12240">
                      <a:solidFill>
                        <a:srgbClr val="808080"/>
                      </a:solidFill>
                    </a:lnR>
                    <a:lnT w="12240">
                      <a:solidFill>
                        <a:srgbClr val="808080"/>
                      </a:solidFill>
                    </a:lnT>
                    <a:lnB w="12240">
                      <a:solidFill>
                        <a:srgbClr val="808080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281"/>
                        </a:spcBef>
                      </a:pPr>
                      <a:r>
                        <a:rPr lang="lv-LV" sz="1400" b="1" strike="noStrike" spc="-1">
                          <a:solidFill>
                            <a:srgbClr val="C00000"/>
                          </a:solidFill>
                          <a:uFill>
                            <a:solidFill>
                              <a:srgbClr val="FFFFFF"/>
                            </a:solidFill>
                          </a:uFill>
                          <a:latin typeface="Calibri"/>
                          <a:ea typeface="ＭＳ Ｐゴシック"/>
                        </a:rPr>
                        <a:t>69% metabolized</a:t>
                      </a:r>
                      <a:r>
                        <a:t/>
                      </a:r>
                      <a:br/>
                      <a:r>
                        <a:rPr lang="lv-LV" sz="1400" b="1" strike="noStrike" spc="-1">
                          <a:solidFill>
                            <a:srgbClr val="C00000"/>
                          </a:solidFill>
                          <a:uFill>
                            <a:solidFill>
                              <a:srgbClr val="FFFFFF"/>
                            </a:solidFill>
                          </a:uFill>
                          <a:latin typeface="Calibri"/>
                          <a:ea typeface="ＭＳ Ｐゴシック"/>
                        </a:rPr>
                        <a:t>mainly renal</a:t>
                      </a:r>
                      <a:r>
                        <a:t/>
                      </a:r>
                      <a:br/>
                      <a:r>
                        <a:rPr lang="lv-LV" sz="1400" b="1" strike="noStrike" spc="-1">
                          <a:solidFill>
                            <a:srgbClr val="C00000"/>
                          </a:solidFill>
                          <a:uFill>
                            <a:solidFill>
                              <a:srgbClr val="FFFFFF"/>
                            </a:solidFill>
                          </a:uFill>
                          <a:latin typeface="Calibri"/>
                          <a:ea typeface="ＭＳ Ｐゴシック"/>
                        </a:rPr>
                        <a:t>(inactive metabolite) </a:t>
                      </a:r>
                      <a:endParaRPr lang="lv-LV" sz="1400" b="0" strike="noStrike" spc="-1">
                        <a:solidFill>
                          <a:srgbClr val="000000"/>
                        </a:solidFill>
                        <a:uFill>
                          <a:solidFill>
                            <a:srgbClr val="FFFFFF"/>
                          </a:solidFill>
                        </a:uFill>
                        <a:latin typeface="Arial"/>
                      </a:endParaRPr>
                    </a:p>
                  </a:txBody>
                  <a:tcPr marL="42840" marR="42840">
                    <a:lnL w="12240">
                      <a:solidFill>
                        <a:srgbClr val="808080"/>
                      </a:solidFill>
                    </a:lnL>
                    <a:lnR w="12240">
                      <a:solidFill>
                        <a:srgbClr val="808080"/>
                      </a:solidFill>
                    </a:lnR>
                    <a:lnT w="12240">
                      <a:solidFill>
                        <a:srgbClr val="808080"/>
                      </a:solidFill>
                    </a:lnT>
                    <a:lnB w="12240">
                      <a:solidFill>
                        <a:srgbClr val="808080"/>
                      </a:solidFill>
                    </a:lnB>
                    <a:solidFill>
                      <a:srgbClr val="FBE5D6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281"/>
                        </a:spcBef>
                      </a:pPr>
                      <a:r>
                        <a:rPr lang="lv-LV" sz="1400" b="1" strike="noStrike" spc="-1">
                          <a:solidFill>
                            <a:srgbClr val="404040"/>
                          </a:solidFill>
                          <a:uFill>
                            <a:solidFill>
                              <a:srgbClr val="FFFFFF"/>
                            </a:solidFill>
                          </a:uFill>
                          <a:latin typeface="Calibri"/>
                          <a:ea typeface="ＭＳ Ｐゴシック"/>
                        </a:rPr>
                        <a:t>Hepatic </a:t>
                      </a:r>
                      <a:r>
                        <a:t/>
                      </a:r>
                      <a:br/>
                      <a:r>
                        <a:rPr lang="lv-LV" sz="1400" b="1" strike="noStrike" spc="-1">
                          <a:solidFill>
                            <a:srgbClr val="404040"/>
                          </a:solidFill>
                          <a:uFill>
                            <a:solidFill>
                              <a:srgbClr val="FFFFFF"/>
                            </a:solidFill>
                          </a:uFill>
                          <a:latin typeface="Calibri"/>
                          <a:ea typeface="ＭＳ Ｐゴシック"/>
                        </a:rPr>
                        <a:t>(active metabolite)</a:t>
                      </a:r>
                      <a:r>
                        <a:t/>
                      </a:r>
                      <a:br/>
                      <a:r>
                        <a:rPr lang="lv-LV" sz="1400" b="1" strike="noStrike" spc="-1">
                          <a:solidFill>
                            <a:srgbClr val="404040"/>
                          </a:solidFill>
                          <a:uFill>
                            <a:solidFill>
                              <a:srgbClr val="FFFFFF"/>
                            </a:solidFill>
                          </a:uFill>
                          <a:latin typeface="Calibri"/>
                          <a:ea typeface="ＭＳ Ｐゴシック"/>
                        </a:rPr>
                        <a:t>CYP3A4/5 </a:t>
                      </a:r>
                      <a:endParaRPr lang="lv-LV" sz="1400" b="0" strike="noStrike" spc="-1">
                        <a:solidFill>
                          <a:srgbClr val="000000"/>
                        </a:solidFill>
                        <a:uFill>
                          <a:solidFill>
                            <a:srgbClr val="FFFFFF"/>
                          </a:solidFill>
                        </a:uFill>
                        <a:latin typeface="Arial"/>
                      </a:endParaRPr>
                    </a:p>
                  </a:txBody>
                  <a:tcPr marL="42840" marR="42840">
                    <a:lnL w="12240">
                      <a:solidFill>
                        <a:srgbClr val="808080"/>
                      </a:solidFill>
                    </a:lnL>
                    <a:lnR w="12240">
                      <a:solidFill>
                        <a:srgbClr val="808080"/>
                      </a:solidFill>
                    </a:lnR>
                    <a:lnT w="12240">
                      <a:solidFill>
                        <a:srgbClr val="808080"/>
                      </a:solidFill>
                    </a:lnT>
                    <a:lnB w="12240">
                      <a:solidFill>
                        <a:srgbClr val="808080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281"/>
                        </a:spcBef>
                      </a:pPr>
                      <a:r>
                        <a:rPr lang="lv-LV" sz="1400" b="1" strike="noStrike" spc="-1">
                          <a:solidFill>
                            <a:srgbClr val="404040"/>
                          </a:solidFill>
                          <a:uFill>
                            <a:solidFill>
                              <a:srgbClr val="FFFFFF"/>
                            </a:solidFill>
                          </a:uFill>
                          <a:latin typeface="Calibri"/>
                          <a:ea typeface="ＭＳ Ｐゴシック"/>
                        </a:rPr>
                        <a:t>&lt;8% metabolized</a:t>
                      </a:r>
                      <a:endParaRPr lang="lv-LV" sz="1400" b="0" strike="noStrike" spc="-1">
                        <a:solidFill>
                          <a:srgbClr val="000000"/>
                        </a:solidFill>
                        <a:uFill>
                          <a:solidFill>
                            <a:srgbClr val="FFFFFF"/>
                          </a:solidFill>
                        </a:uFill>
                        <a:latin typeface="Arial"/>
                      </a:endParaRPr>
                    </a:p>
                  </a:txBody>
                  <a:tcPr marL="42840" marR="42840">
                    <a:lnL w="12240">
                      <a:solidFill>
                        <a:srgbClr val="808080"/>
                      </a:solidFill>
                    </a:lnL>
                    <a:lnR w="12240">
                      <a:solidFill>
                        <a:srgbClr val="808080"/>
                      </a:solidFill>
                    </a:lnR>
                    <a:lnT w="12240">
                      <a:solidFill>
                        <a:srgbClr val="808080"/>
                      </a:solidFill>
                    </a:lnT>
                    <a:lnB w="12240">
                      <a:solidFill>
                        <a:srgbClr val="808080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281"/>
                        </a:spcBef>
                      </a:pPr>
                      <a:r>
                        <a:rPr lang="lv-LV" sz="1400" b="1" strike="noStrike" spc="-1">
                          <a:solidFill>
                            <a:srgbClr val="404040"/>
                          </a:solidFill>
                          <a:uFill>
                            <a:solidFill>
                              <a:srgbClr val="FFFFFF"/>
                            </a:solidFill>
                          </a:uFill>
                          <a:latin typeface="Calibri"/>
                          <a:ea typeface="ＭＳ Ｐゴシック"/>
                        </a:rPr>
                        <a:t>~13% metabolized</a:t>
                      </a:r>
                      <a:endParaRPr lang="lv-LV" sz="1400" b="0" strike="noStrike" spc="-1">
                        <a:solidFill>
                          <a:srgbClr val="000000"/>
                        </a:solidFill>
                        <a:uFill>
                          <a:solidFill>
                            <a:srgbClr val="FFFFFF"/>
                          </a:solidFill>
                        </a:uFill>
                        <a:latin typeface="Arial"/>
                      </a:endParaRPr>
                    </a:p>
                  </a:txBody>
                  <a:tcPr marL="42840" marR="42840">
                    <a:lnL w="12240">
                      <a:solidFill>
                        <a:srgbClr val="808080"/>
                      </a:solidFill>
                    </a:lnL>
                    <a:lnR w="12240">
                      <a:solidFill>
                        <a:srgbClr val="808080"/>
                      </a:solidFill>
                    </a:lnR>
                    <a:lnT w="12240">
                      <a:solidFill>
                        <a:srgbClr val="808080"/>
                      </a:solidFill>
                    </a:lnT>
                    <a:lnB w="12240">
                      <a:solidFill>
                        <a:srgbClr val="808080"/>
                      </a:solidFill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831960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281"/>
                        </a:spcBef>
                      </a:pPr>
                      <a:r>
                        <a:rPr lang="lv-LV" sz="1400" b="1" strike="noStrike" spc="-1">
                          <a:solidFill>
                            <a:srgbClr val="FFFFFF"/>
                          </a:solidFill>
                          <a:uFill>
                            <a:solidFill>
                              <a:srgbClr val="FFFFFF"/>
                            </a:solidFill>
                          </a:uFill>
                          <a:latin typeface="Calibri"/>
                          <a:ea typeface="ＭＳ Ｐゴシック"/>
                        </a:rPr>
                        <a:t>Elimination</a:t>
                      </a:r>
                      <a:endParaRPr lang="lv-LV" sz="1400" b="0" strike="noStrike" spc="-1">
                        <a:solidFill>
                          <a:srgbClr val="000000"/>
                        </a:solidFill>
                        <a:uFill>
                          <a:solidFill>
                            <a:srgbClr val="FFFFFF"/>
                          </a:solidFill>
                        </a:uFill>
                        <a:latin typeface="Arial"/>
                      </a:endParaRPr>
                    </a:p>
                  </a:txBody>
                  <a:tcPr marL="42840" marR="42840">
                    <a:lnL w="12240">
                      <a:solidFill>
                        <a:srgbClr val="808080"/>
                      </a:solidFill>
                    </a:lnL>
                    <a:lnR w="12240">
                      <a:solidFill>
                        <a:srgbClr val="808080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12240">
                      <a:solidFill>
                        <a:srgbClr val="808080"/>
                      </a:solidFill>
                    </a:lnB>
                    <a:solidFill>
                      <a:srgbClr val="4472C4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281"/>
                        </a:spcBef>
                      </a:pPr>
                      <a:r>
                        <a:rPr lang="lv-LV" sz="1400" b="1" strike="noStrike" spc="-1">
                          <a:solidFill>
                            <a:srgbClr val="404040"/>
                          </a:solidFill>
                          <a:uFill>
                            <a:solidFill>
                              <a:srgbClr val="FFFFFF"/>
                            </a:solidFill>
                          </a:uFill>
                          <a:latin typeface="Calibri"/>
                          <a:ea typeface="ＭＳ Ｐゴシック"/>
                        </a:rPr>
                        <a:t>Renal 87%</a:t>
                      </a:r>
                      <a:r>
                        <a:t/>
                      </a:r>
                      <a:br/>
                      <a:r>
                        <a:rPr lang="lv-LV" sz="1400" b="1" strike="noStrike" spc="-1">
                          <a:solidFill>
                            <a:srgbClr val="404040"/>
                          </a:solidFill>
                          <a:uFill>
                            <a:solidFill>
                              <a:srgbClr val="FFFFFF"/>
                            </a:solidFill>
                          </a:uFill>
                          <a:latin typeface="Calibri"/>
                          <a:ea typeface="ＭＳ Ｐゴシック"/>
                        </a:rPr>
                        <a:t>(79% unchanged)</a:t>
                      </a:r>
                      <a:endParaRPr lang="lv-LV" sz="1400" b="0" strike="noStrike" spc="-1">
                        <a:solidFill>
                          <a:srgbClr val="000000"/>
                        </a:solidFill>
                        <a:uFill>
                          <a:solidFill>
                            <a:srgbClr val="FFFFFF"/>
                          </a:solidFill>
                        </a:uFill>
                        <a:latin typeface="Arial"/>
                      </a:endParaRPr>
                    </a:p>
                  </a:txBody>
                  <a:tcPr marL="42840" marR="42840">
                    <a:lnL w="12240">
                      <a:solidFill>
                        <a:srgbClr val="808080"/>
                      </a:solidFill>
                    </a:lnL>
                    <a:lnR w="12240">
                      <a:solidFill>
                        <a:srgbClr val="808080"/>
                      </a:solidFill>
                    </a:lnR>
                    <a:lnT w="12240">
                      <a:solidFill>
                        <a:srgbClr val="808080"/>
                      </a:solidFill>
                    </a:lnT>
                    <a:lnB w="12240">
                      <a:solidFill>
                        <a:srgbClr val="808080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281"/>
                        </a:spcBef>
                      </a:pPr>
                      <a:r>
                        <a:rPr lang="lv-LV" sz="1400" b="1" strike="noStrike" spc="-1">
                          <a:solidFill>
                            <a:srgbClr val="C00000"/>
                          </a:solidFill>
                          <a:uFill>
                            <a:solidFill>
                              <a:srgbClr val="FFFFFF"/>
                            </a:solidFill>
                          </a:uFill>
                          <a:latin typeface="Calibri"/>
                          <a:ea typeface="ＭＳ Ｐゴシック"/>
                        </a:rPr>
                        <a:t>Renal 85%</a:t>
                      </a:r>
                      <a:r>
                        <a:t/>
                      </a:r>
                      <a:br/>
                      <a:r>
                        <a:rPr lang="lv-LV" sz="1400" b="1" strike="noStrike" spc="-1">
                          <a:solidFill>
                            <a:srgbClr val="C00000"/>
                          </a:solidFill>
                          <a:uFill>
                            <a:solidFill>
                              <a:srgbClr val="FFFFFF"/>
                            </a:solidFill>
                          </a:uFill>
                          <a:latin typeface="Calibri"/>
                          <a:ea typeface="ＭＳ Ｐゴシック"/>
                        </a:rPr>
                        <a:t>(23% unchanged)</a:t>
                      </a:r>
                      <a:endParaRPr lang="lv-LV" sz="1400" b="0" strike="noStrike" spc="-1">
                        <a:solidFill>
                          <a:srgbClr val="000000"/>
                        </a:solidFill>
                        <a:uFill>
                          <a:solidFill>
                            <a:srgbClr val="FFFFFF"/>
                          </a:solidFill>
                        </a:uFill>
                        <a:latin typeface="Arial"/>
                      </a:endParaRPr>
                    </a:p>
                  </a:txBody>
                  <a:tcPr marL="42840" marR="42840">
                    <a:lnL w="12240">
                      <a:solidFill>
                        <a:srgbClr val="808080"/>
                      </a:solidFill>
                    </a:lnL>
                    <a:lnR w="12240">
                      <a:solidFill>
                        <a:srgbClr val="808080"/>
                      </a:solidFill>
                    </a:lnR>
                    <a:lnT w="12240">
                      <a:solidFill>
                        <a:srgbClr val="808080"/>
                      </a:solidFill>
                    </a:lnT>
                    <a:lnB w="12240">
                      <a:solidFill>
                        <a:srgbClr val="808080"/>
                      </a:solidFill>
                    </a:lnB>
                    <a:solidFill>
                      <a:srgbClr val="FBE5D6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281"/>
                        </a:spcBef>
                      </a:pPr>
                      <a:r>
                        <a:rPr lang="lv-LV" sz="1400" b="1" strike="noStrike" spc="-1">
                          <a:solidFill>
                            <a:srgbClr val="404040"/>
                          </a:solidFill>
                          <a:uFill>
                            <a:solidFill>
                              <a:srgbClr val="FFFFFF"/>
                            </a:solidFill>
                          </a:uFill>
                          <a:latin typeface="Calibri"/>
                          <a:ea typeface="ＭＳ Ｐゴシック"/>
                        </a:rPr>
                        <a:t>Renal 75%</a:t>
                      </a:r>
                      <a:r>
                        <a:t/>
                      </a:r>
                      <a:br/>
                      <a:r>
                        <a:rPr lang="lv-LV" sz="1400" b="1" strike="noStrike" spc="-1">
                          <a:solidFill>
                            <a:srgbClr val="404040"/>
                          </a:solidFill>
                          <a:uFill>
                            <a:solidFill>
                              <a:srgbClr val="FFFFFF"/>
                            </a:solidFill>
                          </a:uFill>
                          <a:latin typeface="Calibri"/>
                          <a:ea typeface="ＭＳ Ｐゴシック"/>
                        </a:rPr>
                        <a:t>(24% as parent; 36% as active metabolite)</a:t>
                      </a:r>
                      <a:endParaRPr lang="lv-LV" sz="1400" b="0" strike="noStrike" spc="-1">
                        <a:solidFill>
                          <a:srgbClr val="000000"/>
                        </a:solidFill>
                        <a:uFill>
                          <a:solidFill>
                            <a:srgbClr val="FFFFFF"/>
                          </a:solidFill>
                        </a:uFill>
                        <a:latin typeface="Arial"/>
                      </a:endParaRPr>
                    </a:p>
                  </a:txBody>
                  <a:tcPr marL="42840" marR="42840">
                    <a:lnL w="12240">
                      <a:solidFill>
                        <a:srgbClr val="808080"/>
                      </a:solidFill>
                    </a:lnL>
                    <a:lnR w="12240">
                      <a:solidFill>
                        <a:srgbClr val="808080"/>
                      </a:solidFill>
                    </a:lnR>
                    <a:lnT w="12240">
                      <a:solidFill>
                        <a:srgbClr val="808080"/>
                      </a:solidFill>
                    </a:lnT>
                    <a:lnB w="12240">
                      <a:solidFill>
                        <a:srgbClr val="808080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281"/>
                        </a:spcBef>
                      </a:pPr>
                      <a:r>
                        <a:rPr lang="lv-LV" sz="1400" b="1" strike="noStrike" spc="-1">
                          <a:solidFill>
                            <a:srgbClr val="404040"/>
                          </a:solidFill>
                          <a:uFill>
                            <a:solidFill>
                              <a:srgbClr val="FFFFFF"/>
                            </a:solidFill>
                          </a:uFill>
                          <a:latin typeface="Calibri"/>
                          <a:ea typeface="ＭＳ Ｐゴシック"/>
                        </a:rPr>
                        <a:t>Renal</a:t>
                      </a:r>
                      <a:r>
                        <a:t/>
                      </a:r>
                      <a:br/>
                      <a:r>
                        <a:rPr lang="lv-LV" sz="1400" b="1" strike="noStrike" spc="-1">
                          <a:solidFill>
                            <a:srgbClr val="404040"/>
                          </a:solidFill>
                          <a:uFill>
                            <a:solidFill>
                              <a:srgbClr val="FFFFFF"/>
                            </a:solidFill>
                          </a:uFill>
                          <a:latin typeface="Calibri"/>
                          <a:ea typeface="ＭＳ Ｐゴシック"/>
                        </a:rPr>
                        <a:t>(60%–71%</a:t>
                      </a:r>
                      <a:r>
                        <a:t/>
                      </a:r>
                      <a:br/>
                      <a:r>
                        <a:rPr lang="lv-LV" sz="1400" b="1" strike="noStrike" spc="-1">
                          <a:solidFill>
                            <a:srgbClr val="404040"/>
                          </a:solidFill>
                          <a:uFill>
                            <a:solidFill>
                              <a:srgbClr val="FFFFFF"/>
                            </a:solidFill>
                          </a:uFill>
                          <a:latin typeface="Calibri"/>
                          <a:ea typeface="ＭＳ Ｐゴシック"/>
                        </a:rPr>
                        <a:t>unchanged)</a:t>
                      </a:r>
                      <a:endParaRPr lang="lv-LV" sz="1400" b="0" strike="noStrike" spc="-1">
                        <a:solidFill>
                          <a:srgbClr val="000000"/>
                        </a:solidFill>
                        <a:uFill>
                          <a:solidFill>
                            <a:srgbClr val="FFFFFF"/>
                          </a:solidFill>
                        </a:uFill>
                        <a:latin typeface="Arial"/>
                      </a:endParaRPr>
                    </a:p>
                  </a:txBody>
                  <a:tcPr marL="42840" marR="42840">
                    <a:lnL w="12240">
                      <a:solidFill>
                        <a:srgbClr val="808080"/>
                      </a:solidFill>
                    </a:lnL>
                    <a:lnR w="12240">
                      <a:solidFill>
                        <a:srgbClr val="808080"/>
                      </a:solidFill>
                    </a:lnR>
                    <a:lnT w="12240">
                      <a:solidFill>
                        <a:srgbClr val="808080"/>
                      </a:solidFill>
                    </a:lnT>
                    <a:lnB w="12240">
                      <a:solidFill>
                        <a:srgbClr val="808080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281"/>
                        </a:spcBef>
                      </a:pPr>
                      <a:r>
                        <a:rPr lang="lv-LV" sz="1400" b="1" strike="noStrike" spc="-1">
                          <a:solidFill>
                            <a:srgbClr val="404040"/>
                          </a:solidFill>
                          <a:uFill>
                            <a:solidFill>
                              <a:srgbClr val="FFFFFF"/>
                            </a:solidFill>
                          </a:uFill>
                          <a:latin typeface="Calibri"/>
                          <a:ea typeface="ＭＳ Ｐゴシック"/>
                        </a:rPr>
                        <a:t>Feces 80%</a:t>
                      </a:r>
                      <a:endParaRPr lang="lv-LV" sz="1400" b="0" strike="noStrike" spc="-1">
                        <a:solidFill>
                          <a:srgbClr val="000000"/>
                        </a:solidFill>
                        <a:uFill>
                          <a:solidFill>
                            <a:srgbClr val="FFFFFF"/>
                          </a:solidFill>
                        </a:uFill>
                        <a:latin typeface="Arial"/>
                      </a:endParaRPr>
                    </a:p>
                    <a:p>
                      <a:pPr algn="ctr">
                        <a:lnSpc>
                          <a:spcPct val="100000"/>
                        </a:lnSpc>
                        <a:spcBef>
                          <a:spcPts val="281"/>
                        </a:spcBef>
                      </a:pPr>
                      <a:r>
                        <a:rPr lang="lv-LV" sz="1400" b="1" strike="noStrike" spc="-1">
                          <a:solidFill>
                            <a:srgbClr val="404040"/>
                          </a:solidFill>
                          <a:uFill>
                            <a:solidFill>
                              <a:srgbClr val="FFFFFF"/>
                            </a:solidFill>
                          </a:uFill>
                          <a:latin typeface="Calibri"/>
                          <a:ea typeface="ＭＳ Ｐゴシック"/>
                        </a:rPr>
                        <a:t>(90% unchanged)</a:t>
                      </a:r>
                      <a:endParaRPr lang="lv-LV" sz="1400" b="0" strike="noStrike" spc="-1">
                        <a:solidFill>
                          <a:srgbClr val="000000"/>
                        </a:solidFill>
                        <a:uFill>
                          <a:solidFill>
                            <a:srgbClr val="FFFFFF"/>
                          </a:solidFill>
                        </a:uFill>
                        <a:latin typeface="Arial"/>
                      </a:endParaRPr>
                    </a:p>
                    <a:p>
                      <a:pPr algn="ctr">
                        <a:lnSpc>
                          <a:spcPct val="100000"/>
                        </a:lnSpc>
                        <a:spcBef>
                          <a:spcPts val="281"/>
                        </a:spcBef>
                      </a:pPr>
                      <a:r>
                        <a:rPr lang="lv-LV" sz="1400" b="1" strike="noStrike" spc="-1">
                          <a:solidFill>
                            <a:srgbClr val="404040"/>
                          </a:solidFill>
                          <a:uFill>
                            <a:solidFill>
                              <a:srgbClr val="FFFFFF"/>
                            </a:solidFill>
                          </a:uFill>
                          <a:latin typeface="Calibri"/>
                          <a:ea typeface="ＭＳ Ｐゴシック"/>
                        </a:rPr>
                        <a:t>Renal 5%</a:t>
                      </a:r>
                      <a:endParaRPr lang="lv-LV" sz="1400" b="0" strike="noStrike" spc="-1">
                        <a:solidFill>
                          <a:srgbClr val="000000"/>
                        </a:solidFill>
                        <a:uFill>
                          <a:solidFill>
                            <a:srgbClr val="FFFFFF"/>
                          </a:solidFill>
                        </a:uFill>
                        <a:latin typeface="Arial"/>
                      </a:endParaRPr>
                    </a:p>
                  </a:txBody>
                  <a:tcPr marL="42840" marR="42840">
                    <a:lnL w="12240">
                      <a:solidFill>
                        <a:srgbClr val="808080"/>
                      </a:solidFill>
                    </a:lnL>
                    <a:lnR w="12240">
                      <a:solidFill>
                        <a:srgbClr val="808080"/>
                      </a:solidFill>
                    </a:lnR>
                    <a:lnT w="12240">
                      <a:solidFill>
                        <a:srgbClr val="808080"/>
                      </a:solidFill>
                    </a:lnT>
                    <a:lnB w="12240">
                      <a:solidFill>
                        <a:srgbClr val="808080"/>
                      </a:solidFill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</a:tbl>
          </a:graphicData>
        </a:graphic>
      </p:graphicFrame>
      <p:sp>
        <p:nvSpPr>
          <p:cNvPr id="601" name="CustomShape 3"/>
          <p:cNvSpPr/>
          <p:nvPr/>
        </p:nvSpPr>
        <p:spPr>
          <a:xfrm>
            <a:off x="2590920" y="6195960"/>
            <a:ext cx="183960" cy="33624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602" name="CustomShape 4"/>
          <p:cNvSpPr/>
          <p:nvPr/>
        </p:nvSpPr>
        <p:spPr>
          <a:xfrm>
            <a:off x="286920" y="6220800"/>
            <a:ext cx="11242800" cy="39492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b"/>
          <a:lstStyle/>
          <a:p>
            <a:pPr>
              <a:lnSpc>
                <a:spcPct val="100000"/>
              </a:lnSpc>
            </a:pPr>
            <a:r>
              <a:rPr lang="lv-LV" sz="1000" b="0" strike="noStrike" spc="-1" dirty="0">
                <a:uFill>
                  <a:solidFill>
                    <a:srgbClr val="FFFFFF"/>
                  </a:solidFill>
                </a:uFill>
                <a:latin typeface="Calibri"/>
                <a:ea typeface="ＭＳ Ｐゴシック"/>
              </a:rPr>
              <a:t>1. </a:t>
            </a:r>
            <a:r>
              <a:rPr lang="lv-LV" sz="1000" b="0" strike="noStrike" spc="-1" dirty="0" err="1">
                <a:uFill>
                  <a:solidFill>
                    <a:srgbClr val="FFFFFF"/>
                  </a:solidFill>
                </a:uFill>
                <a:latin typeface="Calibri"/>
                <a:ea typeface="ＭＳ Ｐゴシック"/>
              </a:rPr>
              <a:t>Data</a:t>
            </a:r>
            <a:r>
              <a:rPr lang="lv-LV" sz="1000" b="0" strike="noStrike" spc="-1" dirty="0">
                <a:uFill>
                  <a:solidFill>
                    <a:srgbClr val="FFFFFF"/>
                  </a:solidFill>
                </a:uFill>
                <a:latin typeface="Calibri"/>
                <a:ea typeface="ＭＳ Ｐゴシック"/>
              </a:rPr>
              <a:t> </a:t>
            </a:r>
            <a:r>
              <a:rPr lang="lv-LV" sz="1000" b="0" strike="noStrike" spc="-1" dirty="0" err="1">
                <a:uFill>
                  <a:solidFill>
                    <a:srgbClr val="FFFFFF"/>
                  </a:solidFill>
                </a:uFill>
                <a:latin typeface="Calibri"/>
                <a:ea typeface="ＭＳ Ｐゴシック"/>
              </a:rPr>
              <a:t>on</a:t>
            </a:r>
            <a:r>
              <a:rPr lang="lv-LV" sz="1000" b="0" strike="noStrike" spc="-1" dirty="0">
                <a:uFill>
                  <a:solidFill>
                    <a:srgbClr val="FFFFFF"/>
                  </a:solidFill>
                </a:uFill>
                <a:latin typeface="Calibri"/>
                <a:ea typeface="ＭＳ Ｐゴシック"/>
              </a:rPr>
              <a:t> </a:t>
            </a:r>
            <a:r>
              <a:rPr lang="lv-LV" sz="1000" b="0" strike="noStrike" spc="-1" dirty="0" err="1">
                <a:uFill>
                  <a:solidFill>
                    <a:srgbClr val="FFFFFF"/>
                  </a:solidFill>
                </a:uFill>
                <a:latin typeface="Calibri"/>
                <a:ea typeface="ＭＳ Ｐゴシック"/>
              </a:rPr>
              <a:t>file</a:t>
            </a:r>
            <a:r>
              <a:rPr lang="lv-LV" sz="1000" b="0" strike="noStrike" spc="-1" dirty="0">
                <a:uFill>
                  <a:solidFill>
                    <a:srgbClr val="FFFFFF"/>
                  </a:solidFill>
                </a:uFill>
                <a:latin typeface="Calibri"/>
                <a:ea typeface="ＭＳ Ｐゴシック"/>
              </a:rPr>
              <a:t>, MSD. 2. EUSPC </a:t>
            </a:r>
            <a:r>
              <a:rPr lang="lv-LV" sz="1000" b="0" strike="noStrike" spc="-1" dirty="0" err="1">
                <a:uFill>
                  <a:solidFill>
                    <a:srgbClr val="FFFFFF"/>
                  </a:solidFill>
                </a:uFill>
                <a:latin typeface="Calibri"/>
                <a:ea typeface="ＭＳ Ｐゴシック"/>
              </a:rPr>
              <a:t>for</a:t>
            </a:r>
            <a:r>
              <a:rPr lang="lv-LV" sz="1000" b="0" strike="noStrike" spc="-1" dirty="0">
                <a:uFill>
                  <a:solidFill>
                    <a:srgbClr val="FFFFFF"/>
                  </a:solidFill>
                </a:uFill>
                <a:latin typeface="Calibri"/>
                <a:ea typeface="ＭＳ Ｐゴシック"/>
              </a:rPr>
              <a:t> </a:t>
            </a:r>
            <a:r>
              <a:rPr lang="lv-LV" sz="1000" b="0" strike="noStrike" spc="-1" dirty="0" err="1">
                <a:uFill>
                  <a:solidFill>
                    <a:srgbClr val="FFFFFF"/>
                  </a:solidFill>
                </a:uFill>
                <a:latin typeface="Calibri"/>
                <a:ea typeface="ＭＳ Ｐゴシック"/>
              </a:rPr>
              <a:t>Galvus</a:t>
            </a:r>
            <a:r>
              <a:rPr lang="lv-LV" sz="1000" b="0" strike="noStrike" spc="-1" dirty="0">
                <a:uFill>
                  <a:solidFill>
                    <a:srgbClr val="FFFFFF"/>
                  </a:solidFill>
                </a:uFill>
                <a:latin typeface="Calibri"/>
                <a:ea typeface="ＭＳ Ｐゴシック"/>
              </a:rPr>
              <a:t>. 3. EUSPC </a:t>
            </a:r>
            <a:r>
              <a:rPr lang="lv-LV" sz="1000" b="0" strike="noStrike" spc="-1" dirty="0" err="1">
                <a:uFill>
                  <a:solidFill>
                    <a:srgbClr val="FFFFFF"/>
                  </a:solidFill>
                </a:uFill>
                <a:latin typeface="Calibri"/>
                <a:ea typeface="ＭＳ Ｐゴシック"/>
              </a:rPr>
              <a:t>for</a:t>
            </a:r>
            <a:r>
              <a:rPr lang="lv-LV" sz="1000" b="0" strike="noStrike" spc="-1" dirty="0">
                <a:uFill>
                  <a:solidFill>
                    <a:srgbClr val="FFFFFF"/>
                  </a:solidFill>
                </a:uFill>
                <a:latin typeface="Calibri"/>
                <a:ea typeface="ＭＳ Ｐゴシック"/>
              </a:rPr>
              <a:t> </a:t>
            </a:r>
            <a:r>
              <a:rPr lang="lv-LV" sz="1000" b="0" strike="noStrike" spc="-1" dirty="0" err="1">
                <a:uFill>
                  <a:solidFill>
                    <a:srgbClr val="FFFFFF"/>
                  </a:solidFill>
                </a:uFill>
                <a:latin typeface="Calibri"/>
                <a:ea typeface="ＭＳ Ｐゴシック"/>
              </a:rPr>
              <a:t>Onglyza</a:t>
            </a:r>
            <a:r>
              <a:rPr lang="lv-LV" sz="1000" b="0" strike="noStrike" spc="-1" dirty="0">
                <a:uFill>
                  <a:solidFill>
                    <a:srgbClr val="FFFFFF"/>
                  </a:solidFill>
                </a:uFill>
                <a:latin typeface="Calibri"/>
                <a:ea typeface="ＭＳ Ｐゴシック"/>
              </a:rPr>
              <a:t>. 4. EPAR </a:t>
            </a:r>
            <a:r>
              <a:rPr lang="lv-LV" sz="1000" b="0" strike="noStrike" spc="-1" dirty="0" err="1">
                <a:uFill>
                  <a:solidFill>
                    <a:srgbClr val="FFFFFF"/>
                  </a:solidFill>
                </a:uFill>
                <a:latin typeface="Calibri"/>
                <a:ea typeface="ＭＳ Ｐゴシック"/>
              </a:rPr>
              <a:t>for</a:t>
            </a:r>
            <a:r>
              <a:rPr lang="lv-LV" sz="1000" b="0" strike="noStrike" spc="-1" dirty="0">
                <a:uFill>
                  <a:solidFill>
                    <a:srgbClr val="FFFFFF"/>
                  </a:solidFill>
                </a:uFill>
                <a:latin typeface="Calibri"/>
                <a:ea typeface="ＭＳ Ｐゴシック"/>
              </a:rPr>
              <a:t> </a:t>
            </a:r>
            <a:r>
              <a:rPr lang="lv-LV" sz="1000" b="0" strike="noStrike" spc="-1" dirty="0" err="1">
                <a:uFill>
                  <a:solidFill>
                    <a:srgbClr val="FFFFFF"/>
                  </a:solidFill>
                </a:uFill>
                <a:latin typeface="Calibri"/>
                <a:ea typeface="ＭＳ Ｐゴシック"/>
              </a:rPr>
              <a:t>Onglyza.http</a:t>
            </a:r>
            <a:r>
              <a:rPr lang="lv-LV" sz="1000" b="0" strike="noStrike" spc="-1" dirty="0">
                <a:uFill>
                  <a:solidFill>
                    <a:srgbClr val="FFFFFF"/>
                  </a:solidFill>
                </a:uFill>
                <a:latin typeface="Calibri"/>
                <a:ea typeface="ＭＳ Ｐゴシック"/>
              </a:rPr>
              <a:t>://www.ema.europa.eu/docs/en_GB/document_library/EPARPublic_assessment_report/human/001039/WC500044319.pdf. </a:t>
            </a:r>
            <a:r>
              <a:rPr lang="lv-LV" sz="1000" b="0" strike="noStrike" spc="-1" dirty="0" err="1">
                <a:uFill>
                  <a:solidFill>
                    <a:srgbClr val="FFFFFF"/>
                  </a:solidFill>
                </a:uFill>
                <a:latin typeface="Calibri"/>
                <a:ea typeface="ＭＳ Ｐゴシック"/>
              </a:rPr>
              <a:t>Accessed</a:t>
            </a:r>
            <a:r>
              <a:rPr lang="lv-LV" sz="1000" b="0" strike="noStrike" spc="-1" dirty="0">
                <a:uFill>
                  <a:solidFill>
                    <a:srgbClr val="FFFFFF"/>
                  </a:solidFill>
                </a:uFill>
                <a:latin typeface="Calibri"/>
                <a:ea typeface="ＭＳ Ｐゴシック"/>
              </a:rPr>
              <a:t> </a:t>
            </a:r>
            <a:r>
              <a:rPr lang="lv-LV" sz="1000" b="0" strike="noStrike" spc="-1" dirty="0" err="1">
                <a:uFill>
                  <a:solidFill>
                    <a:srgbClr val="FFFFFF"/>
                  </a:solidFill>
                </a:uFill>
                <a:latin typeface="Calibri"/>
                <a:ea typeface="ＭＳ Ｐゴシック"/>
              </a:rPr>
              <a:t>May</a:t>
            </a:r>
            <a:r>
              <a:rPr lang="lv-LV" sz="1000" b="0" strike="noStrike" spc="-1" dirty="0">
                <a:uFill>
                  <a:solidFill>
                    <a:srgbClr val="FFFFFF"/>
                  </a:solidFill>
                </a:uFill>
                <a:latin typeface="Calibri"/>
                <a:ea typeface="ＭＳ Ｐゴシック"/>
              </a:rPr>
              <a:t> 4, 2011. 5. </a:t>
            </a:r>
            <a:r>
              <a:rPr lang="lv-LV" sz="1000" b="0" strike="noStrike" spc="-1" dirty="0" err="1">
                <a:uFill>
                  <a:solidFill>
                    <a:srgbClr val="FFFFFF"/>
                  </a:solidFill>
                </a:uFill>
                <a:latin typeface="Calibri"/>
                <a:ea typeface="ＭＳ Ｐゴシック"/>
              </a:rPr>
              <a:t>Christopher</a:t>
            </a:r>
            <a:r>
              <a:rPr lang="lv-LV" sz="1000" b="0" strike="noStrike" spc="-1" dirty="0">
                <a:uFill>
                  <a:solidFill>
                    <a:srgbClr val="FFFFFF"/>
                  </a:solidFill>
                </a:uFill>
                <a:latin typeface="Calibri"/>
                <a:ea typeface="ＭＳ Ｐゴシック"/>
              </a:rPr>
              <a:t> R </a:t>
            </a:r>
            <a:r>
              <a:rPr lang="lv-LV" sz="1000" b="0" strike="noStrike" spc="-1" dirty="0" err="1">
                <a:uFill>
                  <a:solidFill>
                    <a:srgbClr val="FFFFFF"/>
                  </a:solidFill>
                </a:uFill>
                <a:latin typeface="Calibri"/>
                <a:ea typeface="ＭＳ Ｐゴシック"/>
              </a:rPr>
              <a:t>et</a:t>
            </a:r>
            <a:r>
              <a:rPr lang="lv-LV" sz="1000" b="0" strike="noStrike" spc="-1" dirty="0">
                <a:uFill>
                  <a:solidFill>
                    <a:srgbClr val="FFFFFF"/>
                  </a:solidFill>
                </a:uFill>
                <a:latin typeface="Calibri"/>
                <a:ea typeface="ＭＳ Ｐゴシック"/>
              </a:rPr>
              <a:t> </a:t>
            </a:r>
            <a:r>
              <a:rPr lang="lv-LV" sz="1000" b="0" strike="noStrike" spc="-1" dirty="0" err="1">
                <a:uFill>
                  <a:solidFill>
                    <a:srgbClr val="FFFFFF"/>
                  </a:solidFill>
                </a:uFill>
                <a:latin typeface="Calibri"/>
                <a:ea typeface="ＭＳ Ｐゴシック"/>
              </a:rPr>
              <a:t>al</a:t>
            </a:r>
            <a:r>
              <a:rPr lang="lv-LV" sz="1000" b="0" strike="noStrike" spc="-1" dirty="0">
                <a:uFill>
                  <a:solidFill>
                    <a:srgbClr val="FFFFFF"/>
                  </a:solidFill>
                </a:uFill>
                <a:latin typeface="Calibri"/>
                <a:ea typeface="ＭＳ Ｐゴシック"/>
              </a:rPr>
              <a:t>. </a:t>
            </a:r>
            <a:r>
              <a:rPr lang="lv-LV" sz="1000" b="0" strike="noStrike" spc="-1" dirty="0" err="1">
                <a:uFill>
                  <a:solidFill>
                    <a:srgbClr val="FFFFFF"/>
                  </a:solidFill>
                </a:uFill>
                <a:latin typeface="Calibri"/>
                <a:ea typeface="ＭＳ Ｐゴシック"/>
              </a:rPr>
              <a:t>Clin</a:t>
            </a:r>
            <a:r>
              <a:rPr lang="lv-LV" sz="1000" b="0" strike="noStrike" spc="-1" dirty="0">
                <a:uFill>
                  <a:solidFill>
                    <a:srgbClr val="FFFFFF"/>
                  </a:solidFill>
                </a:uFill>
                <a:latin typeface="Calibri"/>
                <a:ea typeface="ＭＳ Ｐゴシック"/>
              </a:rPr>
              <a:t> </a:t>
            </a:r>
            <a:r>
              <a:rPr lang="lv-LV" sz="1000" b="0" strike="noStrike" spc="-1" dirty="0" err="1">
                <a:uFill>
                  <a:solidFill>
                    <a:srgbClr val="FFFFFF"/>
                  </a:solidFill>
                </a:uFill>
                <a:latin typeface="Calibri"/>
                <a:ea typeface="ＭＳ Ｐゴシック"/>
              </a:rPr>
              <a:t>Ther</a:t>
            </a:r>
            <a:r>
              <a:rPr lang="lv-LV" sz="1000" b="0" strike="noStrike" spc="-1" dirty="0">
                <a:uFill>
                  <a:solidFill>
                    <a:srgbClr val="FFFFFF"/>
                  </a:solidFill>
                </a:uFill>
                <a:latin typeface="Calibri"/>
                <a:ea typeface="ＭＳ Ｐゴシック"/>
              </a:rPr>
              <a:t>. 2008;30:513–527. 6. EUSPC </a:t>
            </a:r>
            <a:r>
              <a:rPr lang="lv-LV" sz="1000" b="0" strike="noStrike" spc="-1" dirty="0" err="1">
                <a:uFill>
                  <a:solidFill>
                    <a:srgbClr val="FFFFFF"/>
                  </a:solidFill>
                </a:uFill>
                <a:latin typeface="Calibri"/>
                <a:ea typeface="ＭＳ Ｐゴシック"/>
              </a:rPr>
              <a:t>for</a:t>
            </a:r>
            <a:r>
              <a:rPr lang="lv-LV" sz="1000" b="0" strike="noStrike" spc="-1" dirty="0">
                <a:uFill>
                  <a:solidFill>
                    <a:srgbClr val="FFFFFF"/>
                  </a:solidFill>
                </a:uFill>
                <a:latin typeface="Calibri"/>
                <a:ea typeface="ＭＳ Ｐゴシック"/>
              </a:rPr>
              <a:t> </a:t>
            </a:r>
            <a:r>
              <a:rPr lang="lv-LV" sz="1000" b="0" strike="noStrike" spc="-1" dirty="0" err="1">
                <a:uFill>
                  <a:solidFill>
                    <a:srgbClr val="FFFFFF"/>
                  </a:solidFill>
                </a:uFill>
                <a:latin typeface="Calibri"/>
                <a:ea typeface="ＭＳ Ｐゴシック"/>
              </a:rPr>
              <a:t>Trajenta</a:t>
            </a:r>
            <a:r>
              <a:rPr lang="lv-LV" sz="1000" b="0" strike="noStrike" spc="-1" dirty="0">
                <a:uFill>
                  <a:solidFill>
                    <a:srgbClr val="FFFFFF"/>
                  </a:solidFill>
                </a:uFill>
                <a:latin typeface="Calibri"/>
                <a:ea typeface="ＭＳ Ｐゴシック"/>
              </a:rPr>
              <a:t>. 7. </a:t>
            </a:r>
            <a:r>
              <a:rPr lang="lv-LV" sz="1000" b="0" strike="noStrike" spc="-1" dirty="0" err="1">
                <a:uFill>
                  <a:solidFill>
                    <a:srgbClr val="FFFFFF"/>
                  </a:solidFill>
                </a:uFill>
                <a:latin typeface="Calibri"/>
                <a:ea typeface="ＭＳ Ｐゴシック"/>
              </a:rPr>
              <a:t>Blech</a:t>
            </a:r>
            <a:r>
              <a:rPr lang="lv-LV" sz="1000" b="0" strike="noStrike" spc="-1" dirty="0">
                <a:uFill>
                  <a:solidFill>
                    <a:srgbClr val="FFFFFF"/>
                  </a:solidFill>
                </a:uFill>
                <a:latin typeface="Calibri"/>
                <a:ea typeface="ＭＳ Ｐゴシック"/>
              </a:rPr>
              <a:t> S </a:t>
            </a:r>
            <a:r>
              <a:rPr lang="lv-LV" sz="1000" b="0" strike="noStrike" spc="-1" dirty="0" err="1">
                <a:uFill>
                  <a:solidFill>
                    <a:srgbClr val="FFFFFF"/>
                  </a:solidFill>
                </a:uFill>
                <a:latin typeface="Calibri"/>
                <a:ea typeface="ＭＳ Ｐゴシック"/>
              </a:rPr>
              <a:t>et</a:t>
            </a:r>
            <a:r>
              <a:rPr lang="lv-LV" sz="1000" b="0" strike="noStrike" spc="-1" dirty="0">
                <a:uFill>
                  <a:solidFill>
                    <a:srgbClr val="FFFFFF"/>
                  </a:solidFill>
                </a:uFill>
                <a:latin typeface="Calibri"/>
                <a:ea typeface="ＭＳ Ｐゴシック"/>
              </a:rPr>
              <a:t> </a:t>
            </a:r>
            <a:r>
              <a:rPr lang="lv-LV" sz="1000" b="0" strike="noStrike" spc="-1" dirty="0" err="1">
                <a:uFill>
                  <a:solidFill>
                    <a:srgbClr val="FFFFFF"/>
                  </a:solidFill>
                </a:uFill>
                <a:latin typeface="Calibri"/>
                <a:ea typeface="ＭＳ Ｐゴシック"/>
              </a:rPr>
              <a:t>al</a:t>
            </a:r>
            <a:r>
              <a:rPr lang="lv-LV" sz="1000" b="0" strike="noStrike" spc="-1" dirty="0">
                <a:uFill>
                  <a:solidFill>
                    <a:srgbClr val="FFFFFF"/>
                  </a:solidFill>
                </a:uFill>
                <a:latin typeface="Calibri"/>
                <a:ea typeface="ＭＳ Ｐゴシック"/>
              </a:rPr>
              <a:t>. </a:t>
            </a:r>
            <a:r>
              <a:rPr lang="lv-LV" sz="1000" b="0" strike="noStrike" spc="-1" dirty="0" err="1">
                <a:uFill>
                  <a:solidFill>
                    <a:srgbClr val="FFFFFF"/>
                  </a:solidFill>
                </a:uFill>
                <a:latin typeface="Calibri"/>
                <a:ea typeface="ＭＳ Ｐゴシック"/>
              </a:rPr>
              <a:t>Drug</a:t>
            </a:r>
            <a:r>
              <a:rPr lang="lv-LV" sz="1000" b="0" strike="noStrike" spc="-1" dirty="0">
                <a:uFill>
                  <a:solidFill>
                    <a:srgbClr val="FFFFFF"/>
                  </a:solidFill>
                </a:uFill>
                <a:latin typeface="Calibri"/>
                <a:ea typeface="ＭＳ Ｐゴシック"/>
              </a:rPr>
              <a:t> </a:t>
            </a:r>
            <a:r>
              <a:rPr lang="lv-LV" sz="1000" b="0" strike="noStrike" spc="-1" dirty="0" err="1">
                <a:uFill>
                  <a:solidFill>
                    <a:srgbClr val="FFFFFF"/>
                  </a:solidFill>
                </a:uFill>
                <a:latin typeface="Calibri"/>
                <a:ea typeface="ＭＳ Ｐゴシック"/>
              </a:rPr>
              <a:t>Metab</a:t>
            </a:r>
            <a:r>
              <a:rPr lang="lv-LV" sz="1000" b="0" strike="noStrike" spc="-1" dirty="0">
                <a:uFill>
                  <a:solidFill>
                    <a:srgbClr val="FFFFFF"/>
                  </a:solidFill>
                </a:uFill>
                <a:latin typeface="Calibri"/>
                <a:ea typeface="ＭＳ Ｐゴシック"/>
              </a:rPr>
              <a:t> Dispos.2010;38:667–678.</a:t>
            </a:r>
            <a:endParaRPr lang="lv-LV" sz="1000" b="0" strike="noStrike" spc="-1" dirty="0"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603" name="Line 5"/>
          <p:cNvSpPr/>
          <p:nvPr/>
        </p:nvSpPr>
        <p:spPr>
          <a:xfrm>
            <a:off x="310680" y="883440"/>
            <a:ext cx="11490480" cy="360"/>
          </a:xfrm>
          <a:prstGeom prst="line">
            <a:avLst/>
          </a:prstGeom>
          <a:ln w="4752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/>
        </p:style>
      </p:sp>
      <p:sp>
        <p:nvSpPr>
          <p:cNvPr id="604" name="TextShape 6"/>
          <p:cNvSpPr txBox="1"/>
          <p:nvPr/>
        </p:nvSpPr>
        <p:spPr>
          <a:xfrm>
            <a:off x="9296280" y="6356520"/>
            <a:ext cx="2742840" cy="364680"/>
          </a:xfrm>
          <a:prstGeom prst="rect">
            <a:avLst/>
          </a:prstGeom>
          <a:noFill/>
          <a:ln>
            <a:noFill/>
          </a:ln>
        </p:spPr>
        <p:txBody>
          <a:bodyPr anchor="ctr"/>
          <a:lstStyle/>
          <a:p>
            <a:pPr algn="r">
              <a:lnSpc>
                <a:spcPct val="100000"/>
              </a:lnSpc>
            </a:pPr>
            <a:fld id="{8E220998-A249-48F5-80FE-391D6293910E}" type="slidenum">
              <a:rPr lang="lv-LV" sz="1200" b="0" strike="noStrike" spc="-1">
                <a:solidFill>
                  <a:srgbClr val="8B8B8B"/>
                </a:solidFill>
                <a:uFill>
                  <a:solidFill>
                    <a:srgbClr val="FFFFFF"/>
                  </a:solidFill>
                </a:uFill>
                <a:latin typeface="Calibri"/>
              </a:rPr>
              <a:t>14</a:t>
            </a:fld>
            <a:endParaRPr lang="lv-LV" sz="12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Times New Roman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>
              <p:cTn id="2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5" name="TextShape 1"/>
          <p:cNvSpPr txBox="1"/>
          <p:nvPr/>
        </p:nvSpPr>
        <p:spPr>
          <a:xfrm>
            <a:off x="878040" y="55080"/>
            <a:ext cx="10983240" cy="1122120"/>
          </a:xfrm>
          <a:prstGeom prst="rect">
            <a:avLst/>
          </a:prstGeom>
          <a:noFill/>
          <a:ln>
            <a:noFill/>
          </a:ln>
        </p:spPr>
        <p:txBody>
          <a:bodyPr anchor="ctr"/>
          <a:lstStyle/>
          <a:p>
            <a:pPr>
              <a:lnSpc>
                <a:spcPct val="100000"/>
              </a:lnSpc>
            </a:pPr>
            <a:r>
              <a:rPr lang="lv-LV" sz="3600" b="1" strike="noStrike" spc="-1" dirty="0" smtClean="0">
                <a:solidFill>
                  <a:srgbClr val="4472C4"/>
                </a:solidFill>
                <a:uFill>
                  <a:solidFill>
                    <a:srgbClr val="FFFFFF"/>
                  </a:solidFill>
                </a:uFill>
                <a:latin typeface="Calibri"/>
              </a:rPr>
              <a:t>DPP-4i atšķiras pēc </a:t>
            </a:r>
            <a:r>
              <a:rPr lang="lv-LV" sz="3600" b="1" strike="noStrike" spc="-1" dirty="0" err="1">
                <a:solidFill>
                  <a:srgbClr val="4472C4"/>
                </a:solidFill>
                <a:uFill>
                  <a:solidFill>
                    <a:srgbClr val="FFFFFF"/>
                  </a:solidFill>
                </a:uFill>
                <a:latin typeface="Calibri"/>
              </a:rPr>
              <a:t>farmakodinamiskām</a:t>
            </a:r>
            <a:r>
              <a:rPr lang="lv-LV" sz="3600" b="1" strike="noStrike" spc="-1" dirty="0">
                <a:solidFill>
                  <a:srgbClr val="4472C4"/>
                </a:solidFill>
                <a:uFill>
                  <a:solidFill>
                    <a:srgbClr val="FFFFFF"/>
                  </a:solidFill>
                </a:uFill>
                <a:latin typeface="Calibri"/>
              </a:rPr>
              <a:t> īpašībām</a:t>
            </a:r>
            <a:endParaRPr lang="lv-LV" sz="3600" b="0" strike="noStrike" spc="-1" dirty="0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Calibri"/>
            </a:endParaRPr>
          </a:p>
        </p:txBody>
      </p:sp>
      <p:graphicFrame>
        <p:nvGraphicFramePr>
          <p:cNvPr id="606" name="Table 2"/>
          <p:cNvGraphicFramePr/>
          <p:nvPr/>
        </p:nvGraphicFramePr>
        <p:xfrm>
          <a:off x="896400" y="1361160"/>
          <a:ext cx="10483560" cy="4264080"/>
        </p:xfrm>
        <a:graphic>
          <a:graphicData uri="http://schemas.openxmlformats.org/drawingml/2006/table">
            <a:tbl>
              <a:tblPr/>
              <a:tblGrid>
                <a:gridCol w="18288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62144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94328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65780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715760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1716480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</a:tblGrid>
              <a:tr h="550080">
                <a:tc>
                  <a:txBody>
                    <a:bodyPr/>
                    <a:lstStyle/>
                    <a:p>
                      <a:endParaRPr lang="lv-LV"/>
                    </a:p>
                  </a:txBody>
                  <a:tcPr marL="46800" marR="46800">
                    <a:lnL w="12240">
                      <a:solidFill>
                        <a:srgbClr val="595959"/>
                      </a:solidFill>
                    </a:lnL>
                    <a:lnR w="12240">
                      <a:solidFill>
                        <a:srgbClr val="595959"/>
                      </a:solidFill>
                    </a:lnR>
                    <a:lnT w="12240">
                      <a:solidFill>
                        <a:srgbClr val="595959"/>
                      </a:solidFill>
                    </a:lnT>
                    <a:lnB w="12240">
                      <a:solidFill>
                        <a:srgbClr val="595959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479"/>
                        </a:spcBef>
                      </a:pPr>
                      <a:r>
                        <a:rPr lang="lv-LV" sz="1600" b="1" strike="noStrike" spc="-1">
                          <a:solidFill>
                            <a:srgbClr val="3B3838"/>
                          </a:solidFill>
                          <a:uFill>
                            <a:solidFill>
                              <a:srgbClr val="FFFFFF"/>
                            </a:solidFill>
                          </a:uFill>
                          <a:latin typeface="Calibri"/>
                          <a:ea typeface="Arial Unicode MS"/>
                        </a:rPr>
                        <a:t>Sitagliptin </a:t>
                      </a:r>
                      <a:r>
                        <a:t/>
                      </a:r>
                      <a:br/>
                      <a:r>
                        <a:rPr lang="lv-LV" sz="1600" b="1" strike="noStrike" spc="-1">
                          <a:solidFill>
                            <a:srgbClr val="3B3838"/>
                          </a:solidFill>
                          <a:uFill>
                            <a:solidFill>
                              <a:srgbClr val="FFFFFF"/>
                            </a:solidFill>
                          </a:uFill>
                          <a:latin typeface="Calibri"/>
                          <a:ea typeface="Arial Unicode MS"/>
                        </a:rPr>
                        <a:t>(Merck)</a:t>
                      </a:r>
                      <a:r>
                        <a:rPr lang="lv-LV" sz="1600" b="1" strike="noStrike" spc="-1" baseline="30000">
                          <a:solidFill>
                            <a:srgbClr val="3B3838"/>
                          </a:solidFill>
                          <a:uFill>
                            <a:solidFill>
                              <a:srgbClr val="FFFFFF"/>
                            </a:solidFill>
                          </a:uFill>
                          <a:latin typeface="Calibri"/>
                          <a:ea typeface="Arial Unicode MS"/>
                        </a:rPr>
                        <a:t>1,2</a:t>
                      </a:r>
                      <a:endParaRPr lang="lv-LV" sz="1600" b="0" strike="noStrike" spc="-1">
                        <a:solidFill>
                          <a:srgbClr val="000000"/>
                        </a:solidFill>
                        <a:uFill>
                          <a:solidFill>
                            <a:srgbClr val="FFFFFF"/>
                          </a:solidFill>
                        </a:uFill>
                        <a:latin typeface="Arial"/>
                      </a:endParaRPr>
                    </a:p>
                  </a:txBody>
                  <a:tcPr marL="46800" marR="46800">
                    <a:lnL w="12240">
                      <a:solidFill>
                        <a:srgbClr val="595959"/>
                      </a:solidFill>
                    </a:lnL>
                    <a:lnR w="12240">
                      <a:solidFill>
                        <a:srgbClr val="595959"/>
                      </a:solidFill>
                    </a:lnR>
                    <a:lnT w="12240">
                      <a:solidFill>
                        <a:srgbClr val="595959"/>
                      </a:solidFill>
                    </a:lnT>
                    <a:lnB w="12240">
                      <a:solidFill>
                        <a:srgbClr val="595959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479"/>
                        </a:spcBef>
                      </a:pPr>
                      <a:r>
                        <a:rPr lang="lv-LV" sz="1600" b="1" strike="noStrike" spc="-1">
                          <a:solidFill>
                            <a:srgbClr val="C00000"/>
                          </a:solidFill>
                          <a:uFill>
                            <a:solidFill>
                              <a:srgbClr val="FFFFFF"/>
                            </a:solidFill>
                          </a:uFill>
                          <a:latin typeface="Calibri"/>
                          <a:ea typeface="Arial Unicode MS"/>
                        </a:rPr>
                        <a:t>Vildagliptin (Novartis)</a:t>
                      </a:r>
                      <a:r>
                        <a:rPr lang="lv-LV" sz="1600" b="1" strike="noStrike" spc="-1" baseline="30000">
                          <a:solidFill>
                            <a:srgbClr val="C00000"/>
                          </a:solidFill>
                          <a:uFill>
                            <a:solidFill>
                              <a:srgbClr val="FFFFFF"/>
                            </a:solidFill>
                          </a:uFill>
                          <a:latin typeface="Calibri"/>
                          <a:ea typeface="Arial Unicode MS"/>
                        </a:rPr>
                        <a:t>3–5</a:t>
                      </a:r>
                      <a:endParaRPr lang="lv-LV" sz="1600" b="0" strike="noStrike" spc="-1">
                        <a:solidFill>
                          <a:srgbClr val="000000"/>
                        </a:solidFill>
                        <a:uFill>
                          <a:solidFill>
                            <a:srgbClr val="FFFFFF"/>
                          </a:solidFill>
                        </a:uFill>
                        <a:latin typeface="Arial"/>
                      </a:endParaRPr>
                    </a:p>
                  </a:txBody>
                  <a:tcPr marL="46800" marR="46800">
                    <a:lnL w="12240">
                      <a:solidFill>
                        <a:srgbClr val="595959"/>
                      </a:solidFill>
                    </a:lnL>
                    <a:lnR w="12240">
                      <a:solidFill>
                        <a:srgbClr val="595959"/>
                      </a:solidFill>
                    </a:lnR>
                    <a:lnT w="12240">
                      <a:solidFill>
                        <a:srgbClr val="595959"/>
                      </a:solidFill>
                    </a:lnT>
                    <a:lnB w="12240">
                      <a:solidFill>
                        <a:srgbClr val="595959"/>
                      </a:solidFill>
                    </a:lnB>
                    <a:solidFill>
                      <a:srgbClr val="FBE5D6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479"/>
                        </a:spcBef>
                      </a:pPr>
                      <a:r>
                        <a:rPr lang="lv-LV" sz="1600" b="1" strike="noStrike" spc="-1">
                          <a:solidFill>
                            <a:srgbClr val="3B3838"/>
                          </a:solidFill>
                          <a:uFill>
                            <a:solidFill>
                              <a:srgbClr val="FFFFFF"/>
                            </a:solidFill>
                          </a:uFill>
                          <a:latin typeface="Calibri"/>
                          <a:ea typeface="Arial Unicode MS"/>
                        </a:rPr>
                        <a:t>Saxagliptin (BMS/AZ)</a:t>
                      </a:r>
                      <a:r>
                        <a:rPr lang="lv-LV" sz="1600" b="1" strike="noStrike" spc="-1" baseline="30000">
                          <a:solidFill>
                            <a:srgbClr val="3B3838"/>
                          </a:solidFill>
                          <a:uFill>
                            <a:solidFill>
                              <a:srgbClr val="FFFFFF"/>
                            </a:solidFill>
                          </a:uFill>
                          <a:latin typeface="Calibri"/>
                          <a:ea typeface="Arial Unicode MS"/>
                        </a:rPr>
                        <a:t>3,6</a:t>
                      </a:r>
                      <a:endParaRPr lang="lv-LV" sz="1600" b="0" strike="noStrike" spc="-1">
                        <a:solidFill>
                          <a:srgbClr val="000000"/>
                        </a:solidFill>
                        <a:uFill>
                          <a:solidFill>
                            <a:srgbClr val="FFFFFF"/>
                          </a:solidFill>
                        </a:uFill>
                        <a:latin typeface="Arial"/>
                      </a:endParaRPr>
                    </a:p>
                  </a:txBody>
                  <a:tcPr marL="46800" marR="46800">
                    <a:lnL w="12240">
                      <a:solidFill>
                        <a:srgbClr val="595959"/>
                      </a:solidFill>
                    </a:lnL>
                    <a:lnR w="12240">
                      <a:solidFill>
                        <a:srgbClr val="595959"/>
                      </a:solidFill>
                    </a:lnR>
                    <a:lnT w="12240">
                      <a:solidFill>
                        <a:srgbClr val="595959"/>
                      </a:solidFill>
                    </a:lnT>
                    <a:lnB w="12240">
                      <a:solidFill>
                        <a:srgbClr val="595959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479"/>
                        </a:spcBef>
                      </a:pPr>
                      <a:r>
                        <a:rPr lang="lv-LV" sz="1600" b="1" strike="noStrike" spc="-1">
                          <a:solidFill>
                            <a:srgbClr val="3B3838"/>
                          </a:solidFill>
                          <a:uFill>
                            <a:solidFill>
                              <a:srgbClr val="FFFFFF"/>
                            </a:solidFill>
                          </a:uFill>
                          <a:latin typeface="Calibri"/>
                          <a:ea typeface="Arial Unicode MS"/>
                        </a:rPr>
                        <a:t>Alogliptin </a:t>
                      </a:r>
                      <a:r>
                        <a:t/>
                      </a:r>
                      <a:br/>
                      <a:r>
                        <a:rPr lang="lv-LV" sz="1600" b="1" strike="noStrike" spc="-1">
                          <a:solidFill>
                            <a:srgbClr val="3B3838"/>
                          </a:solidFill>
                          <a:uFill>
                            <a:solidFill>
                              <a:srgbClr val="FFFFFF"/>
                            </a:solidFill>
                          </a:uFill>
                          <a:latin typeface="Calibri"/>
                          <a:ea typeface="Arial Unicode MS"/>
                        </a:rPr>
                        <a:t>(Takeda)</a:t>
                      </a:r>
                      <a:r>
                        <a:rPr lang="lv-LV" sz="1600" b="1" strike="noStrike" spc="-1" baseline="30000">
                          <a:solidFill>
                            <a:srgbClr val="3B3838"/>
                          </a:solidFill>
                          <a:uFill>
                            <a:solidFill>
                              <a:srgbClr val="FFFFFF"/>
                            </a:solidFill>
                          </a:uFill>
                          <a:latin typeface="Calibri"/>
                          <a:ea typeface="Arial Unicode MS"/>
                        </a:rPr>
                        <a:t>7</a:t>
                      </a:r>
                      <a:endParaRPr lang="lv-LV" sz="1600" b="0" strike="noStrike" spc="-1">
                        <a:solidFill>
                          <a:srgbClr val="000000"/>
                        </a:solidFill>
                        <a:uFill>
                          <a:solidFill>
                            <a:srgbClr val="FFFFFF"/>
                          </a:solidFill>
                        </a:uFill>
                        <a:latin typeface="Arial"/>
                      </a:endParaRPr>
                    </a:p>
                  </a:txBody>
                  <a:tcPr marL="46800" marR="46800">
                    <a:lnL w="12240">
                      <a:solidFill>
                        <a:srgbClr val="595959"/>
                      </a:solidFill>
                    </a:lnL>
                    <a:lnR w="12240">
                      <a:solidFill>
                        <a:srgbClr val="595959"/>
                      </a:solidFill>
                    </a:lnR>
                    <a:lnT w="12240">
                      <a:solidFill>
                        <a:srgbClr val="595959"/>
                      </a:solidFill>
                    </a:lnT>
                    <a:lnB w="12240">
                      <a:solidFill>
                        <a:srgbClr val="595959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479"/>
                        </a:spcBef>
                      </a:pPr>
                      <a:r>
                        <a:rPr lang="lv-LV" sz="1600" b="1" strike="noStrike" spc="-1">
                          <a:solidFill>
                            <a:srgbClr val="3B3838"/>
                          </a:solidFill>
                          <a:uFill>
                            <a:solidFill>
                              <a:srgbClr val="FFFFFF"/>
                            </a:solidFill>
                          </a:uFill>
                          <a:latin typeface="Calibri"/>
                          <a:ea typeface="Arial Unicode MS"/>
                        </a:rPr>
                        <a:t>Linagliptin</a:t>
                      </a:r>
                      <a:r>
                        <a:t/>
                      </a:r>
                      <a:br/>
                      <a:r>
                        <a:rPr lang="lv-LV" sz="1600" b="1" strike="noStrike" spc="-1">
                          <a:solidFill>
                            <a:srgbClr val="3B3838"/>
                          </a:solidFill>
                          <a:uFill>
                            <a:solidFill>
                              <a:srgbClr val="FFFFFF"/>
                            </a:solidFill>
                          </a:uFill>
                          <a:latin typeface="Calibri"/>
                          <a:ea typeface="Arial Unicode MS"/>
                        </a:rPr>
                        <a:t>(BI)</a:t>
                      </a:r>
                      <a:r>
                        <a:rPr lang="lv-LV" sz="1600" b="1" strike="noStrike" spc="-1" baseline="30000">
                          <a:solidFill>
                            <a:srgbClr val="3B3838"/>
                          </a:solidFill>
                          <a:uFill>
                            <a:solidFill>
                              <a:srgbClr val="FFFFFF"/>
                            </a:solidFill>
                          </a:uFill>
                          <a:latin typeface="Calibri"/>
                          <a:ea typeface="Arial Unicode MS"/>
                        </a:rPr>
                        <a:t>8,9</a:t>
                      </a:r>
                      <a:endParaRPr lang="lv-LV" sz="1600" b="0" strike="noStrike" spc="-1">
                        <a:solidFill>
                          <a:srgbClr val="000000"/>
                        </a:solidFill>
                        <a:uFill>
                          <a:solidFill>
                            <a:srgbClr val="FFFFFF"/>
                          </a:solidFill>
                        </a:uFill>
                        <a:latin typeface="Arial"/>
                      </a:endParaRPr>
                    </a:p>
                  </a:txBody>
                  <a:tcPr marL="46800" marR="46800">
                    <a:lnL w="12240">
                      <a:solidFill>
                        <a:srgbClr val="595959"/>
                      </a:solidFill>
                    </a:lnL>
                    <a:lnR w="12240">
                      <a:solidFill>
                        <a:srgbClr val="595959"/>
                      </a:solidFill>
                    </a:lnR>
                    <a:lnT w="12240">
                      <a:solidFill>
                        <a:srgbClr val="595959"/>
                      </a:solidFill>
                    </a:lnT>
                    <a:lnB w="12240">
                      <a:solidFill>
                        <a:srgbClr val="595959"/>
                      </a:solidFill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748800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479"/>
                        </a:spcBef>
                      </a:pPr>
                      <a:r>
                        <a:rPr lang="lv-LV" sz="1600" b="1" strike="noStrike" spc="-1">
                          <a:solidFill>
                            <a:srgbClr val="FFFFFF"/>
                          </a:solidFill>
                          <a:uFill>
                            <a:solidFill>
                              <a:srgbClr val="FFFFFF"/>
                            </a:solidFill>
                          </a:uFill>
                          <a:latin typeface="Calibri"/>
                          <a:ea typeface="Arial Unicode MS"/>
                        </a:rPr>
                        <a:t>DPP-4 Peak Inhibition</a:t>
                      </a:r>
                      <a:endParaRPr lang="lv-LV" sz="1600" b="0" strike="noStrike" spc="-1">
                        <a:solidFill>
                          <a:srgbClr val="000000"/>
                        </a:solidFill>
                        <a:uFill>
                          <a:solidFill>
                            <a:srgbClr val="FFFFFF"/>
                          </a:solidFill>
                        </a:uFill>
                        <a:latin typeface="Arial"/>
                      </a:endParaRPr>
                    </a:p>
                  </a:txBody>
                  <a:tcPr marL="45720" marR="45720">
                    <a:lnL w="12240">
                      <a:solidFill>
                        <a:srgbClr val="595959"/>
                      </a:solidFill>
                    </a:lnL>
                    <a:lnR w="12240">
                      <a:solidFill>
                        <a:srgbClr val="595959"/>
                      </a:solidFill>
                    </a:lnR>
                    <a:lnT w="12240">
                      <a:solidFill>
                        <a:srgbClr val="595959"/>
                      </a:solidFill>
                    </a:lnT>
                    <a:lnB w="12240">
                      <a:solidFill>
                        <a:srgbClr val="595959"/>
                      </a:solidFill>
                    </a:lnB>
                    <a:solidFill>
                      <a:srgbClr val="4472C4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479"/>
                        </a:spcBef>
                      </a:pPr>
                      <a:r>
                        <a:rPr lang="lv-LV" sz="1600" b="0" strike="noStrike" spc="-1">
                          <a:solidFill>
                            <a:srgbClr val="3B3838"/>
                          </a:solidFill>
                          <a:uFill>
                            <a:solidFill>
                              <a:srgbClr val="FFFFFF"/>
                            </a:solidFill>
                          </a:uFill>
                          <a:latin typeface="Calibri"/>
                          <a:ea typeface="Arial Unicode MS"/>
                        </a:rPr>
                        <a:t>~97%</a:t>
                      </a:r>
                      <a:endParaRPr lang="lv-LV" sz="1600" b="0" strike="noStrike" spc="-1">
                        <a:solidFill>
                          <a:srgbClr val="000000"/>
                        </a:solidFill>
                        <a:uFill>
                          <a:solidFill>
                            <a:srgbClr val="FFFFFF"/>
                          </a:solidFill>
                        </a:uFill>
                        <a:latin typeface="Arial"/>
                      </a:endParaRPr>
                    </a:p>
                  </a:txBody>
                  <a:tcPr marL="45720" marR="45720">
                    <a:lnL w="12240">
                      <a:solidFill>
                        <a:srgbClr val="595959"/>
                      </a:solidFill>
                    </a:lnL>
                    <a:lnR w="12240">
                      <a:solidFill>
                        <a:srgbClr val="595959"/>
                      </a:solidFill>
                    </a:lnR>
                    <a:lnT w="12240">
                      <a:solidFill>
                        <a:srgbClr val="595959"/>
                      </a:solidFill>
                    </a:lnT>
                    <a:lnB w="12240">
                      <a:solidFill>
                        <a:srgbClr val="595959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479"/>
                        </a:spcBef>
                      </a:pPr>
                      <a:r>
                        <a:rPr lang="lv-LV" sz="1600" b="0" strike="noStrike" spc="-1">
                          <a:solidFill>
                            <a:srgbClr val="C00000"/>
                          </a:solidFill>
                          <a:uFill>
                            <a:solidFill>
                              <a:srgbClr val="FFFFFF"/>
                            </a:solidFill>
                          </a:uFill>
                          <a:latin typeface="Calibri"/>
                          <a:ea typeface="Arial Unicode MS"/>
                        </a:rPr>
                        <a:t>~95%</a:t>
                      </a:r>
                      <a:endParaRPr lang="lv-LV" sz="1600" b="0" strike="noStrike" spc="-1">
                        <a:solidFill>
                          <a:srgbClr val="000000"/>
                        </a:solidFill>
                        <a:uFill>
                          <a:solidFill>
                            <a:srgbClr val="FFFFFF"/>
                          </a:solidFill>
                        </a:uFill>
                        <a:latin typeface="Arial"/>
                      </a:endParaRPr>
                    </a:p>
                  </a:txBody>
                  <a:tcPr marL="45720" marR="45720">
                    <a:lnL w="12240">
                      <a:solidFill>
                        <a:srgbClr val="595959"/>
                      </a:solidFill>
                    </a:lnL>
                    <a:lnR w="12240">
                      <a:solidFill>
                        <a:srgbClr val="595959"/>
                      </a:solidFill>
                    </a:lnR>
                    <a:lnT w="12240">
                      <a:solidFill>
                        <a:srgbClr val="595959"/>
                      </a:solidFill>
                    </a:lnT>
                    <a:lnB w="12240">
                      <a:solidFill>
                        <a:srgbClr val="595959"/>
                      </a:solidFill>
                    </a:lnB>
                    <a:solidFill>
                      <a:srgbClr val="FBE5D6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479"/>
                        </a:spcBef>
                      </a:pPr>
                      <a:r>
                        <a:rPr lang="lv-LV" sz="1600" b="0" strike="noStrike" spc="-1">
                          <a:solidFill>
                            <a:srgbClr val="3B3838"/>
                          </a:solidFill>
                          <a:uFill>
                            <a:solidFill>
                              <a:srgbClr val="FFFFFF"/>
                            </a:solidFill>
                          </a:uFill>
                          <a:latin typeface="Calibri"/>
                          <a:ea typeface="Arial Unicode MS"/>
                        </a:rPr>
                        <a:t>~80%</a:t>
                      </a:r>
                      <a:endParaRPr lang="lv-LV" sz="1600" b="0" strike="noStrike" spc="-1">
                        <a:solidFill>
                          <a:srgbClr val="000000"/>
                        </a:solidFill>
                        <a:uFill>
                          <a:solidFill>
                            <a:srgbClr val="FFFFFF"/>
                          </a:solidFill>
                        </a:uFill>
                        <a:latin typeface="Arial"/>
                      </a:endParaRPr>
                    </a:p>
                  </a:txBody>
                  <a:tcPr marL="45720" marR="45720">
                    <a:lnL w="12240">
                      <a:solidFill>
                        <a:srgbClr val="595959"/>
                      </a:solidFill>
                    </a:lnL>
                    <a:lnR w="12240">
                      <a:solidFill>
                        <a:srgbClr val="595959"/>
                      </a:solidFill>
                    </a:lnR>
                    <a:lnT w="12240">
                      <a:solidFill>
                        <a:srgbClr val="595959"/>
                      </a:solidFill>
                    </a:lnT>
                    <a:lnB w="12240">
                      <a:solidFill>
                        <a:srgbClr val="595959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479"/>
                        </a:spcBef>
                      </a:pPr>
                      <a:r>
                        <a:rPr lang="lv-LV" sz="1600" b="0" strike="noStrike" spc="-1">
                          <a:solidFill>
                            <a:srgbClr val="3B3838"/>
                          </a:solidFill>
                          <a:uFill>
                            <a:solidFill>
                              <a:srgbClr val="FFFFFF"/>
                            </a:solidFill>
                          </a:uFill>
                          <a:latin typeface="Calibri"/>
                          <a:ea typeface="Arial Unicode MS"/>
                        </a:rPr>
                        <a:t>N/A</a:t>
                      </a:r>
                      <a:endParaRPr lang="lv-LV" sz="1600" b="0" strike="noStrike" spc="-1">
                        <a:solidFill>
                          <a:srgbClr val="000000"/>
                        </a:solidFill>
                        <a:uFill>
                          <a:solidFill>
                            <a:srgbClr val="FFFFFF"/>
                          </a:solidFill>
                        </a:uFill>
                        <a:latin typeface="Arial"/>
                      </a:endParaRPr>
                    </a:p>
                  </a:txBody>
                  <a:tcPr marL="45720" marR="45720">
                    <a:lnL w="12240">
                      <a:solidFill>
                        <a:srgbClr val="595959"/>
                      </a:solidFill>
                    </a:lnL>
                    <a:lnR w="12240">
                      <a:solidFill>
                        <a:srgbClr val="595959"/>
                      </a:solidFill>
                    </a:lnR>
                    <a:lnT w="12240">
                      <a:solidFill>
                        <a:srgbClr val="595959"/>
                      </a:solidFill>
                    </a:lnT>
                    <a:lnB w="12240">
                      <a:solidFill>
                        <a:srgbClr val="595959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479"/>
                        </a:spcBef>
                      </a:pPr>
                      <a:r>
                        <a:rPr lang="lv-LV" sz="1600" b="0" strike="noStrike" spc="-1">
                          <a:solidFill>
                            <a:srgbClr val="3B3838"/>
                          </a:solidFill>
                          <a:uFill>
                            <a:solidFill>
                              <a:srgbClr val="FFFFFF"/>
                            </a:solidFill>
                          </a:uFill>
                          <a:latin typeface="Calibri"/>
                          <a:ea typeface="Arial Unicode MS"/>
                        </a:rPr>
                        <a:t>92%–94%</a:t>
                      </a:r>
                      <a:endParaRPr lang="lv-LV" sz="1600" b="0" strike="noStrike" spc="-1">
                        <a:solidFill>
                          <a:srgbClr val="000000"/>
                        </a:solidFill>
                        <a:uFill>
                          <a:solidFill>
                            <a:srgbClr val="FFFFFF"/>
                          </a:solidFill>
                        </a:uFill>
                        <a:latin typeface="Arial"/>
                      </a:endParaRPr>
                    </a:p>
                  </a:txBody>
                  <a:tcPr marL="45720" marR="45720">
                    <a:lnL w="12240">
                      <a:solidFill>
                        <a:srgbClr val="595959"/>
                      </a:solidFill>
                    </a:lnL>
                    <a:lnR w="12240">
                      <a:solidFill>
                        <a:srgbClr val="595959"/>
                      </a:solidFill>
                    </a:lnR>
                    <a:lnT w="12240">
                      <a:solidFill>
                        <a:srgbClr val="595959"/>
                      </a:solidFill>
                    </a:lnT>
                    <a:lnB w="12240">
                      <a:solidFill>
                        <a:srgbClr val="595959"/>
                      </a:solidFill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481320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479"/>
                        </a:spcBef>
                      </a:pPr>
                      <a:r>
                        <a:rPr lang="lv-LV" sz="1600" b="1" strike="noStrike" spc="-1">
                          <a:solidFill>
                            <a:srgbClr val="FFFFFF"/>
                          </a:solidFill>
                          <a:uFill>
                            <a:solidFill>
                              <a:srgbClr val="FFFFFF"/>
                            </a:solidFill>
                          </a:uFill>
                          <a:latin typeface="Calibri"/>
                          <a:ea typeface="Arial Unicode MS"/>
                        </a:rPr>
                        <a:t>IC</a:t>
                      </a:r>
                      <a:r>
                        <a:rPr lang="lv-LV" sz="1600" b="1" strike="noStrike" spc="-1" baseline="-25000">
                          <a:solidFill>
                            <a:srgbClr val="FFFFFF"/>
                          </a:solidFill>
                          <a:uFill>
                            <a:solidFill>
                              <a:srgbClr val="FFFFFF"/>
                            </a:solidFill>
                          </a:uFill>
                          <a:latin typeface="Calibri"/>
                          <a:ea typeface="Arial Unicode MS"/>
                        </a:rPr>
                        <a:t>50</a:t>
                      </a:r>
                      <a:r>
                        <a:rPr lang="lv-LV" sz="1600" b="1" strike="noStrike" spc="-1">
                          <a:solidFill>
                            <a:srgbClr val="FFFFFF"/>
                          </a:solidFill>
                          <a:uFill>
                            <a:solidFill>
                              <a:srgbClr val="FFFFFF"/>
                            </a:solidFill>
                          </a:uFill>
                          <a:latin typeface="Calibri"/>
                          <a:ea typeface="Arial Unicode MS"/>
                        </a:rPr>
                        <a:t> for DPP-4 (nM)</a:t>
                      </a:r>
                      <a:endParaRPr lang="lv-LV" sz="1600" b="0" strike="noStrike" spc="-1">
                        <a:solidFill>
                          <a:srgbClr val="000000"/>
                        </a:solidFill>
                        <a:uFill>
                          <a:solidFill>
                            <a:srgbClr val="FFFFFF"/>
                          </a:solidFill>
                        </a:uFill>
                        <a:latin typeface="Arial"/>
                      </a:endParaRPr>
                    </a:p>
                  </a:txBody>
                  <a:tcPr marL="45720" marR="45720">
                    <a:lnL w="12240">
                      <a:solidFill>
                        <a:srgbClr val="595959"/>
                      </a:solidFill>
                    </a:lnL>
                    <a:lnR w="12240">
                      <a:solidFill>
                        <a:srgbClr val="595959"/>
                      </a:solidFill>
                    </a:lnR>
                    <a:lnT w="12240">
                      <a:solidFill>
                        <a:srgbClr val="595959"/>
                      </a:solidFill>
                    </a:lnT>
                    <a:lnB w="12240">
                      <a:solidFill>
                        <a:srgbClr val="595959"/>
                      </a:solidFill>
                    </a:lnB>
                    <a:solidFill>
                      <a:srgbClr val="4472C4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479"/>
                        </a:spcBef>
                      </a:pPr>
                      <a:r>
                        <a:rPr lang="lv-LV" sz="1600" b="0" strike="noStrike" spc="-1">
                          <a:solidFill>
                            <a:srgbClr val="3B3838"/>
                          </a:solidFill>
                          <a:uFill>
                            <a:solidFill>
                              <a:srgbClr val="FFFFFF"/>
                            </a:solidFill>
                          </a:uFill>
                          <a:latin typeface="Calibri"/>
                          <a:ea typeface="Arial Unicode MS"/>
                        </a:rPr>
                        <a:t>18</a:t>
                      </a:r>
                      <a:endParaRPr lang="lv-LV" sz="1600" b="0" strike="noStrike" spc="-1">
                        <a:solidFill>
                          <a:srgbClr val="000000"/>
                        </a:solidFill>
                        <a:uFill>
                          <a:solidFill>
                            <a:srgbClr val="FFFFFF"/>
                          </a:solidFill>
                        </a:uFill>
                        <a:latin typeface="Arial"/>
                      </a:endParaRPr>
                    </a:p>
                  </a:txBody>
                  <a:tcPr marL="45720" marR="45720">
                    <a:lnL w="12240">
                      <a:solidFill>
                        <a:srgbClr val="595959"/>
                      </a:solidFill>
                    </a:lnL>
                    <a:lnR w="12240">
                      <a:solidFill>
                        <a:srgbClr val="595959"/>
                      </a:solidFill>
                    </a:lnR>
                    <a:lnT w="12240">
                      <a:solidFill>
                        <a:srgbClr val="595959"/>
                      </a:solidFill>
                    </a:lnT>
                    <a:lnB w="12240">
                      <a:solidFill>
                        <a:srgbClr val="595959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479"/>
                        </a:spcBef>
                      </a:pPr>
                      <a:r>
                        <a:rPr lang="lv-LV" sz="1600" b="0" strike="noStrike" spc="-1">
                          <a:solidFill>
                            <a:srgbClr val="C00000"/>
                          </a:solidFill>
                          <a:uFill>
                            <a:solidFill>
                              <a:srgbClr val="FFFFFF"/>
                            </a:solidFill>
                          </a:uFill>
                          <a:latin typeface="Calibri"/>
                          <a:ea typeface="Arial Unicode MS"/>
                        </a:rPr>
                        <a:t>5.3</a:t>
                      </a:r>
                      <a:endParaRPr lang="lv-LV" sz="1600" b="0" strike="noStrike" spc="-1">
                        <a:solidFill>
                          <a:srgbClr val="000000"/>
                        </a:solidFill>
                        <a:uFill>
                          <a:solidFill>
                            <a:srgbClr val="FFFFFF"/>
                          </a:solidFill>
                        </a:uFill>
                        <a:latin typeface="Arial"/>
                      </a:endParaRPr>
                    </a:p>
                  </a:txBody>
                  <a:tcPr marL="45720" marR="45720">
                    <a:lnL w="12240">
                      <a:solidFill>
                        <a:srgbClr val="595959"/>
                      </a:solidFill>
                    </a:lnL>
                    <a:lnR w="12240">
                      <a:solidFill>
                        <a:srgbClr val="595959"/>
                      </a:solidFill>
                    </a:lnR>
                    <a:lnT w="12240">
                      <a:solidFill>
                        <a:srgbClr val="595959"/>
                      </a:solidFill>
                    </a:lnT>
                    <a:lnB w="12240">
                      <a:solidFill>
                        <a:srgbClr val="595959"/>
                      </a:solidFill>
                    </a:lnB>
                    <a:solidFill>
                      <a:srgbClr val="FBE5D6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479"/>
                        </a:spcBef>
                      </a:pPr>
                      <a:r>
                        <a:rPr lang="lv-LV" sz="1600" b="0" strike="noStrike" spc="-1">
                          <a:solidFill>
                            <a:srgbClr val="3B3838"/>
                          </a:solidFill>
                          <a:uFill>
                            <a:solidFill>
                              <a:srgbClr val="FFFFFF"/>
                            </a:solidFill>
                          </a:uFill>
                          <a:latin typeface="Calibri"/>
                          <a:ea typeface="Arial Unicode MS"/>
                        </a:rPr>
                        <a:t>3.4</a:t>
                      </a:r>
                      <a:endParaRPr lang="lv-LV" sz="1600" b="0" strike="noStrike" spc="-1">
                        <a:solidFill>
                          <a:srgbClr val="000000"/>
                        </a:solidFill>
                        <a:uFill>
                          <a:solidFill>
                            <a:srgbClr val="FFFFFF"/>
                          </a:solidFill>
                        </a:uFill>
                        <a:latin typeface="Arial"/>
                      </a:endParaRPr>
                    </a:p>
                  </a:txBody>
                  <a:tcPr marL="45720" marR="45720">
                    <a:lnL w="12240">
                      <a:solidFill>
                        <a:srgbClr val="595959"/>
                      </a:solidFill>
                    </a:lnL>
                    <a:lnR w="12240">
                      <a:solidFill>
                        <a:srgbClr val="595959"/>
                      </a:solidFill>
                    </a:lnR>
                    <a:lnT w="12240">
                      <a:solidFill>
                        <a:srgbClr val="595959"/>
                      </a:solidFill>
                    </a:lnT>
                    <a:lnB w="12240">
                      <a:solidFill>
                        <a:srgbClr val="595959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479"/>
                        </a:spcBef>
                      </a:pPr>
                      <a:r>
                        <a:rPr lang="lv-LV" sz="1600" b="0" strike="noStrike" spc="-1">
                          <a:solidFill>
                            <a:srgbClr val="3B3838"/>
                          </a:solidFill>
                          <a:uFill>
                            <a:solidFill>
                              <a:srgbClr val="FFFFFF"/>
                            </a:solidFill>
                          </a:uFill>
                          <a:latin typeface="Calibri"/>
                          <a:ea typeface="Arial Unicode MS"/>
                        </a:rPr>
                        <a:t>6.9</a:t>
                      </a:r>
                      <a:endParaRPr lang="lv-LV" sz="1600" b="0" strike="noStrike" spc="-1">
                        <a:solidFill>
                          <a:srgbClr val="000000"/>
                        </a:solidFill>
                        <a:uFill>
                          <a:solidFill>
                            <a:srgbClr val="FFFFFF"/>
                          </a:solidFill>
                        </a:uFill>
                        <a:latin typeface="Arial"/>
                      </a:endParaRPr>
                    </a:p>
                  </a:txBody>
                  <a:tcPr marL="45720" marR="45720">
                    <a:lnL w="12240">
                      <a:solidFill>
                        <a:srgbClr val="595959"/>
                      </a:solidFill>
                    </a:lnL>
                    <a:lnR w="12240">
                      <a:solidFill>
                        <a:srgbClr val="595959"/>
                      </a:solidFill>
                    </a:lnR>
                    <a:lnT w="12240">
                      <a:solidFill>
                        <a:srgbClr val="595959"/>
                      </a:solidFill>
                    </a:lnT>
                    <a:lnB w="12240">
                      <a:solidFill>
                        <a:srgbClr val="595959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479"/>
                        </a:spcBef>
                      </a:pPr>
                      <a:r>
                        <a:rPr lang="lv-LV" sz="1600" b="0" strike="noStrike" spc="-1">
                          <a:solidFill>
                            <a:srgbClr val="3B3838"/>
                          </a:solidFill>
                          <a:uFill>
                            <a:solidFill>
                              <a:srgbClr val="FFFFFF"/>
                            </a:solidFill>
                          </a:uFill>
                          <a:latin typeface="Calibri"/>
                          <a:ea typeface="Arial Unicode MS"/>
                        </a:rPr>
                        <a:t>~1</a:t>
                      </a:r>
                      <a:endParaRPr lang="lv-LV" sz="1600" b="0" strike="noStrike" spc="-1">
                        <a:solidFill>
                          <a:srgbClr val="000000"/>
                        </a:solidFill>
                        <a:uFill>
                          <a:solidFill>
                            <a:srgbClr val="FFFFFF"/>
                          </a:solidFill>
                        </a:uFill>
                        <a:latin typeface="Arial"/>
                      </a:endParaRPr>
                    </a:p>
                  </a:txBody>
                  <a:tcPr marL="45720" marR="45720">
                    <a:lnL w="12240">
                      <a:solidFill>
                        <a:srgbClr val="595959"/>
                      </a:solidFill>
                    </a:lnL>
                    <a:lnR w="12240">
                      <a:solidFill>
                        <a:srgbClr val="595959"/>
                      </a:solidFill>
                    </a:lnR>
                    <a:lnT w="12240">
                      <a:solidFill>
                        <a:srgbClr val="595959"/>
                      </a:solidFill>
                    </a:lnT>
                    <a:lnB w="12240">
                      <a:solidFill>
                        <a:srgbClr val="595959"/>
                      </a:solidFill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816480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479"/>
                        </a:spcBef>
                      </a:pPr>
                      <a:r>
                        <a:rPr lang="lv-LV" sz="1600" b="1" strike="noStrike" spc="-1">
                          <a:solidFill>
                            <a:srgbClr val="FFFFFF"/>
                          </a:solidFill>
                          <a:uFill>
                            <a:solidFill>
                              <a:srgbClr val="FFFFFF"/>
                            </a:solidFill>
                          </a:uFill>
                          <a:latin typeface="Calibri"/>
                          <a:ea typeface="Arial Unicode MS"/>
                        </a:rPr>
                        <a:t>IC</a:t>
                      </a:r>
                      <a:r>
                        <a:rPr lang="lv-LV" sz="1600" b="1" strike="noStrike" spc="-1" baseline="-25000">
                          <a:solidFill>
                            <a:srgbClr val="FFFFFF"/>
                          </a:solidFill>
                          <a:uFill>
                            <a:solidFill>
                              <a:srgbClr val="FFFFFF"/>
                            </a:solidFill>
                          </a:uFill>
                          <a:latin typeface="Calibri"/>
                          <a:ea typeface="Arial Unicode MS"/>
                        </a:rPr>
                        <a:t>50</a:t>
                      </a:r>
                      <a:r>
                        <a:rPr lang="lv-LV" sz="1600" b="1" strike="noStrike" spc="-1">
                          <a:solidFill>
                            <a:srgbClr val="FFFFFF"/>
                          </a:solidFill>
                          <a:uFill>
                            <a:solidFill>
                              <a:srgbClr val="FFFFFF"/>
                            </a:solidFill>
                          </a:uFill>
                          <a:latin typeface="Calibri"/>
                          <a:ea typeface="Arial Unicode MS"/>
                        </a:rPr>
                        <a:t> for DPP-8</a:t>
                      </a:r>
                      <a:endParaRPr lang="lv-LV" sz="1600" b="0" strike="noStrike" spc="-1">
                        <a:solidFill>
                          <a:srgbClr val="000000"/>
                        </a:solidFill>
                        <a:uFill>
                          <a:solidFill>
                            <a:srgbClr val="FFFFFF"/>
                          </a:solidFill>
                        </a:uFill>
                        <a:latin typeface="Arial"/>
                      </a:endParaRPr>
                    </a:p>
                    <a:p>
                      <a:pPr>
                        <a:lnSpc>
                          <a:spcPct val="100000"/>
                        </a:lnSpc>
                        <a:spcBef>
                          <a:spcPts val="479"/>
                        </a:spcBef>
                      </a:pPr>
                      <a:r>
                        <a:rPr lang="lv-LV" sz="1600" b="1" strike="noStrike" spc="-1">
                          <a:solidFill>
                            <a:srgbClr val="FFFFFF"/>
                          </a:solidFill>
                          <a:uFill>
                            <a:solidFill>
                              <a:srgbClr val="FFFFFF"/>
                            </a:solidFill>
                          </a:uFill>
                          <a:latin typeface="Calibri"/>
                          <a:ea typeface="Arial Unicode MS"/>
                        </a:rPr>
                        <a:t>(DPP-8/DPP-4) (nM)</a:t>
                      </a:r>
                      <a:endParaRPr lang="lv-LV" sz="1600" b="0" strike="noStrike" spc="-1">
                        <a:solidFill>
                          <a:srgbClr val="000000"/>
                        </a:solidFill>
                        <a:uFill>
                          <a:solidFill>
                            <a:srgbClr val="FFFFFF"/>
                          </a:solidFill>
                        </a:uFill>
                        <a:latin typeface="Arial"/>
                      </a:endParaRPr>
                    </a:p>
                  </a:txBody>
                  <a:tcPr marL="45720" marR="45720">
                    <a:lnL w="12240">
                      <a:solidFill>
                        <a:srgbClr val="595959"/>
                      </a:solidFill>
                    </a:lnL>
                    <a:lnR w="12240">
                      <a:solidFill>
                        <a:srgbClr val="595959"/>
                      </a:solidFill>
                    </a:lnR>
                    <a:lnT w="12240">
                      <a:solidFill>
                        <a:srgbClr val="595959"/>
                      </a:solidFill>
                    </a:lnT>
                    <a:lnB w="12240">
                      <a:solidFill>
                        <a:srgbClr val="595959"/>
                      </a:solidFill>
                    </a:lnB>
                    <a:solidFill>
                      <a:srgbClr val="4472C4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479"/>
                        </a:spcBef>
                      </a:pPr>
                      <a:r>
                        <a:rPr lang="lv-LV" sz="1600" b="1" strike="noStrike" spc="-1">
                          <a:solidFill>
                            <a:srgbClr val="3B3838"/>
                          </a:solidFill>
                          <a:uFill>
                            <a:solidFill>
                              <a:srgbClr val="FFFFFF"/>
                            </a:solidFill>
                          </a:uFill>
                          <a:latin typeface="Calibri"/>
                          <a:ea typeface="Arial Unicode MS"/>
                        </a:rPr>
                        <a:t>48,000</a:t>
                      </a:r>
                      <a:endParaRPr lang="lv-LV" sz="1600" b="0" strike="noStrike" spc="-1">
                        <a:solidFill>
                          <a:srgbClr val="000000"/>
                        </a:solidFill>
                        <a:uFill>
                          <a:solidFill>
                            <a:srgbClr val="FFFFFF"/>
                          </a:solidFill>
                        </a:uFill>
                        <a:latin typeface="Arial"/>
                      </a:endParaRPr>
                    </a:p>
                    <a:p>
                      <a:pPr algn="ctr">
                        <a:lnSpc>
                          <a:spcPct val="100000"/>
                        </a:lnSpc>
                        <a:spcBef>
                          <a:spcPts val="479"/>
                        </a:spcBef>
                      </a:pPr>
                      <a:r>
                        <a:rPr lang="lv-LV" sz="1600" b="1" strike="noStrike" spc="-1">
                          <a:solidFill>
                            <a:srgbClr val="3B3838"/>
                          </a:solidFill>
                          <a:uFill>
                            <a:solidFill>
                              <a:srgbClr val="FFFFFF"/>
                            </a:solidFill>
                          </a:uFill>
                          <a:latin typeface="Calibri"/>
                          <a:ea typeface="Arial Unicode MS"/>
                        </a:rPr>
                        <a:t>(2600)</a:t>
                      </a:r>
                      <a:endParaRPr lang="lv-LV" sz="1600" b="0" strike="noStrike" spc="-1">
                        <a:solidFill>
                          <a:srgbClr val="000000"/>
                        </a:solidFill>
                        <a:uFill>
                          <a:solidFill>
                            <a:srgbClr val="FFFFFF"/>
                          </a:solidFill>
                        </a:uFill>
                        <a:latin typeface="Arial"/>
                      </a:endParaRPr>
                    </a:p>
                  </a:txBody>
                  <a:tcPr marL="45720" marR="45720">
                    <a:lnL w="12240">
                      <a:solidFill>
                        <a:srgbClr val="595959"/>
                      </a:solidFill>
                    </a:lnL>
                    <a:lnR w="12240">
                      <a:solidFill>
                        <a:srgbClr val="595959"/>
                      </a:solidFill>
                    </a:lnR>
                    <a:lnT w="12240">
                      <a:solidFill>
                        <a:srgbClr val="595959"/>
                      </a:solidFill>
                    </a:lnT>
                    <a:lnB w="12240">
                      <a:solidFill>
                        <a:srgbClr val="595959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479"/>
                        </a:spcBef>
                      </a:pPr>
                      <a:r>
                        <a:rPr lang="lv-LV" sz="1600" b="1" strike="noStrike" spc="-1">
                          <a:solidFill>
                            <a:srgbClr val="C00000"/>
                          </a:solidFill>
                          <a:uFill>
                            <a:solidFill>
                              <a:srgbClr val="FFFFFF"/>
                            </a:solidFill>
                          </a:uFill>
                          <a:latin typeface="Calibri"/>
                          <a:ea typeface="Arial Unicode MS"/>
                        </a:rPr>
                        <a:t>1,112</a:t>
                      </a:r>
                      <a:endParaRPr lang="lv-LV" sz="1600" b="0" strike="noStrike" spc="-1">
                        <a:solidFill>
                          <a:srgbClr val="000000"/>
                        </a:solidFill>
                        <a:uFill>
                          <a:solidFill>
                            <a:srgbClr val="FFFFFF"/>
                          </a:solidFill>
                        </a:uFill>
                        <a:latin typeface="Arial"/>
                      </a:endParaRPr>
                    </a:p>
                    <a:p>
                      <a:pPr algn="ctr">
                        <a:lnSpc>
                          <a:spcPct val="100000"/>
                        </a:lnSpc>
                        <a:spcBef>
                          <a:spcPts val="479"/>
                        </a:spcBef>
                      </a:pPr>
                      <a:r>
                        <a:rPr lang="lv-LV" sz="1600" b="1" strike="noStrike" spc="-1">
                          <a:solidFill>
                            <a:srgbClr val="C00000"/>
                          </a:solidFill>
                          <a:uFill>
                            <a:solidFill>
                              <a:srgbClr val="FFFFFF"/>
                            </a:solidFill>
                          </a:uFill>
                          <a:latin typeface="Calibri"/>
                          <a:ea typeface="Arial Unicode MS"/>
                        </a:rPr>
                        <a:t>(210)</a:t>
                      </a:r>
                      <a:endParaRPr lang="lv-LV" sz="1600" b="0" strike="noStrike" spc="-1">
                        <a:solidFill>
                          <a:srgbClr val="000000"/>
                        </a:solidFill>
                        <a:uFill>
                          <a:solidFill>
                            <a:srgbClr val="FFFFFF"/>
                          </a:solidFill>
                        </a:uFill>
                        <a:latin typeface="Arial"/>
                      </a:endParaRPr>
                    </a:p>
                  </a:txBody>
                  <a:tcPr marL="45720" marR="45720">
                    <a:lnL w="12240">
                      <a:solidFill>
                        <a:srgbClr val="595959"/>
                      </a:solidFill>
                    </a:lnL>
                    <a:lnR w="12240">
                      <a:solidFill>
                        <a:srgbClr val="595959"/>
                      </a:solidFill>
                    </a:lnR>
                    <a:lnT w="12240">
                      <a:solidFill>
                        <a:srgbClr val="595959"/>
                      </a:solidFill>
                    </a:lnT>
                    <a:lnB w="12240">
                      <a:solidFill>
                        <a:srgbClr val="595959"/>
                      </a:solidFill>
                    </a:lnB>
                    <a:solidFill>
                      <a:srgbClr val="FBE5D6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479"/>
                        </a:spcBef>
                      </a:pPr>
                      <a:r>
                        <a:rPr lang="lv-LV" sz="1600" b="1" strike="noStrike" spc="-1">
                          <a:solidFill>
                            <a:srgbClr val="3B3838"/>
                          </a:solidFill>
                          <a:uFill>
                            <a:solidFill>
                              <a:srgbClr val="FFFFFF"/>
                            </a:solidFill>
                          </a:uFill>
                          <a:latin typeface="Calibri"/>
                          <a:ea typeface="Arial Unicode MS"/>
                        </a:rPr>
                        <a:t>244</a:t>
                      </a:r>
                      <a:endParaRPr lang="lv-LV" sz="1600" b="0" strike="noStrike" spc="-1">
                        <a:solidFill>
                          <a:srgbClr val="000000"/>
                        </a:solidFill>
                        <a:uFill>
                          <a:solidFill>
                            <a:srgbClr val="FFFFFF"/>
                          </a:solidFill>
                        </a:uFill>
                        <a:latin typeface="Arial"/>
                      </a:endParaRPr>
                    </a:p>
                    <a:p>
                      <a:pPr algn="ctr">
                        <a:lnSpc>
                          <a:spcPct val="100000"/>
                        </a:lnSpc>
                        <a:spcBef>
                          <a:spcPts val="479"/>
                        </a:spcBef>
                      </a:pPr>
                      <a:r>
                        <a:rPr lang="lv-LV" sz="1600" b="1" strike="noStrike" spc="-1">
                          <a:solidFill>
                            <a:srgbClr val="3B3838"/>
                          </a:solidFill>
                          <a:uFill>
                            <a:solidFill>
                              <a:srgbClr val="FFFFFF"/>
                            </a:solidFill>
                          </a:uFill>
                          <a:latin typeface="Calibri"/>
                          <a:ea typeface="Arial Unicode MS"/>
                        </a:rPr>
                        <a:t>(72)</a:t>
                      </a:r>
                      <a:endParaRPr lang="lv-LV" sz="1600" b="0" strike="noStrike" spc="-1">
                        <a:solidFill>
                          <a:srgbClr val="000000"/>
                        </a:solidFill>
                        <a:uFill>
                          <a:solidFill>
                            <a:srgbClr val="FFFFFF"/>
                          </a:solidFill>
                        </a:uFill>
                        <a:latin typeface="Arial"/>
                      </a:endParaRPr>
                    </a:p>
                  </a:txBody>
                  <a:tcPr marL="45720" marR="45720">
                    <a:lnL w="12240">
                      <a:solidFill>
                        <a:srgbClr val="595959"/>
                      </a:solidFill>
                    </a:lnL>
                    <a:lnR w="12240">
                      <a:solidFill>
                        <a:srgbClr val="595959"/>
                      </a:solidFill>
                    </a:lnR>
                    <a:lnT w="12240">
                      <a:solidFill>
                        <a:srgbClr val="595959"/>
                      </a:solidFill>
                    </a:lnT>
                    <a:lnB w="12240">
                      <a:solidFill>
                        <a:srgbClr val="595959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479"/>
                        </a:spcBef>
                      </a:pPr>
                      <a:r>
                        <a:rPr lang="lv-LV" sz="1600" b="1" strike="noStrike" spc="-1">
                          <a:solidFill>
                            <a:srgbClr val="3B3838"/>
                          </a:solidFill>
                          <a:uFill>
                            <a:solidFill>
                              <a:srgbClr val="FFFFFF"/>
                            </a:solidFill>
                          </a:uFill>
                          <a:latin typeface="Calibri"/>
                          <a:ea typeface="Arial Unicode MS"/>
                        </a:rPr>
                        <a:t>&gt;100,000</a:t>
                      </a:r>
                      <a:endParaRPr lang="lv-LV" sz="1600" b="0" strike="noStrike" spc="-1">
                        <a:solidFill>
                          <a:srgbClr val="000000"/>
                        </a:solidFill>
                        <a:uFill>
                          <a:solidFill>
                            <a:srgbClr val="FFFFFF"/>
                          </a:solidFill>
                        </a:uFill>
                        <a:latin typeface="Arial"/>
                      </a:endParaRPr>
                    </a:p>
                    <a:p>
                      <a:pPr algn="ctr">
                        <a:lnSpc>
                          <a:spcPct val="100000"/>
                        </a:lnSpc>
                        <a:spcBef>
                          <a:spcPts val="479"/>
                        </a:spcBef>
                      </a:pPr>
                      <a:r>
                        <a:rPr lang="lv-LV" sz="1600" b="1" strike="noStrike" spc="-1">
                          <a:solidFill>
                            <a:srgbClr val="3B3838"/>
                          </a:solidFill>
                          <a:uFill>
                            <a:solidFill>
                              <a:srgbClr val="FFFFFF"/>
                            </a:solidFill>
                          </a:uFill>
                          <a:latin typeface="Calibri"/>
                          <a:ea typeface="Arial Unicode MS"/>
                        </a:rPr>
                        <a:t>(&gt;10,000)</a:t>
                      </a:r>
                      <a:endParaRPr lang="lv-LV" sz="1600" b="0" strike="noStrike" spc="-1">
                        <a:solidFill>
                          <a:srgbClr val="000000"/>
                        </a:solidFill>
                        <a:uFill>
                          <a:solidFill>
                            <a:srgbClr val="FFFFFF"/>
                          </a:solidFill>
                        </a:uFill>
                        <a:latin typeface="Arial"/>
                      </a:endParaRPr>
                    </a:p>
                  </a:txBody>
                  <a:tcPr marL="45720" marR="45720">
                    <a:lnL w="12240">
                      <a:solidFill>
                        <a:srgbClr val="595959"/>
                      </a:solidFill>
                    </a:lnL>
                    <a:lnR w="12240">
                      <a:solidFill>
                        <a:srgbClr val="595959"/>
                      </a:solidFill>
                    </a:lnR>
                    <a:lnT w="12240">
                      <a:solidFill>
                        <a:srgbClr val="595959"/>
                      </a:solidFill>
                    </a:lnT>
                    <a:lnB w="12240">
                      <a:solidFill>
                        <a:srgbClr val="595959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479"/>
                        </a:spcBef>
                      </a:pPr>
                      <a:r>
                        <a:rPr lang="lv-LV" sz="1600" b="1" strike="noStrike" spc="-1">
                          <a:solidFill>
                            <a:srgbClr val="3B3838"/>
                          </a:solidFill>
                          <a:uFill>
                            <a:solidFill>
                              <a:srgbClr val="FFFFFF"/>
                            </a:solidFill>
                          </a:uFill>
                          <a:latin typeface="Calibri"/>
                          <a:ea typeface="Arial Unicode MS"/>
                        </a:rPr>
                        <a:t>40,000</a:t>
                      </a:r>
                      <a:endParaRPr lang="lv-LV" sz="1600" b="0" strike="noStrike" spc="-1">
                        <a:solidFill>
                          <a:srgbClr val="000000"/>
                        </a:solidFill>
                        <a:uFill>
                          <a:solidFill>
                            <a:srgbClr val="FFFFFF"/>
                          </a:solidFill>
                        </a:uFill>
                        <a:latin typeface="Arial"/>
                      </a:endParaRPr>
                    </a:p>
                    <a:p>
                      <a:pPr algn="ctr">
                        <a:lnSpc>
                          <a:spcPct val="100000"/>
                        </a:lnSpc>
                        <a:spcBef>
                          <a:spcPts val="479"/>
                        </a:spcBef>
                      </a:pPr>
                      <a:r>
                        <a:rPr lang="lv-LV" sz="1600" b="1" strike="noStrike" spc="-1">
                          <a:solidFill>
                            <a:srgbClr val="3B3838"/>
                          </a:solidFill>
                          <a:uFill>
                            <a:solidFill>
                              <a:srgbClr val="FFFFFF"/>
                            </a:solidFill>
                          </a:uFill>
                          <a:latin typeface="Calibri"/>
                          <a:ea typeface="Arial Unicode MS"/>
                        </a:rPr>
                        <a:t>(~40,000)</a:t>
                      </a:r>
                      <a:endParaRPr lang="lv-LV" sz="1600" b="0" strike="noStrike" spc="-1">
                        <a:solidFill>
                          <a:srgbClr val="000000"/>
                        </a:solidFill>
                        <a:uFill>
                          <a:solidFill>
                            <a:srgbClr val="FFFFFF"/>
                          </a:solidFill>
                        </a:uFill>
                        <a:latin typeface="Arial"/>
                      </a:endParaRPr>
                    </a:p>
                  </a:txBody>
                  <a:tcPr marL="45720" marR="45720">
                    <a:lnL w="12240">
                      <a:solidFill>
                        <a:srgbClr val="595959"/>
                      </a:solidFill>
                    </a:lnL>
                    <a:lnR w="12240">
                      <a:solidFill>
                        <a:srgbClr val="595959"/>
                      </a:solidFill>
                    </a:lnR>
                    <a:lnT w="12240">
                      <a:solidFill>
                        <a:srgbClr val="595959"/>
                      </a:solidFill>
                    </a:lnT>
                    <a:lnB w="12240">
                      <a:solidFill>
                        <a:srgbClr val="595959"/>
                      </a:solidFill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819360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479"/>
                        </a:spcBef>
                      </a:pPr>
                      <a:r>
                        <a:rPr lang="lv-LV" sz="1600" b="1" strike="noStrike" spc="-1">
                          <a:solidFill>
                            <a:srgbClr val="FFFFFF"/>
                          </a:solidFill>
                          <a:uFill>
                            <a:solidFill>
                              <a:srgbClr val="FFFFFF"/>
                            </a:solidFill>
                          </a:uFill>
                          <a:latin typeface="Calibri"/>
                          <a:ea typeface="Arial Unicode MS"/>
                        </a:rPr>
                        <a:t>IC</a:t>
                      </a:r>
                      <a:r>
                        <a:rPr lang="lv-LV" sz="1600" b="1" strike="noStrike" spc="-1" baseline="-25000">
                          <a:solidFill>
                            <a:srgbClr val="FFFFFF"/>
                          </a:solidFill>
                          <a:uFill>
                            <a:solidFill>
                              <a:srgbClr val="FFFFFF"/>
                            </a:solidFill>
                          </a:uFill>
                          <a:latin typeface="Calibri"/>
                          <a:ea typeface="Arial Unicode MS"/>
                        </a:rPr>
                        <a:t>50</a:t>
                      </a:r>
                      <a:r>
                        <a:rPr lang="lv-LV" sz="1600" b="1" strike="noStrike" spc="-1">
                          <a:solidFill>
                            <a:srgbClr val="FFFFFF"/>
                          </a:solidFill>
                          <a:uFill>
                            <a:solidFill>
                              <a:srgbClr val="FFFFFF"/>
                            </a:solidFill>
                          </a:uFill>
                          <a:latin typeface="Calibri"/>
                          <a:ea typeface="Arial Unicode MS"/>
                        </a:rPr>
                        <a:t> for DPP-9</a:t>
                      </a:r>
                      <a:endParaRPr lang="lv-LV" sz="1600" b="0" strike="noStrike" spc="-1">
                        <a:solidFill>
                          <a:srgbClr val="000000"/>
                        </a:solidFill>
                        <a:uFill>
                          <a:solidFill>
                            <a:srgbClr val="FFFFFF"/>
                          </a:solidFill>
                        </a:uFill>
                        <a:latin typeface="Arial"/>
                      </a:endParaRPr>
                    </a:p>
                    <a:p>
                      <a:pPr>
                        <a:lnSpc>
                          <a:spcPct val="100000"/>
                        </a:lnSpc>
                        <a:spcBef>
                          <a:spcPts val="479"/>
                        </a:spcBef>
                      </a:pPr>
                      <a:r>
                        <a:rPr lang="lv-LV" sz="1600" b="1" strike="noStrike" spc="-1">
                          <a:solidFill>
                            <a:srgbClr val="FFFFFF"/>
                          </a:solidFill>
                          <a:uFill>
                            <a:solidFill>
                              <a:srgbClr val="FFFFFF"/>
                            </a:solidFill>
                          </a:uFill>
                          <a:latin typeface="Calibri"/>
                          <a:ea typeface="Arial Unicode MS"/>
                        </a:rPr>
                        <a:t>(DPP-9/DPP-4) (nM)</a:t>
                      </a:r>
                      <a:endParaRPr lang="lv-LV" sz="1600" b="0" strike="noStrike" spc="-1">
                        <a:solidFill>
                          <a:srgbClr val="000000"/>
                        </a:solidFill>
                        <a:uFill>
                          <a:solidFill>
                            <a:srgbClr val="FFFFFF"/>
                          </a:solidFill>
                        </a:uFill>
                        <a:latin typeface="Arial"/>
                      </a:endParaRPr>
                    </a:p>
                  </a:txBody>
                  <a:tcPr marL="45720" marR="45720">
                    <a:lnL w="12240">
                      <a:solidFill>
                        <a:srgbClr val="595959"/>
                      </a:solidFill>
                    </a:lnL>
                    <a:lnR w="12240">
                      <a:solidFill>
                        <a:srgbClr val="595959"/>
                      </a:solidFill>
                    </a:lnR>
                    <a:lnT w="12240">
                      <a:solidFill>
                        <a:srgbClr val="595959"/>
                      </a:solidFill>
                    </a:lnT>
                    <a:lnB w="12240">
                      <a:solidFill>
                        <a:srgbClr val="595959"/>
                      </a:solidFill>
                    </a:lnB>
                    <a:solidFill>
                      <a:srgbClr val="4472C4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479"/>
                        </a:spcBef>
                      </a:pPr>
                      <a:r>
                        <a:rPr lang="lv-LV" sz="1600" b="1" strike="noStrike" spc="-1">
                          <a:solidFill>
                            <a:srgbClr val="3B3838"/>
                          </a:solidFill>
                          <a:uFill>
                            <a:solidFill>
                              <a:srgbClr val="FFFFFF"/>
                            </a:solidFill>
                          </a:uFill>
                          <a:latin typeface="Calibri"/>
                          <a:ea typeface="Arial Unicode MS"/>
                        </a:rPr>
                        <a:t>&gt;100,000</a:t>
                      </a:r>
                      <a:endParaRPr lang="lv-LV" sz="1600" b="0" strike="noStrike" spc="-1">
                        <a:solidFill>
                          <a:srgbClr val="000000"/>
                        </a:solidFill>
                        <a:uFill>
                          <a:solidFill>
                            <a:srgbClr val="FFFFFF"/>
                          </a:solidFill>
                        </a:uFill>
                        <a:latin typeface="Arial"/>
                      </a:endParaRPr>
                    </a:p>
                    <a:p>
                      <a:pPr algn="ctr">
                        <a:lnSpc>
                          <a:spcPct val="100000"/>
                        </a:lnSpc>
                        <a:spcBef>
                          <a:spcPts val="479"/>
                        </a:spcBef>
                      </a:pPr>
                      <a:r>
                        <a:rPr lang="lv-LV" sz="1600" b="1" strike="noStrike" spc="-1">
                          <a:solidFill>
                            <a:srgbClr val="3B3838"/>
                          </a:solidFill>
                          <a:uFill>
                            <a:solidFill>
                              <a:srgbClr val="FFFFFF"/>
                            </a:solidFill>
                          </a:uFill>
                          <a:latin typeface="Calibri"/>
                          <a:ea typeface="Arial Unicode MS"/>
                        </a:rPr>
                        <a:t>(&gt;5000)</a:t>
                      </a:r>
                      <a:endParaRPr lang="lv-LV" sz="1600" b="0" strike="noStrike" spc="-1">
                        <a:solidFill>
                          <a:srgbClr val="000000"/>
                        </a:solidFill>
                        <a:uFill>
                          <a:solidFill>
                            <a:srgbClr val="FFFFFF"/>
                          </a:solidFill>
                        </a:uFill>
                        <a:latin typeface="Arial"/>
                      </a:endParaRPr>
                    </a:p>
                  </a:txBody>
                  <a:tcPr marL="45720" marR="45720">
                    <a:lnL w="12240">
                      <a:solidFill>
                        <a:srgbClr val="595959"/>
                      </a:solidFill>
                    </a:lnL>
                    <a:lnR w="12240">
                      <a:solidFill>
                        <a:srgbClr val="595959"/>
                      </a:solidFill>
                    </a:lnR>
                    <a:lnT w="12240">
                      <a:solidFill>
                        <a:srgbClr val="595959"/>
                      </a:solidFill>
                    </a:lnT>
                    <a:lnB w="12240">
                      <a:solidFill>
                        <a:srgbClr val="595959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479"/>
                        </a:spcBef>
                      </a:pPr>
                      <a:r>
                        <a:rPr lang="lv-LV" sz="1600" b="1" strike="noStrike" spc="-1">
                          <a:solidFill>
                            <a:srgbClr val="C00000"/>
                          </a:solidFill>
                          <a:uFill>
                            <a:solidFill>
                              <a:srgbClr val="FFFFFF"/>
                            </a:solidFill>
                          </a:uFill>
                          <a:latin typeface="Calibri"/>
                          <a:ea typeface="Arial Unicode MS"/>
                        </a:rPr>
                        <a:t>66.2</a:t>
                      </a:r>
                      <a:endParaRPr lang="lv-LV" sz="1600" b="0" strike="noStrike" spc="-1">
                        <a:solidFill>
                          <a:srgbClr val="000000"/>
                        </a:solidFill>
                        <a:uFill>
                          <a:solidFill>
                            <a:srgbClr val="FFFFFF"/>
                          </a:solidFill>
                        </a:uFill>
                        <a:latin typeface="Arial"/>
                      </a:endParaRPr>
                    </a:p>
                    <a:p>
                      <a:pPr algn="ctr">
                        <a:lnSpc>
                          <a:spcPct val="100000"/>
                        </a:lnSpc>
                        <a:spcBef>
                          <a:spcPts val="479"/>
                        </a:spcBef>
                      </a:pPr>
                      <a:r>
                        <a:rPr lang="lv-LV" sz="1600" b="1" strike="noStrike" spc="-1">
                          <a:solidFill>
                            <a:srgbClr val="C00000"/>
                          </a:solidFill>
                          <a:uFill>
                            <a:solidFill>
                              <a:srgbClr val="FFFFFF"/>
                            </a:solidFill>
                          </a:uFill>
                          <a:latin typeface="Calibri"/>
                          <a:ea typeface="Arial Unicode MS"/>
                        </a:rPr>
                        <a:t>(13)</a:t>
                      </a:r>
                      <a:endParaRPr lang="lv-LV" sz="1600" b="0" strike="noStrike" spc="-1">
                        <a:solidFill>
                          <a:srgbClr val="000000"/>
                        </a:solidFill>
                        <a:uFill>
                          <a:solidFill>
                            <a:srgbClr val="FFFFFF"/>
                          </a:solidFill>
                        </a:uFill>
                        <a:latin typeface="Arial"/>
                      </a:endParaRPr>
                    </a:p>
                  </a:txBody>
                  <a:tcPr marL="45720" marR="45720">
                    <a:lnL w="12240">
                      <a:solidFill>
                        <a:srgbClr val="595959"/>
                      </a:solidFill>
                    </a:lnL>
                    <a:lnR w="12240">
                      <a:solidFill>
                        <a:srgbClr val="595959"/>
                      </a:solidFill>
                    </a:lnR>
                    <a:lnT w="12240">
                      <a:solidFill>
                        <a:srgbClr val="595959"/>
                      </a:solidFill>
                    </a:lnT>
                    <a:lnB w="12240">
                      <a:solidFill>
                        <a:srgbClr val="595959"/>
                      </a:solidFill>
                    </a:lnB>
                    <a:solidFill>
                      <a:srgbClr val="FBE5D6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479"/>
                        </a:spcBef>
                      </a:pPr>
                      <a:r>
                        <a:rPr lang="lv-LV" sz="1600" b="1" strike="noStrike" spc="-1">
                          <a:solidFill>
                            <a:srgbClr val="3B3838"/>
                          </a:solidFill>
                          <a:uFill>
                            <a:solidFill>
                              <a:srgbClr val="FFFFFF"/>
                            </a:solidFill>
                          </a:uFill>
                          <a:latin typeface="Calibri"/>
                          <a:ea typeface="Arial Unicode MS"/>
                        </a:rPr>
                        <a:t>104</a:t>
                      </a:r>
                      <a:endParaRPr lang="lv-LV" sz="1600" b="0" strike="noStrike" spc="-1">
                        <a:solidFill>
                          <a:srgbClr val="000000"/>
                        </a:solidFill>
                        <a:uFill>
                          <a:solidFill>
                            <a:srgbClr val="FFFFFF"/>
                          </a:solidFill>
                        </a:uFill>
                        <a:latin typeface="Arial"/>
                      </a:endParaRPr>
                    </a:p>
                    <a:p>
                      <a:pPr algn="ctr">
                        <a:lnSpc>
                          <a:spcPct val="100000"/>
                        </a:lnSpc>
                        <a:spcBef>
                          <a:spcPts val="479"/>
                        </a:spcBef>
                      </a:pPr>
                      <a:r>
                        <a:rPr lang="lv-LV" sz="1600" b="1" strike="noStrike" spc="-1">
                          <a:solidFill>
                            <a:srgbClr val="3B3838"/>
                          </a:solidFill>
                          <a:uFill>
                            <a:solidFill>
                              <a:srgbClr val="FFFFFF"/>
                            </a:solidFill>
                          </a:uFill>
                          <a:latin typeface="Calibri"/>
                          <a:ea typeface="Arial Unicode MS"/>
                        </a:rPr>
                        <a:t>(31)</a:t>
                      </a:r>
                      <a:endParaRPr lang="lv-LV" sz="1600" b="0" strike="noStrike" spc="-1">
                        <a:solidFill>
                          <a:srgbClr val="000000"/>
                        </a:solidFill>
                        <a:uFill>
                          <a:solidFill>
                            <a:srgbClr val="FFFFFF"/>
                          </a:solidFill>
                        </a:uFill>
                        <a:latin typeface="Arial"/>
                      </a:endParaRPr>
                    </a:p>
                  </a:txBody>
                  <a:tcPr marL="45720" marR="45720">
                    <a:lnL w="12240">
                      <a:solidFill>
                        <a:srgbClr val="595959"/>
                      </a:solidFill>
                    </a:lnL>
                    <a:lnR w="12240">
                      <a:solidFill>
                        <a:srgbClr val="595959"/>
                      </a:solidFill>
                    </a:lnR>
                    <a:lnT w="12240">
                      <a:solidFill>
                        <a:srgbClr val="595959"/>
                      </a:solidFill>
                    </a:lnT>
                    <a:lnB w="12240">
                      <a:solidFill>
                        <a:srgbClr val="595959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479"/>
                        </a:spcBef>
                      </a:pPr>
                      <a:r>
                        <a:rPr lang="lv-LV" sz="1600" b="1" strike="noStrike" spc="-1">
                          <a:solidFill>
                            <a:srgbClr val="3B3838"/>
                          </a:solidFill>
                          <a:uFill>
                            <a:solidFill>
                              <a:srgbClr val="FFFFFF"/>
                            </a:solidFill>
                          </a:uFill>
                          <a:latin typeface="Calibri"/>
                          <a:ea typeface="Arial Unicode MS"/>
                        </a:rPr>
                        <a:t>&gt;100,000</a:t>
                      </a:r>
                      <a:endParaRPr lang="lv-LV" sz="1600" b="0" strike="noStrike" spc="-1">
                        <a:solidFill>
                          <a:srgbClr val="000000"/>
                        </a:solidFill>
                        <a:uFill>
                          <a:solidFill>
                            <a:srgbClr val="FFFFFF"/>
                          </a:solidFill>
                        </a:uFill>
                        <a:latin typeface="Arial"/>
                      </a:endParaRPr>
                    </a:p>
                    <a:p>
                      <a:pPr algn="ctr">
                        <a:lnSpc>
                          <a:spcPct val="100000"/>
                        </a:lnSpc>
                        <a:spcBef>
                          <a:spcPts val="479"/>
                        </a:spcBef>
                      </a:pPr>
                      <a:r>
                        <a:rPr lang="lv-LV" sz="1600" b="1" strike="noStrike" spc="-1">
                          <a:solidFill>
                            <a:srgbClr val="3B3838"/>
                          </a:solidFill>
                          <a:uFill>
                            <a:solidFill>
                              <a:srgbClr val="FFFFFF"/>
                            </a:solidFill>
                          </a:uFill>
                          <a:latin typeface="Calibri"/>
                          <a:ea typeface="Arial Unicode MS"/>
                        </a:rPr>
                        <a:t>(&gt;10,000)</a:t>
                      </a:r>
                      <a:endParaRPr lang="lv-LV" sz="1600" b="0" strike="noStrike" spc="-1">
                        <a:solidFill>
                          <a:srgbClr val="000000"/>
                        </a:solidFill>
                        <a:uFill>
                          <a:solidFill>
                            <a:srgbClr val="FFFFFF"/>
                          </a:solidFill>
                        </a:uFill>
                        <a:latin typeface="Arial"/>
                      </a:endParaRPr>
                    </a:p>
                  </a:txBody>
                  <a:tcPr marL="45720" marR="45720">
                    <a:lnL w="12240">
                      <a:solidFill>
                        <a:srgbClr val="595959"/>
                      </a:solidFill>
                    </a:lnL>
                    <a:lnR w="12240">
                      <a:solidFill>
                        <a:srgbClr val="595959"/>
                      </a:solidFill>
                    </a:lnR>
                    <a:lnT w="12240">
                      <a:solidFill>
                        <a:srgbClr val="595959"/>
                      </a:solidFill>
                    </a:lnT>
                    <a:lnB w="12240">
                      <a:solidFill>
                        <a:srgbClr val="595959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479"/>
                        </a:spcBef>
                      </a:pPr>
                      <a:r>
                        <a:rPr lang="lv-LV" sz="1600" b="1" strike="noStrike" spc="-1">
                          <a:solidFill>
                            <a:srgbClr val="3B3838"/>
                          </a:solidFill>
                          <a:uFill>
                            <a:solidFill>
                              <a:srgbClr val="FFFFFF"/>
                            </a:solidFill>
                          </a:uFill>
                          <a:latin typeface="Calibri"/>
                          <a:ea typeface="Arial Unicode MS"/>
                        </a:rPr>
                        <a:t>&gt;10,000</a:t>
                      </a:r>
                      <a:endParaRPr lang="lv-LV" sz="1600" b="0" strike="noStrike" spc="-1">
                        <a:solidFill>
                          <a:srgbClr val="000000"/>
                        </a:solidFill>
                        <a:uFill>
                          <a:solidFill>
                            <a:srgbClr val="FFFFFF"/>
                          </a:solidFill>
                        </a:uFill>
                        <a:latin typeface="Arial"/>
                      </a:endParaRPr>
                    </a:p>
                    <a:p>
                      <a:pPr algn="ctr">
                        <a:lnSpc>
                          <a:spcPct val="100000"/>
                        </a:lnSpc>
                        <a:spcBef>
                          <a:spcPts val="479"/>
                        </a:spcBef>
                      </a:pPr>
                      <a:r>
                        <a:rPr lang="lv-LV" sz="1600" b="1" strike="noStrike" spc="-1">
                          <a:solidFill>
                            <a:srgbClr val="3B3838"/>
                          </a:solidFill>
                          <a:uFill>
                            <a:solidFill>
                              <a:srgbClr val="FFFFFF"/>
                            </a:solidFill>
                          </a:uFill>
                          <a:latin typeface="Calibri"/>
                          <a:ea typeface="Arial Unicode MS"/>
                        </a:rPr>
                        <a:t>(&gt;10,000)</a:t>
                      </a:r>
                      <a:endParaRPr lang="lv-LV" sz="1600" b="0" strike="noStrike" spc="-1">
                        <a:solidFill>
                          <a:srgbClr val="000000"/>
                        </a:solidFill>
                        <a:uFill>
                          <a:solidFill>
                            <a:srgbClr val="FFFFFF"/>
                          </a:solidFill>
                        </a:uFill>
                        <a:latin typeface="Arial"/>
                      </a:endParaRPr>
                    </a:p>
                  </a:txBody>
                  <a:tcPr marL="45720" marR="45720">
                    <a:lnL w="12240">
                      <a:solidFill>
                        <a:srgbClr val="595959"/>
                      </a:solidFill>
                    </a:lnL>
                    <a:lnR w="12240">
                      <a:solidFill>
                        <a:srgbClr val="595959"/>
                      </a:solidFill>
                    </a:lnR>
                    <a:lnT w="12240">
                      <a:solidFill>
                        <a:srgbClr val="595959"/>
                      </a:solidFill>
                    </a:lnT>
                    <a:lnB w="12240">
                      <a:solidFill>
                        <a:srgbClr val="595959"/>
                      </a:solidFill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819000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479"/>
                        </a:spcBef>
                      </a:pPr>
                      <a:r>
                        <a:rPr lang="lv-LV" sz="1600" b="1" strike="noStrike" spc="-1">
                          <a:solidFill>
                            <a:srgbClr val="FFFFFF"/>
                          </a:solidFill>
                          <a:uFill>
                            <a:solidFill>
                              <a:srgbClr val="FFFFFF"/>
                            </a:solidFill>
                          </a:uFill>
                          <a:latin typeface="Calibri"/>
                          <a:ea typeface="Arial Unicode MS"/>
                        </a:rPr>
                        <a:t>IC</a:t>
                      </a:r>
                      <a:r>
                        <a:rPr lang="lv-LV" sz="1600" b="1" strike="noStrike" spc="-1" baseline="-25000">
                          <a:solidFill>
                            <a:srgbClr val="FFFFFF"/>
                          </a:solidFill>
                          <a:uFill>
                            <a:solidFill>
                              <a:srgbClr val="FFFFFF"/>
                            </a:solidFill>
                          </a:uFill>
                          <a:latin typeface="Calibri"/>
                          <a:ea typeface="Arial Unicode MS"/>
                        </a:rPr>
                        <a:t>50</a:t>
                      </a:r>
                      <a:r>
                        <a:rPr lang="lv-LV" sz="1600" b="1" strike="noStrike" spc="-1">
                          <a:solidFill>
                            <a:srgbClr val="FFFFFF"/>
                          </a:solidFill>
                          <a:uFill>
                            <a:solidFill>
                              <a:srgbClr val="FFFFFF"/>
                            </a:solidFill>
                          </a:uFill>
                          <a:latin typeface="Calibri"/>
                          <a:ea typeface="Arial Unicode MS"/>
                        </a:rPr>
                        <a:t> for FAP</a:t>
                      </a:r>
                      <a:endParaRPr lang="lv-LV" sz="1600" b="0" strike="noStrike" spc="-1">
                        <a:solidFill>
                          <a:srgbClr val="000000"/>
                        </a:solidFill>
                        <a:uFill>
                          <a:solidFill>
                            <a:srgbClr val="FFFFFF"/>
                          </a:solidFill>
                        </a:uFill>
                        <a:latin typeface="Arial"/>
                      </a:endParaRPr>
                    </a:p>
                    <a:p>
                      <a:pPr>
                        <a:lnSpc>
                          <a:spcPct val="100000"/>
                        </a:lnSpc>
                        <a:spcBef>
                          <a:spcPts val="479"/>
                        </a:spcBef>
                      </a:pPr>
                      <a:r>
                        <a:rPr lang="lv-LV" sz="1600" b="1" strike="noStrike" spc="-1">
                          <a:solidFill>
                            <a:srgbClr val="FFFFFF"/>
                          </a:solidFill>
                          <a:uFill>
                            <a:solidFill>
                              <a:srgbClr val="FFFFFF"/>
                            </a:solidFill>
                          </a:uFill>
                          <a:latin typeface="Calibri"/>
                          <a:ea typeface="Arial Unicode MS"/>
                        </a:rPr>
                        <a:t>(FAP/DPP-4) (nM)</a:t>
                      </a:r>
                      <a:endParaRPr lang="lv-LV" sz="1600" b="0" strike="noStrike" spc="-1">
                        <a:solidFill>
                          <a:srgbClr val="000000"/>
                        </a:solidFill>
                        <a:uFill>
                          <a:solidFill>
                            <a:srgbClr val="FFFFFF"/>
                          </a:solidFill>
                        </a:uFill>
                        <a:latin typeface="Arial"/>
                      </a:endParaRPr>
                    </a:p>
                  </a:txBody>
                  <a:tcPr marL="45720" marR="45720">
                    <a:lnL w="12240">
                      <a:solidFill>
                        <a:srgbClr val="595959"/>
                      </a:solidFill>
                    </a:lnL>
                    <a:lnR w="12240">
                      <a:solidFill>
                        <a:srgbClr val="595959"/>
                      </a:solidFill>
                    </a:lnR>
                    <a:lnT w="12240">
                      <a:solidFill>
                        <a:srgbClr val="595959"/>
                      </a:solidFill>
                    </a:lnT>
                    <a:lnB w="12240">
                      <a:solidFill>
                        <a:srgbClr val="595959"/>
                      </a:solidFill>
                    </a:lnB>
                    <a:solidFill>
                      <a:srgbClr val="4472C4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479"/>
                        </a:spcBef>
                      </a:pPr>
                      <a:r>
                        <a:rPr lang="lv-LV" sz="1600" b="1" strike="noStrike" spc="-1">
                          <a:solidFill>
                            <a:srgbClr val="3B3838"/>
                          </a:solidFill>
                          <a:uFill>
                            <a:solidFill>
                              <a:srgbClr val="FFFFFF"/>
                            </a:solidFill>
                          </a:uFill>
                          <a:latin typeface="Calibri"/>
                          <a:ea typeface="Arial Unicode MS"/>
                        </a:rPr>
                        <a:t>&gt;100,000</a:t>
                      </a:r>
                      <a:r>
                        <a:rPr lang="lv-LV" sz="1600" b="1" strike="noStrike" spc="-1" baseline="30000">
                          <a:solidFill>
                            <a:srgbClr val="3B3838"/>
                          </a:solidFill>
                          <a:uFill>
                            <a:solidFill>
                              <a:srgbClr val="FFFFFF"/>
                            </a:solidFill>
                          </a:uFill>
                          <a:latin typeface="Calibri"/>
                          <a:ea typeface="Arial Unicode MS"/>
                        </a:rPr>
                        <a:t>7</a:t>
                      </a:r>
                      <a:endParaRPr lang="lv-LV" sz="1600" b="0" strike="noStrike" spc="-1">
                        <a:solidFill>
                          <a:srgbClr val="000000"/>
                        </a:solidFill>
                        <a:uFill>
                          <a:solidFill>
                            <a:srgbClr val="FFFFFF"/>
                          </a:solidFill>
                        </a:uFill>
                        <a:latin typeface="Arial"/>
                      </a:endParaRPr>
                    </a:p>
                    <a:p>
                      <a:pPr algn="ctr">
                        <a:lnSpc>
                          <a:spcPct val="100000"/>
                        </a:lnSpc>
                        <a:spcBef>
                          <a:spcPts val="479"/>
                        </a:spcBef>
                      </a:pPr>
                      <a:r>
                        <a:rPr lang="lv-LV" sz="1600" b="1" strike="noStrike" spc="-1">
                          <a:solidFill>
                            <a:srgbClr val="3B3838"/>
                          </a:solidFill>
                          <a:uFill>
                            <a:solidFill>
                              <a:srgbClr val="FFFFFF"/>
                            </a:solidFill>
                          </a:uFill>
                          <a:latin typeface="Calibri"/>
                          <a:ea typeface="Arial Unicode MS"/>
                        </a:rPr>
                        <a:t>(&gt;5000)</a:t>
                      </a:r>
                      <a:endParaRPr lang="lv-LV" sz="1600" b="0" strike="noStrike" spc="-1">
                        <a:solidFill>
                          <a:srgbClr val="000000"/>
                        </a:solidFill>
                        <a:uFill>
                          <a:solidFill>
                            <a:srgbClr val="FFFFFF"/>
                          </a:solidFill>
                        </a:uFill>
                        <a:latin typeface="Arial"/>
                      </a:endParaRPr>
                    </a:p>
                  </a:txBody>
                  <a:tcPr marL="45720" marR="45720">
                    <a:lnL w="12240">
                      <a:solidFill>
                        <a:srgbClr val="595959"/>
                      </a:solidFill>
                    </a:lnL>
                    <a:lnR w="12240">
                      <a:solidFill>
                        <a:srgbClr val="595959"/>
                      </a:solidFill>
                    </a:lnR>
                    <a:lnT w="12240">
                      <a:solidFill>
                        <a:srgbClr val="595959"/>
                      </a:solidFill>
                    </a:lnT>
                    <a:lnB w="12240">
                      <a:solidFill>
                        <a:srgbClr val="595959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479"/>
                        </a:spcBef>
                      </a:pPr>
                      <a:r>
                        <a:rPr lang="lv-LV" sz="1600" b="1" strike="noStrike" spc="-1">
                          <a:solidFill>
                            <a:srgbClr val="C00000"/>
                          </a:solidFill>
                          <a:uFill>
                            <a:solidFill>
                              <a:srgbClr val="FFFFFF"/>
                            </a:solidFill>
                          </a:uFill>
                          <a:latin typeface="Calibri"/>
                          <a:ea typeface="Arial Unicode MS"/>
                        </a:rPr>
                        <a:t>73,000</a:t>
                      </a:r>
                      <a:r>
                        <a:rPr lang="lv-LV" sz="1600" b="1" strike="noStrike" spc="-1" baseline="30000">
                          <a:solidFill>
                            <a:srgbClr val="C00000"/>
                          </a:solidFill>
                          <a:uFill>
                            <a:solidFill>
                              <a:srgbClr val="FFFFFF"/>
                            </a:solidFill>
                          </a:uFill>
                          <a:latin typeface="Calibri"/>
                          <a:ea typeface="Arial Unicode MS"/>
                        </a:rPr>
                        <a:t>7</a:t>
                      </a:r>
                      <a:endParaRPr lang="lv-LV" sz="1600" b="0" strike="noStrike" spc="-1">
                        <a:solidFill>
                          <a:srgbClr val="000000"/>
                        </a:solidFill>
                        <a:uFill>
                          <a:solidFill>
                            <a:srgbClr val="FFFFFF"/>
                          </a:solidFill>
                        </a:uFill>
                        <a:latin typeface="Arial"/>
                      </a:endParaRPr>
                    </a:p>
                  </a:txBody>
                  <a:tcPr marL="45720" marR="45720">
                    <a:lnL w="12240">
                      <a:solidFill>
                        <a:srgbClr val="595959"/>
                      </a:solidFill>
                    </a:lnL>
                    <a:lnR w="12240">
                      <a:solidFill>
                        <a:srgbClr val="595959"/>
                      </a:solidFill>
                    </a:lnR>
                    <a:lnT w="12240">
                      <a:solidFill>
                        <a:srgbClr val="595959"/>
                      </a:solidFill>
                    </a:lnT>
                    <a:lnB w="12240">
                      <a:solidFill>
                        <a:srgbClr val="595959"/>
                      </a:solidFill>
                    </a:lnB>
                    <a:solidFill>
                      <a:srgbClr val="FBE5D6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479"/>
                        </a:spcBef>
                      </a:pPr>
                      <a:r>
                        <a:rPr lang="lv-LV" sz="1600" b="1" strike="noStrike" spc="-1">
                          <a:solidFill>
                            <a:srgbClr val="3B3838"/>
                          </a:solidFill>
                          <a:uFill>
                            <a:solidFill>
                              <a:srgbClr val="FFFFFF"/>
                            </a:solidFill>
                          </a:uFill>
                          <a:latin typeface="Calibri"/>
                          <a:ea typeface="Arial Unicode MS"/>
                        </a:rPr>
                        <a:t>N/A</a:t>
                      </a:r>
                      <a:endParaRPr lang="lv-LV" sz="1600" b="0" strike="noStrike" spc="-1">
                        <a:solidFill>
                          <a:srgbClr val="000000"/>
                        </a:solidFill>
                        <a:uFill>
                          <a:solidFill>
                            <a:srgbClr val="FFFFFF"/>
                          </a:solidFill>
                        </a:uFill>
                        <a:latin typeface="Arial"/>
                      </a:endParaRPr>
                    </a:p>
                  </a:txBody>
                  <a:tcPr marL="45720" marR="45720">
                    <a:lnL w="12240">
                      <a:solidFill>
                        <a:srgbClr val="595959"/>
                      </a:solidFill>
                    </a:lnL>
                    <a:lnR w="12240">
                      <a:solidFill>
                        <a:srgbClr val="595959"/>
                      </a:solidFill>
                    </a:lnR>
                    <a:lnT w="12240">
                      <a:solidFill>
                        <a:srgbClr val="595959"/>
                      </a:solidFill>
                    </a:lnT>
                    <a:lnB w="12240">
                      <a:solidFill>
                        <a:srgbClr val="595959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479"/>
                        </a:spcBef>
                      </a:pPr>
                      <a:r>
                        <a:rPr lang="lv-LV" sz="1600" b="1" strike="noStrike" spc="-1">
                          <a:solidFill>
                            <a:srgbClr val="3B3838"/>
                          </a:solidFill>
                          <a:uFill>
                            <a:solidFill>
                              <a:srgbClr val="FFFFFF"/>
                            </a:solidFill>
                          </a:uFill>
                          <a:latin typeface="Calibri"/>
                          <a:ea typeface="Arial Unicode MS"/>
                        </a:rPr>
                        <a:t>&gt;100,000</a:t>
                      </a:r>
                      <a:endParaRPr lang="lv-LV" sz="1600" b="0" strike="noStrike" spc="-1">
                        <a:solidFill>
                          <a:srgbClr val="000000"/>
                        </a:solidFill>
                        <a:uFill>
                          <a:solidFill>
                            <a:srgbClr val="FFFFFF"/>
                          </a:solidFill>
                        </a:uFill>
                        <a:latin typeface="Arial"/>
                      </a:endParaRPr>
                    </a:p>
                    <a:p>
                      <a:pPr algn="ctr">
                        <a:lnSpc>
                          <a:spcPct val="100000"/>
                        </a:lnSpc>
                        <a:spcBef>
                          <a:spcPts val="479"/>
                        </a:spcBef>
                      </a:pPr>
                      <a:r>
                        <a:rPr lang="lv-LV" sz="1600" b="1" strike="noStrike" spc="-1">
                          <a:solidFill>
                            <a:srgbClr val="3B3838"/>
                          </a:solidFill>
                          <a:uFill>
                            <a:solidFill>
                              <a:srgbClr val="FFFFFF"/>
                            </a:solidFill>
                          </a:uFill>
                          <a:latin typeface="Calibri"/>
                          <a:ea typeface="Arial Unicode MS"/>
                        </a:rPr>
                        <a:t>(&gt;10,000)</a:t>
                      </a:r>
                      <a:endParaRPr lang="lv-LV" sz="1600" b="0" strike="noStrike" spc="-1">
                        <a:solidFill>
                          <a:srgbClr val="000000"/>
                        </a:solidFill>
                        <a:uFill>
                          <a:solidFill>
                            <a:srgbClr val="FFFFFF"/>
                          </a:solidFill>
                        </a:uFill>
                        <a:latin typeface="Arial"/>
                      </a:endParaRPr>
                    </a:p>
                  </a:txBody>
                  <a:tcPr marL="45720" marR="45720">
                    <a:lnL w="12240">
                      <a:solidFill>
                        <a:srgbClr val="595959"/>
                      </a:solidFill>
                    </a:lnL>
                    <a:lnR w="12240">
                      <a:solidFill>
                        <a:srgbClr val="595959"/>
                      </a:solidFill>
                    </a:lnR>
                    <a:lnT w="12240">
                      <a:solidFill>
                        <a:srgbClr val="595959"/>
                      </a:solidFill>
                    </a:lnT>
                    <a:lnB w="12240">
                      <a:solidFill>
                        <a:srgbClr val="595959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479"/>
                        </a:spcBef>
                      </a:pPr>
                      <a:r>
                        <a:rPr lang="lv-LV" sz="1600" b="1" strike="noStrike" spc="-1">
                          <a:solidFill>
                            <a:srgbClr val="3B3838"/>
                          </a:solidFill>
                          <a:uFill>
                            <a:solidFill>
                              <a:srgbClr val="FFFFFF"/>
                            </a:solidFill>
                          </a:uFill>
                          <a:latin typeface="Calibri"/>
                          <a:ea typeface="Arial Unicode MS"/>
                        </a:rPr>
                        <a:t>89</a:t>
                      </a:r>
                      <a:endParaRPr lang="lv-LV" sz="1600" b="0" strike="noStrike" spc="-1">
                        <a:solidFill>
                          <a:srgbClr val="000000"/>
                        </a:solidFill>
                        <a:uFill>
                          <a:solidFill>
                            <a:srgbClr val="FFFFFF"/>
                          </a:solidFill>
                        </a:uFill>
                        <a:latin typeface="Arial"/>
                      </a:endParaRPr>
                    </a:p>
                    <a:p>
                      <a:pPr algn="ctr">
                        <a:lnSpc>
                          <a:spcPct val="100000"/>
                        </a:lnSpc>
                        <a:spcBef>
                          <a:spcPts val="479"/>
                        </a:spcBef>
                      </a:pPr>
                      <a:r>
                        <a:rPr lang="lv-LV" sz="1600" b="1" strike="noStrike" spc="-1">
                          <a:solidFill>
                            <a:srgbClr val="3B3838"/>
                          </a:solidFill>
                          <a:uFill>
                            <a:solidFill>
                              <a:srgbClr val="FFFFFF"/>
                            </a:solidFill>
                          </a:uFill>
                          <a:latin typeface="Calibri"/>
                          <a:ea typeface="Arial Unicode MS"/>
                        </a:rPr>
                        <a:t>(~89)</a:t>
                      </a:r>
                      <a:endParaRPr lang="lv-LV" sz="1600" b="0" strike="noStrike" spc="-1">
                        <a:solidFill>
                          <a:srgbClr val="000000"/>
                        </a:solidFill>
                        <a:uFill>
                          <a:solidFill>
                            <a:srgbClr val="FFFFFF"/>
                          </a:solidFill>
                        </a:uFill>
                        <a:latin typeface="Arial"/>
                      </a:endParaRPr>
                    </a:p>
                  </a:txBody>
                  <a:tcPr marL="45720" marR="45720">
                    <a:lnL w="12240">
                      <a:solidFill>
                        <a:srgbClr val="595959"/>
                      </a:solidFill>
                    </a:lnL>
                    <a:lnR w="12240">
                      <a:solidFill>
                        <a:srgbClr val="595959"/>
                      </a:solidFill>
                    </a:lnR>
                    <a:lnT w="12240">
                      <a:solidFill>
                        <a:srgbClr val="595959"/>
                      </a:solidFill>
                    </a:lnT>
                    <a:lnB w="12240">
                      <a:solidFill>
                        <a:srgbClr val="595959"/>
                      </a:solidFill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</a:tbl>
          </a:graphicData>
        </a:graphic>
      </p:graphicFrame>
      <p:sp>
        <p:nvSpPr>
          <p:cNvPr id="607" name="CustomShape 3"/>
          <p:cNvSpPr/>
          <p:nvPr/>
        </p:nvSpPr>
        <p:spPr>
          <a:xfrm>
            <a:off x="878040" y="5702040"/>
            <a:ext cx="9982440" cy="100296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b"/>
          <a:lstStyle/>
          <a:p>
            <a:pPr>
              <a:lnSpc>
                <a:spcPct val="100000"/>
              </a:lnSpc>
            </a:pPr>
            <a:r>
              <a:rPr lang="lv-LV" sz="1200" b="0" strike="noStrike" spc="-1" dirty="0">
                <a:uFill>
                  <a:solidFill>
                    <a:srgbClr val="FFFFFF"/>
                  </a:solidFill>
                </a:uFill>
                <a:latin typeface="Calibri"/>
                <a:ea typeface="ＭＳ Ｐゴシック"/>
              </a:rPr>
              <a:t>1. </a:t>
            </a:r>
            <a:r>
              <a:rPr lang="lv-LV" sz="1200" b="0" strike="noStrike" spc="-1" dirty="0" err="1">
                <a:uFill>
                  <a:solidFill>
                    <a:srgbClr val="FFFFFF"/>
                  </a:solidFill>
                </a:uFill>
                <a:latin typeface="Calibri"/>
                <a:ea typeface="ＭＳ Ｐゴシック"/>
              </a:rPr>
              <a:t>Alba</a:t>
            </a:r>
            <a:r>
              <a:rPr lang="lv-LV" sz="1200" b="0" strike="noStrike" spc="-1" dirty="0">
                <a:uFill>
                  <a:solidFill>
                    <a:srgbClr val="FFFFFF"/>
                  </a:solidFill>
                </a:uFill>
                <a:latin typeface="Calibri"/>
                <a:ea typeface="ＭＳ Ｐゴシック"/>
              </a:rPr>
              <a:t> M </a:t>
            </a:r>
            <a:r>
              <a:rPr lang="lv-LV" sz="1200" b="0" strike="noStrike" spc="-1" dirty="0" err="1">
                <a:uFill>
                  <a:solidFill>
                    <a:srgbClr val="FFFFFF"/>
                  </a:solidFill>
                </a:uFill>
                <a:latin typeface="Calibri"/>
                <a:ea typeface="ＭＳ Ｐゴシック"/>
              </a:rPr>
              <a:t>et</a:t>
            </a:r>
            <a:r>
              <a:rPr lang="lv-LV" sz="1200" b="0" strike="noStrike" spc="-1" dirty="0">
                <a:uFill>
                  <a:solidFill>
                    <a:srgbClr val="FFFFFF"/>
                  </a:solidFill>
                </a:uFill>
                <a:latin typeface="Calibri"/>
                <a:ea typeface="ＭＳ Ｐゴシック"/>
              </a:rPr>
              <a:t> </a:t>
            </a:r>
            <a:r>
              <a:rPr lang="lv-LV" sz="1200" b="0" strike="noStrike" spc="-1" dirty="0" err="1">
                <a:uFill>
                  <a:solidFill>
                    <a:srgbClr val="FFFFFF"/>
                  </a:solidFill>
                </a:uFill>
                <a:latin typeface="Calibri"/>
                <a:ea typeface="ＭＳ Ｐゴシック"/>
              </a:rPr>
              <a:t>al</a:t>
            </a:r>
            <a:r>
              <a:rPr lang="lv-LV" sz="1200" b="0" strike="noStrike" spc="-1" dirty="0">
                <a:uFill>
                  <a:solidFill>
                    <a:srgbClr val="FFFFFF"/>
                  </a:solidFill>
                </a:uFill>
                <a:latin typeface="Calibri"/>
                <a:ea typeface="ＭＳ Ｐゴシック"/>
              </a:rPr>
              <a:t>. </a:t>
            </a:r>
            <a:r>
              <a:rPr lang="lv-LV" sz="1200" b="0" strike="noStrike" spc="-1" dirty="0" err="1">
                <a:uFill>
                  <a:solidFill>
                    <a:srgbClr val="FFFFFF"/>
                  </a:solidFill>
                </a:uFill>
                <a:latin typeface="Calibri"/>
                <a:ea typeface="ＭＳ Ｐゴシック"/>
              </a:rPr>
              <a:t>Curr</a:t>
            </a:r>
            <a:r>
              <a:rPr lang="lv-LV" sz="1200" b="0" strike="noStrike" spc="-1" dirty="0">
                <a:uFill>
                  <a:solidFill>
                    <a:srgbClr val="FFFFFF"/>
                  </a:solidFill>
                </a:uFill>
                <a:latin typeface="Calibri"/>
                <a:ea typeface="ＭＳ Ｐゴシック"/>
              </a:rPr>
              <a:t> </a:t>
            </a:r>
            <a:r>
              <a:rPr lang="lv-LV" sz="1200" b="0" strike="noStrike" spc="-1" dirty="0" err="1">
                <a:uFill>
                  <a:solidFill>
                    <a:srgbClr val="FFFFFF"/>
                  </a:solidFill>
                </a:uFill>
                <a:latin typeface="Calibri"/>
                <a:ea typeface="ＭＳ Ｐゴシック"/>
              </a:rPr>
              <a:t>Med</a:t>
            </a:r>
            <a:r>
              <a:rPr lang="lv-LV" sz="1200" b="0" strike="noStrike" spc="-1" dirty="0">
                <a:uFill>
                  <a:solidFill>
                    <a:srgbClr val="FFFFFF"/>
                  </a:solidFill>
                </a:uFill>
                <a:latin typeface="Calibri"/>
                <a:ea typeface="ＭＳ Ｐゴシック"/>
              </a:rPr>
              <a:t> </a:t>
            </a:r>
            <a:r>
              <a:rPr lang="lv-LV" sz="1200" b="0" strike="noStrike" spc="-1" dirty="0" err="1">
                <a:uFill>
                  <a:solidFill>
                    <a:srgbClr val="FFFFFF"/>
                  </a:solidFill>
                </a:uFill>
                <a:latin typeface="Calibri"/>
                <a:ea typeface="ＭＳ Ｐゴシック"/>
              </a:rPr>
              <a:t>Res</a:t>
            </a:r>
            <a:r>
              <a:rPr lang="lv-LV" sz="1200" b="0" strike="noStrike" spc="-1" dirty="0">
                <a:uFill>
                  <a:solidFill>
                    <a:srgbClr val="FFFFFF"/>
                  </a:solidFill>
                </a:uFill>
                <a:latin typeface="Calibri"/>
                <a:ea typeface="ＭＳ Ｐゴシック"/>
              </a:rPr>
              <a:t> </a:t>
            </a:r>
            <a:r>
              <a:rPr lang="lv-LV" sz="1200" b="0" strike="noStrike" spc="-1" dirty="0" err="1">
                <a:uFill>
                  <a:solidFill>
                    <a:srgbClr val="FFFFFF"/>
                  </a:solidFill>
                </a:uFill>
                <a:latin typeface="Calibri"/>
                <a:ea typeface="ＭＳ Ｐゴシック"/>
              </a:rPr>
              <a:t>Opin</a:t>
            </a:r>
            <a:r>
              <a:rPr lang="lv-LV" sz="1200" b="0" strike="noStrike" spc="-1" dirty="0">
                <a:uFill>
                  <a:solidFill>
                    <a:srgbClr val="FFFFFF"/>
                  </a:solidFill>
                </a:uFill>
                <a:latin typeface="Calibri"/>
                <a:ea typeface="ＭＳ Ｐゴシック"/>
              </a:rPr>
              <a:t>. 2009;25:2507–2514. 2. </a:t>
            </a:r>
            <a:r>
              <a:rPr lang="lv-LV" sz="1200" b="0" strike="noStrike" spc="-1" dirty="0" err="1">
                <a:uFill>
                  <a:solidFill>
                    <a:srgbClr val="FFFFFF"/>
                  </a:solidFill>
                </a:uFill>
                <a:latin typeface="Calibri"/>
                <a:ea typeface="ＭＳ Ｐゴシック"/>
              </a:rPr>
              <a:t>Kim</a:t>
            </a:r>
            <a:r>
              <a:rPr lang="lv-LV" sz="1200" b="0" strike="noStrike" spc="-1" dirty="0">
                <a:uFill>
                  <a:solidFill>
                    <a:srgbClr val="FFFFFF"/>
                  </a:solidFill>
                </a:uFill>
                <a:latin typeface="Calibri"/>
                <a:ea typeface="ＭＳ Ｐゴシック"/>
              </a:rPr>
              <a:t> D </a:t>
            </a:r>
            <a:r>
              <a:rPr lang="lv-LV" sz="1200" b="0" strike="noStrike" spc="-1" dirty="0" err="1">
                <a:uFill>
                  <a:solidFill>
                    <a:srgbClr val="FFFFFF"/>
                  </a:solidFill>
                </a:uFill>
                <a:latin typeface="Calibri"/>
                <a:ea typeface="ＭＳ Ｐゴシック"/>
              </a:rPr>
              <a:t>et</a:t>
            </a:r>
            <a:r>
              <a:rPr lang="lv-LV" sz="1200" b="0" strike="noStrike" spc="-1" dirty="0">
                <a:uFill>
                  <a:solidFill>
                    <a:srgbClr val="FFFFFF"/>
                  </a:solidFill>
                </a:uFill>
                <a:latin typeface="Calibri"/>
                <a:ea typeface="ＭＳ Ｐゴシック"/>
              </a:rPr>
              <a:t> </a:t>
            </a:r>
            <a:r>
              <a:rPr lang="lv-LV" sz="1200" b="0" strike="noStrike" spc="-1" dirty="0" err="1">
                <a:uFill>
                  <a:solidFill>
                    <a:srgbClr val="FFFFFF"/>
                  </a:solidFill>
                </a:uFill>
                <a:latin typeface="Calibri"/>
                <a:ea typeface="ＭＳ Ｐゴシック"/>
              </a:rPr>
              <a:t>al</a:t>
            </a:r>
            <a:r>
              <a:rPr lang="lv-LV" sz="1200" b="0" strike="noStrike" spc="-1" dirty="0">
                <a:uFill>
                  <a:solidFill>
                    <a:srgbClr val="FFFFFF"/>
                  </a:solidFill>
                </a:uFill>
                <a:latin typeface="Calibri"/>
                <a:ea typeface="ＭＳ Ｐゴシック"/>
              </a:rPr>
              <a:t>. J </a:t>
            </a:r>
            <a:r>
              <a:rPr lang="lv-LV" sz="1200" b="0" strike="noStrike" spc="-1" dirty="0" err="1">
                <a:uFill>
                  <a:solidFill>
                    <a:srgbClr val="FFFFFF"/>
                  </a:solidFill>
                </a:uFill>
                <a:latin typeface="Calibri"/>
                <a:ea typeface="ＭＳ Ｐゴシック"/>
              </a:rPr>
              <a:t>Med</a:t>
            </a:r>
            <a:r>
              <a:rPr lang="lv-LV" sz="1200" b="0" strike="noStrike" spc="-1" dirty="0">
                <a:uFill>
                  <a:solidFill>
                    <a:srgbClr val="FFFFFF"/>
                  </a:solidFill>
                </a:uFill>
                <a:latin typeface="Calibri"/>
                <a:ea typeface="ＭＳ Ｐゴシック"/>
              </a:rPr>
              <a:t> </a:t>
            </a:r>
            <a:r>
              <a:rPr lang="lv-LV" sz="1200" b="0" strike="noStrike" spc="-1" dirty="0" err="1">
                <a:uFill>
                  <a:solidFill>
                    <a:srgbClr val="FFFFFF"/>
                  </a:solidFill>
                </a:uFill>
                <a:latin typeface="Calibri"/>
                <a:ea typeface="ＭＳ Ｐゴシック"/>
              </a:rPr>
              <a:t>Chem</a:t>
            </a:r>
            <a:r>
              <a:rPr lang="lv-LV" sz="1200" b="0" strike="noStrike" spc="-1" dirty="0">
                <a:uFill>
                  <a:solidFill>
                    <a:srgbClr val="FFFFFF"/>
                  </a:solidFill>
                </a:uFill>
                <a:latin typeface="Calibri"/>
                <a:ea typeface="ＭＳ Ｐゴシック"/>
              </a:rPr>
              <a:t>. 2005;48:141–151. 3. </a:t>
            </a:r>
            <a:r>
              <a:rPr lang="lv-LV" sz="1200" b="0" strike="noStrike" spc="-1" dirty="0" err="1">
                <a:uFill>
                  <a:solidFill>
                    <a:srgbClr val="FFFFFF"/>
                  </a:solidFill>
                </a:uFill>
                <a:latin typeface="Calibri"/>
                <a:ea typeface="ＭＳ Ｐゴシック"/>
              </a:rPr>
              <a:t>Matsuyama-Yokono</a:t>
            </a:r>
            <a:r>
              <a:rPr lang="lv-LV" sz="1200" b="0" strike="noStrike" spc="-1" dirty="0">
                <a:uFill>
                  <a:solidFill>
                    <a:srgbClr val="FFFFFF"/>
                  </a:solidFill>
                </a:uFill>
                <a:latin typeface="Calibri"/>
                <a:ea typeface="ＭＳ Ｐゴシック"/>
              </a:rPr>
              <a:t> A </a:t>
            </a:r>
            <a:r>
              <a:rPr lang="lv-LV" sz="1200" b="0" strike="noStrike" spc="-1" dirty="0" err="1">
                <a:uFill>
                  <a:solidFill>
                    <a:srgbClr val="FFFFFF"/>
                  </a:solidFill>
                </a:uFill>
                <a:latin typeface="Calibri"/>
                <a:ea typeface="ＭＳ Ｐゴシック"/>
              </a:rPr>
              <a:t>et</a:t>
            </a:r>
            <a:r>
              <a:rPr lang="lv-LV" sz="1200" b="0" strike="noStrike" spc="-1" dirty="0">
                <a:uFill>
                  <a:solidFill>
                    <a:srgbClr val="FFFFFF"/>
                  </a:solidFill>
                </a:uFill>
                <a:latin typeface="Calibri"/>
                <a:ea typeface="ＭＳ Ｐゴシック"/>
              </a:rPr>
              <a:t> </a:t>
            </a:r>
            <a:r>
              <a:rPr lang="lv-LV" sz="1200" b="0" strike="noStrike" spc="-1" dirty="0" err="1">
                <a:uFill>
                  <a:solidFill>
                    <a:srgbClr val="FFFFFF"/>
                  </a:solidFill>
                </a:uFill>
                <a:latin typeface="Calibri"/>
                <a:ea typeface="ＭＳ Ｐゴシック"/>
              </a:rPr>
              <a:t>al</a:t>
            </a:r>
            <a:r>
              <a:rPr lang="lv-LV" sz="1200" b="0" strike="noStrike" spc="-1" dirty="0">
                <a:uFill>
                  <a:solidFill>
                    <a:srgbClr val="FFFFFF"/>
                  </a:solidFill>
                </a:uFill>
                <a:latin typeface="Calibri"/>
                <a:ea typeface="ＭＳ Ｐゴシック"/>
              </a:rPr>
              <a:t>. </a:t>
            </a:r>
            <a:r>
              <a:rPr lang="lv-LV" sz="1200" b="0" strike="noStrike" spc="-1" dirty="0" err="1">
                <a:uFill>
                  <a:solidFill>
                    <a:srgbClr val="FFFFFF"/>
                  </a:solidFill>
                </a:uFill>
                <a:latin typeface="Calibri"/>
                <a:ea typeface="ＭＳ Ｐゴシック"/>
              </a:rPr>
              <a:t>Biochem</a:t>
            </a:r>
            <a:r>
              <a:rPr lang="lv-LV" sz="1200" b="0" strike="noStrike" spc="-1" dirty="0">
                <a:uFill>
                  <a:solidFill>
                    <a:srgbClr val="FFFFFF"/>
                  </a:solidFill>
                </a:uFill>
                <a:latin typeface="Calibri"/>
                <a:ea typeface="ＭＳ Ｐゴシック"/>
              </a:rPr>
              <a:t> </a:t>
            </a:r>
            <a:r>
              <a:rPr lang="lv-LV" sz="1200" b="0" strike="noStrike" spc="-1" dirty="0" err="1">
                <a:uFill>
                  <a:solidFill>
                    <a:srgbClr val="FFFFFF"/>
                  </a:solidFill>
                </a:uFill>
                <a:latin typeface="Calibri"/>
                <a:ea typeface="ＭＳ Ｐゴシック"/>
              </a:rPr>
              <a:t>Pharmacol</a:t>
            </a:r>
            <a:r>
              <a:rPr lang="lv-LV" sz="1200" b="0" strike="noStrike" spc="-1" dirty="0">
                <a:uFill>
                  <a:solidFill>
                    <a:srgbClr val="FFFFFF"/>
                  </a:solidFill>
                </a:uFill>
                <a:latin typeface="Calibri"/>
                <a:ea typeface="ＭＳ Ｐゴシック"/>
              </a:rPr>
              <a:t>. 2008;76:98–107. 4. </a:t>
            </a:r>
            <a:r>
              <a:rPr lang="lv-LV" sz="1200" b="0" strike="noStrike" spc="-1" dirty="0" err="1">
                <a:uFill>
                  <a:solidFill>
                    <a:srgbClr val="FFFFFF"/>
                  </a:solidFill>
                </a:uFill>
                <a:latin typeface="Calibri"/>
                <a:ea typeface="ＭＳ Ｐゴシック"/>
              </a:rPr>
              <a:t>European</a:t>
            </a:r>
            <a:r>
              <a:rPr lang="lv-LV" sz="1200" b="0" strike="noStrike" spc="-1" dirty="0">
                <a:uFill>
                  <a:solidFill>
                    <a:srgbClr val="FFFFFF"/>
                  </a:solidFill>
                </a:uFill>
                <a:latin typeface="Calibri"/>
                <a:ea typeface="ＭＳ Ｐゴシック"/>
              </a:rPr>
              <a:t> </a:t>
            </a:r>
            <a:r>
              <a:rPr lang="lv-LV" sz="1200" b="0" strike="noStrike" spc="-1" dirty="0" err="1">
                <a:uFill>
                  <a:solidFill>
                    <a:srgbClr val="FFFFFF"/>
                  </a:solidFill>
                </a:uFill>
                <a:latin typeface="Calibri"/>
                <a:ea typeface="ＭＳ Ｐゴシック"/>
              </a:rPr>
              <a:t>Public</a:t>
            </a:r>
            <a:r>
              <a:rPr lang="lv-LV" sz="1200" b="0" strike="noStrike" spc="-1" dirty="0">
                <a:uFill>
                  <a:solidFill>
                    <a:srgbClr val="FFFFFF"/>
                  </a:solidFill>
                </a:uFill>
                <a:latin typeface="Calibri"/>
                <a:ea typeface="ＭＳ Ｐゴシック"/>
              </a:rPr>
              <a:t> </a:t>
            </a:r>
            <a:r>
              <a:rPr lang="lv-LV" sz="1200" b="0" strike="noStrike" spc="-1" dirty="0" err="1">
                <a:uFill>
                  <a:solidFill>
                    <a:srgbClr val="FFFFFF"/>
                  </a:solidFill>
                </a:uFill>
                <a:latin typeface="Calibri"/>
                <a:ea typeface="ＭＳ Ｐゴシック"/>
              </a:rPr>
              <a:t>Assessment</a:t>
            </a:r>
            <a:r>
              <a:rPr lang="lv-LV" sz="1200" b="0" strike="noStrike" spc="-1" dirty="0">
                <a:uFill>
                  <a:solidFill>
                    <a:srgbClr val="FFFFFF"/>
                  </a:solidFill>
                </a:uFill>
                <a:latin typeface="Calibri"/>
                <a:ea typeface="ＭＳ Ｐゴシック"/>
              </a:rPr>
              <a:t> </a:t>
            </a:r>
            <a:r>
              <a:rPr lang="lv-LV" sz="1200" b="0" strike="noStrike" spc="-1" dirty="0" err="1">
                <a:uFill>
                  <a:solidFill>
                    <a:srgbClr val="FFFFFF"/>
                  </a:solidFill>
                </a:uFill>
                <a:latin typeface="Calibri"/>
                <a:ea typeface="ＭＳ Ｐゴシック"/>
              </a:rPr>
              <a:t>Report</a:t>
            </a:r>
            <a:r>
              <a:rPr lang="lv-LV" sz="1200" b="0" strike="noStrike" spc="-1" dirty="0">
                <a:uFill>
                  <a:solidFill>
                    <a:srgbClr val="FFFFFF"/>
                  </a:solidFill>
                </a:uFill>
                <a:latin typeface="Calibri"/>
                <a:ea typeface="ＭＳ Ｐゴシック"/>
              </a:rPr>
              <a:t> </a:t>
            </a:r>
            <a:r>
              <a:rPr lang="lv-LV" sz="1200" b="0" strike="noStrike" spc="-1" dirty="0" err="1">
                <a:uFill>
                  <a:solidFill>
                    <a:srgbClr val="FFFFFF"/>
                  </a:solidFill>
                </a:uFill>
                <a:latin typeface="Calibri"/>
                <a:ea typeface="ＭＳ Ｐゴシック"/>
              </a:rPr>
              <a:t>for</a:t>
            </a:r>
            <a:r>
              <a:rPr lang="lv-LV" sz="1200" b="0" strike="noStrike" spc="-1" dirty="0">
                <a:uFill>
                  <a:solidFill>
                    <a:srgbClr val="FFFFFF"/>
                  </a:solidFill>
                </a:uFill>
                <a:latin typeface="Calibri"/>
                <a:ea typeface="ＭＳ Ｐゴシック"/>
              </a:rPr>
              <a:t> </a:t>
            </a:r>
            <a:r>
              <a:rPr lang="lv-LV" sz="1200" b="0" strike="noStrike" spc="-1" dirty="0" err="1">
                <a:uFill>
                  <a:solidFill>
                    <a:srgbClr val="FFFFFF"/>
                  </a:solidFill>
                </a:uFill>
                <a:latin typeface="Calibri"/>
                <a:ea typeface="ＭＳ Ｐゴシック"/>
              </a:rPr>
              <a:t>Galvus</a:t>
            </a:r>
            <a:r>
              <a:rPr lang="lv-LV" sz="1200" b="0" strike="noStrike" spc="-1" dirty="0">
                <a:uFill>
                  <a:solidFill>
                    <a:srgbClr val="FFFFFF"/>
                  </a:solidFill>
                </a:uFill>
                <a:latin typeface="Calibri"/>
                <a:ea typeface="ＭＳ Ｐゴシック"/>
              </a:rPr>
              <a:t>. </a:t>
            </a:r>
            <a:r>
              <a:rPr lang="lv-LV" sz="1200" b="0" strike="noStrike" spc="-1" dirty="0" err="1">
                <a:uFill>
                  <a:solidFill>
                    <a:srgbClr val="FFFFFF"/>
                  </a:solidFill>
                </a:uFill>
                <a:latin typeface="Calibri"/>
                <a:ea typeface="ＭＳ Ｐゴシック"/>
              </a:rPr>
              <a:t>Available</a:t>
            </a:r>
            <a:r>
              <a:rPr lang="lv-LV" sz="1200" b="0" strike="noStrike" spc="-1" dirty="0">
                <a:uFill>
                  <a:solidFill>
                    <a:srgbClr val="FFFFFF"/>
                  </a:solidFill>
                </a:uFill>
                <a:latin typeface="Calibri"/>
                <a:ea typeface="ＭＳ Ｐゴシック"/>
              </a:rPr>
              <a:t> </a:t>
            </a:r>
            <a:r>
              <a:rPr lang="lv-LV" sz="1200" b="0" strike="noStrike" spc="-1" dirty="0" err="1">
                <a:uFill>
                  <a:solidFill>
                    <a:srgbClr val="FFFFFF"/>
                  </a:solidFill>
                </a:uFill>
                <a:latin typeface="Calibri"/>
                <a:ea typeface="ＭＳ Ｐゴシック"/>
              </a:rPr>
              <a:t>at</a:t>
            </a:r>
            <a:r>
              <a:rPr lang="lv-LV" sz="1200" b="0" strike="noStrike" spc="-1" dirty="0">
                <a:uFill>
                  <a:solidFill>
                    <a:srgbClr val="FFFFFF"/>
                  </a:solidFill>
                </a:uFill>
                <a:latin typeface="Calibri"/>
                <a:ea typeface="ＭＳ Ｐゴシック"/>
              </a:rPr>
              <a:t>: http://www.emea.europa.eu/humandocs/PDFs/EPAR/galvus/H-771-en6.pdf. </a:t>
            </a:r>
            <a:r>
              <a:rPr lang="lv-LV" sz="1200" b="0" strike="noStrike" spc="-1" dirty="0" err="1">
                <a:uFill>
                  <a:solidFill>
                    <a:srgbClr val="FFFFFF"/>
                  </a:solidFill>
                </a:uFill>
                <a:latin typeface="Calibri"/>
                <a:ea typeface="ＭＳ Ｐゴシック"/>
              </a:rPr>
              <a:t>Accessed</a:t>
            </a:r>
            <a:r>
              <a:rPr lang="lv-LV" sz="1200" b="0" strike="noStrike" spc="-1" dirty="0">
                <a:uFill>
                  <a:solidFill>
                    <a:srgbClr val="FFFFFF"/>
                  </a:solidFill>
                </a:uFill>
                <a:latin typeface="Calibri"/>
                <a:ea typeface="ＭＳ Ｐゴシック"/>
              </a:rPr>
              <a:t> </a:t>
            </a:r>
            <a:r>
              <a:rPr lang="lv-LV" sz="1200" b="0" strike="noStrike" spc="-1" dirty="0" err="1">
                <a:uFill>
                  <a:solidFill>
                    <a:srgbClr val="FFFFFF"/>
                  </a:solidFill>
                </a:uFill>
                <a:latin typeface="Calibri"/>
                <a:ea typeface="ＭＳ Ｐゴシック"/>
              </a:rPr>
              <a:t>May</a:t>
            </a:r>
            <a:r>
              <a:rPr lang="lv-LV" sz="1200" b="0" strike="noStrike" spc="-1" dirty="0">
                <a:uFill>
                  <a:solidFill>
                    <a:srgbClr val="FFFFFF"/>
                  </a:solidFill>
                </a:uFill>
                <a:latin typeface="Calibri"/>
                <a:ea typeface="ＭＳ Ｐゴシック"/>
              </a:rPr>
              <a:t> 4, 2011. 5. </a:t>
            </a:r>
            <a:r>
              <a:rPr lang="lv-LV" sz="1200" b="0" strike="noStrike" spc="-1" dirty="0" err="1">
                <a:uFill>
                  <a:solidFill>
                    <a:srgbClr val="FFFFFF"/>
                  </a:solidFill>
                </a:uFill>
                <a:latin typeface="Calibri"/>
                <a:ea typeface="ＭＳ Ｐゴシック"/>
              </a:rPr>
              <a:t>Ahrén</a:t>
            </a:r>
            <a:r>
              <a:rPr lang="lv-LV" sz="1200" b="0" strike="noStrike" spc="-1" dirty="0">
                <a:uFill>
                  <a:solidFill>
                    <a:srgbClr val="FFFFFF"/>
                  </a:solidFill>
                </a:uFill>
                <a:latin typeface="Calibri"/>
                <a:ea typeface="ＭＳ Ｐゴシック"/>
              </a:rPr>
              <a:t> B </a:t>
            </a:r>
            <a:r>
              <a:rPr lang="lv-LV" sz="1200" b="0" strike="noStrike" spc="-1" dirty="0" err="1">
                <a:uFill>
                  <a:solidFill>
                    <a:srgbClr val="FFFFFF"/>
                  </a:solidFill>
                </a:uFill>
                <a:latin typeface="Calibri"/>
                <a:ea typeface="ＭＳ Ｐゴシック"/>
              </a:rPr>
              <a:t>et</a:t>
            </a:r>
            <a:r>
              <a:rPr lang="lv-LV" sz="1200" b="0" strike="noStrike" spc="-1" dirty="0">
                <a:uFill>
                  <a:solidFill>
                    <a:srgbClr val="FFFFFF"/>
                  </a:solidFill>
                </a:uFill>
                <a:latin typeface="Calibri"/>
                <a:ea typeface="ＭＳ Ｐゴシック"/>
              </a:rPr>
              <a:t> </a:t>
            </a:r>
            <a:r>
              <a:rPr lang="lv-LV" sz="1200" b="0" strike="noStrike" spc="-1" dirty="0" err="1">
                <a:uFill>
                  <a:solidFill>
                    <a:srgbClr val="FFFFFF"/>
                  </a:solidFill>
                </a:uFill>
                <a:latin typeface="Calibri"/>
                <a:ea typeface="ＭＳ Ｐゴシック"/>
              </a:rPr>
              <a:t>al</a:t>
            </a:r>
            <a:r>
              <a:rPr lang="lv-LV" sz="1200" b="0" strike="noStrike" spc="-1" dirty="0">
                <a:uFill>
                  <a:solidFill>
                    <a:srgbClr val="FFFFFF"/>
                  </a:solidFill>
                </a:uFill>
                <a:latin typeface="Calibri"/>
                <a:ea typeface="ＭＳ Ｐゴシック"/>
              </a:rPr>
              <a:t>. J </a:t>
            </a:r>
            <a:r>
              <a:rPr lang="lv-LV" sz="1200" b="0" strike="noStrike" spc="-1" dirty="0" err="1">
                <a:uFill>
                  <a:solidFill>
                    <a:srgbClr val="FFFFFF"/>
                  </a:solidFill>
                </a:uFill>
                <a:latin typeface="Calibri"/>
                <a:ea typeface="ＭＳ Ｐゴシック"/>
              </a:rPr>
              <a:t>Clin</a:t>
            </a:r>
            <a:r>
              <a:rPr lang="lv-LV" sz="1200" b="0" strike="noStrike" spc="-1" dirty="0">
                <a:uFill>
                  <a:solidFill>
                    <a:srgbClr val="FFFFFF"/>
                  </a:solidFill>
                </a:uFill>
                <a:latin typeface="Calibri"/>
                <a:ea typeface="ＭＳ Ｐゴシック"/>
              </a:rPr>
              <a:t> </a:t>
            </a:r>
            <a:r>
              <a:rPr lang="lv-LV" sz="1200" b="0" strike="noStrike" spc="-1" dirty="0" err="1">
                <a:uFill>
                  <a:solidFill>
                    <a:srgbClr val="FFFFFF"/>
                  </a:solidFill>
                </a:uFill>
                <a:latin typeface="Calibri"/>
                <a:ea typeface="ＭＳ Ｐゴシック"/>
              </a:rPr>
              <a:t>Endocrinol</a:t>
            </a:r>
            <a:r>
              <a:rPr lang="lv-LV" sz="1200" b="0" strike="noStrike" spc="-1" dirty="0">
                <a:uFill>
                  <a:solidFill>
                    <a:srgbClr val="FFFFFF"/>
                  </a:solidFill>
                </a:uFill>
                <a:latin typeface="Calibri"/>
                <a:ea typeface="ＭＳ Ｐゴシック"/>
              </a:rPr>
              <a:t> </a:t>
            </a:r>
            <a:r>
              <a:rPr lang="lv-LV" sz="1200" b="0" strike="noStrike" spc="-1" dirty="0" err="1">
                <a:uFill>
                  <a:solidFill>
                    <a:srgbClr val="FFFFFF"/>
                  </a:solidFill>
                </a:uFill>
                <a:latin typeface="Calibri"/>
                <a:ea typeface="ＭＳ Ｐゴシック"/>
              </a:rPr>
              <a:t>Metab</a:t>
            </a:r>
            <a:r>
              <a:rPr lang="lv-LV" sz="1200" b="0" strike="noStrike" spc="-1" dirty="0">
                <a:uFill>
                  <a:solidFill>
                    <a:srgbClr val="FFFFFF"/>
                  </a:solidFill>
                </a:uFill>
                <a:latin typeface="Calibri"/>
                <a:ea typeface="ＭＳ Ｐゴシック"/>
              </a:rPr>
              <a:t>. 2004;89:2078–2084. 6. </a:t>
            </a:r>
            <a:r>
              <a:rPr lang="lv-LV" sz="1200" b="0" strike="noStrike" spc="-1" dirty="0" err="1">
                <a:uFill>
                  <a:solidFill>
                    <a:srgbClr val="FFFFFF"/>
                  </a:solidFill>
                </a:uFill>
                <a:latin typeface="Calibri"/>
                <a:ea typeface="ＭＳ Ｐゴシック"/>
              </a:rPr>
              <a:t>European</a:t>
            </a:r>
            <a:r>
              <a:rPr lang="lv-LV" sz="1200" b="0" strike="noStrike" spc="-1" dirty="0">
                <a:uFill>
                  <a:solidFill>
                    <a:srgbClr val="FFFFFF"/>
                  </a:solidFill>
                </a:uFill>
                <a:latin typeface="Calibri"/>
                <a:ea typeface="ＭＳ Ｐゴシック"/>
              </a:rPr>
              <a:t> </a:t>
            </a:r>
            <a:r>
              <a:rPr lang="lv-LV" sz="1200" b="0" strike="noStrike" spc="-1" dirty="0" err="1">
                <a:uFill>
                  <a:solidFill>
                    <a:srgbClr val="FFFFFF"/>
                  </a:solidFill>
                </a:uFill>
                <a:latin typeface="Calibri"/>
                <a:ea typeface="ＭＳ Ｐゴシック"/>
              </a:rPr>
              <a:t>Public</a:t>
            </a:r>
            <a:r>
              <a:rPr lang="lv-LV" sz="1200" b="0" strike="noStrike" spc="-1" dirty="0">
                <a:uFill>
                  <a:solidFill>
                    <a:srgbClr val="FFFFFF"/>
                  </a:solidFill>
                </a:uFill>
                <a:latin typeface="Calibri"/>
                <a:ea typeface="ＭＳ Ｐゴシック"/>
              </a:rPr>
              <a:t> </a:t>
            </a:r>
            <a:r>
              <a:rPr lang="lv-LV" sz="1200" b="0" strike="noStrike" spc="-1" dirty="0" err="1">
                <a:uFill>
                  <a:solidFill>
                    <a:srgbClr val="FFFFFF"/>
                  </a:solidFill>
                </a:uFill>
                <a:latin typeface="Calibri"/>
                <a:ea typeface="ＭＳ Ｐゴシック"/>
              </a:rPr>
              <a:t>Assessment</a:t>
            </a:r>
            <a:r>
              <a:rPr lang="lv-LV" sz="1200" b="0" strike="noStrike" spc="-1" dirty="0">
                <a:uFill>
                  <a:solidFill>
                    <a:srgbClr val="FFFFFF"/>
                  </a:solidFill>
                </a:uFill>
                <a:latin typeface="Calibri"/>
                <a:ea typeface="ＭＳ Ｐゴシック"/>
              </a:rPr>
              <a:t> </a:t>
            </a:r>
            <a:r>
              <a:rPr lang="lv-LV" sz="1200" b="0" strike="noStrike" spc="-1" dirty="0" err="1">
                <a:uFill>
                  <a:solidFill>
                    <a:srgbClr val="FFFFFF"/>
                  </a:solidFill>
                </a:uFill>
                <a:latin typeface="Calibri"/>
                <a:ea typeface="ＭＳ Ｐゴシック"/>
              </a:rPr>
              <a:t>Report</a:t>
            </a:r>
            <a:r>
              <a:rPr lang="lv-LV" sz="1200" b="0" strike="noStrike" spc="-1" dirty="0">
                <a:uFill>
                  <a:solidFill>
                    <a:srgbClr val="FFFFFF"/>
                  </a:solidFill>
                </a:uFill>
                <a:latin typeface="Calibri"/>
                <a:ea typeface="ＭＳ Ｐゴシック"/>
              </a:rPr>
              <a:t> </a:t>
            </a:r>
            <a:r>
              <a:rPr lang="lv-LV" sz="1200" b="0" strike="noStrike" spc="-1" dirty="0" err="1">
                <a:uFill>
                  <a:solidFill>
                    <a:srgbClr val="FFFFFF"/>
                  </a:solidFill>
                </a:uFill>
                <a:latin typeface="Calibri"/>
                <a:ea typeface="ＭＳ Ｐゴシック"/>
              </a:rPr>
              <a:t>for</a:t>
            </a:r>
            <a:r>
              <a:rPr lang="lv-LV" sz="1200" b="0" strike="noStrike" spc="-1" dirty="0">
                <a:uFill>
                  <a:solidFill>
                    <a:srgbClr val="FFFFFF"/>
                  </a:solidFill>
                </a:uFill>
                <a:latin typeface="Calibri"/>
                <a:ea typeface="ＭＳ Ｐゴシック"/>
              </a:rPr>
              <a:t> </a:t>
            </a:r>
            <a:r>
              <a:rPr lang="lv-LV" sz="1200" b="0" strike="noStrike" spc="-1" dirty="0" err="1">
                <a:uFill>
                  <a:solidFill>
                    <a:srgbClr val="FFFFFF"/>
                  </a:solidFill>
                </a:uFill>
                <a:latin typeface="Calibri"/>
                <a:ea typeface="ＭＳ Ｐゴシック"/>
              </a:rPr>
              <a:t>Onglyza</a:t>
            </a:r>
            <a:r>
              <a:rPr lang="lv-LV" sz="1200" b="0" strike="noStrike" spc="-1" dirty="0">
                <a:uFill>
                  <a:solidFill>
                    <a:srgbClr val="FFFFFF"/>
                  </a:solidFill>
                </a:uFill>
                <a:latin typeface="Calibri"/>
                <a:ea typeface="ＭＳ Ｐゴシック"/>
              </a:rPr>
              <a:t>. </a:t>
            </a:r>
            <a:r>
              <a:rPr lang="lv-LV" sz="1200" b="0" strike="noStrike" spc="-1" dirty="0" err="1">
                <a:uFill>
                  <a:solidFill>
                    <a:srgbClr val="FFFFFF"/>
                  </a:solidFill>
                </a:uFill>
                <a:latin typeface="Calibri"/>
                <a:ea typeface="ＭＳ Ｐゴシック"/>
              </a:rPr>
              <a:t>Available</a:t>
            </a:r>
            <a:r>
              <a:rPr lang="lv-LV" sz="1200" b="0" strike="noStrike" spc="-1" dirty="0">
                <a:uFill>
                  <a:solidFill>
                    <a:srgbClr val="FFFFFF"/>
                  </a:solidFill>
                </a:uFill>
                <a:latin typeface="Calibri"/>
                <a:ea typeface="ＭＳ Ｐゴシック"/>
              </a:rPr>
              <a:t> </a:t>
            </a:r>
            <a:r>
              <a:rPr lang="lv-LV" sz="1200" b="0" strike="noStrike" spc="-1" dirty="0" err="1">
                <a:uFill>
                  <a:solidFill>
                    <a:srgbClr val="FFFFFF"/>
                  </a:solidFill>
                </a:uFill>
                <a:latin typeface="Calibri"/>
                <a:ea typeface="ＭＳ Ｐゴシック"/>
              </a:rPr>
              <a:t>at</a:t>
            </a:r>
            <a:r>
              <a:rPr lang="lv-LV" sz="1200" b="0" strike="noStrike" spc="-1" dirty="0">
                <a:uFill>
                  <a:solidFill>
                    <a:srgbClr val="FFFFFF"/>
                  </a:solidFill>
                </a:uFill>
                <a:latin typeface="Calibri"/>
                <a:ea typeface="ＭＳ Ｐゴシック"/>
              </a:rPr>
              <a:t>: http://www.emea.europa.eu/humandocs/PDFs/EPAR/onglyza/H-1039-en6.pdf. </a:t>
            </a:r>
            <a:r>
              <a:rPr lang="lv-LV" sz="1200" b="0" strike="noStrike" spc="-1" dirty="0" err="1">
                <a:uFill>
                  <a:solidFill>
                    <a:srgbClr val="FFFFFF"/>
                  </a:solidFill>
                </a:uFill>
                <a:latin typeface="Calibri"/>
                <a:ea typeface="ＭＳ Ｐゴシック"/>
              </a:rPr>
              <a:t>Accessed</a:t>
            </a:r>
            <a:r>
              <a:rPr lang="lv-LV" sz="1200" b="0" strike="noStrike" spc="-1" dirty="0">
                <a:uFill>
                  <a:solidFill>
                    <a:srgbClr val="FFFFFF"/>
                  </a:solidFill>
                </a:uFill>
                <a:latin typeface="Calibri"/>
                <a:ea typeface="ＭＳ Ｐゴシック"/>
              </a:rPr>
              <a:t> </a:t>
            </a:r>
            <a:r>
              <a:rPr lang="lv-LV" sz="1200" b="0" strike="noStrike" spc="-1" dirty="0" err="1">
                <a:uFill>
                  <a:solidFill>
                    <a:srgbClr val="FFFFFF"/>
                  </a:solidFill>
                </a:uFill>
                <a:latin typeface="Calibri"/>
                <a:ea typeface="ＭＳ Ｐゴシック"/>
              </a:rPr>
              <a:t>May</a:t>
            </a:r>
            <a:r>
              <a:rPr lang="lv-LV" sz="1200" b="0" strike="noStrike" spc="-1" dirty="0">
                <a:uFill>
                  <a:solidFill>
                    <a:srgbClr val="FFFFFF"/>
                  </a:solidFill>
                </a:uFill>
                <a:latin typeface="Calibri"/>
                <a:ea typeface="ＭＳ Ｐゴシック"/>
              </a:rPr>
              <a:t> 4, 2011. 7. </a:t>
            </a:r>
            <a:r>
              <a:rPr lang="lv-LV" sz="1200" b="0" strike="noStrike" spc="-1" dirty="0" err="1">
                <a:uFill>
                  <a:solidFill>
                    <a:srgbClr val="FFFFFF"/>
                  </a:solidFill>
                </a:uFill>
                <a:latin typeface="Calibri"/>
                <a:ea typeface="ＭＳ Ｐゴシック"/>
              </a:rPr>
              <a:t>Lee</a:t>
            </a:r>
            <a:r>
              <a:rPr lang="lv-LV" sz="1200" b="0" strike="noStrike" spc="-1" dirty="0">
                <a:uFill>
                  <a:solidFill>
                    <a:srgbClr val="FFFFFF"/>
                  </a:solidFill>
                </a:uFill>
                <a:latin typeface="Calibri"/>
                <a:ea typeface="ＭＳ Ｐゴシック"/>
              </a:rPr>
              <a:t> B </a:t>
            </a:r>
            <a:r>
              <a:rPr lang="lv-LV" sz="1200" b="0" strike="noStrike" spc="-1" dirty="0" err="1">
                <a:uFill>
                  <a:solidFill>
                    <a:srgbClr val="FFFFFF"/>
                  </a:solidFill>
                </a:uFill>
                <a:latin typeface="Calibri"/>
                <a:ea typeface="ＭＳ Ｐゴシック"/>
              </a:rPr>
              <a:t>et</a:t>
            </a:r>
            <a:r>
              <a:rPr lang="lv-LV" sz="1200" b="0" strike="noStrike" spc="-1" dirty="0">
                <a:uFill>
                  <a:solidFill>
                    <a:srgbClr val="FFFFFF"/>
                  </a:solidFill>
                </a:uFill>
                <a:latin typeface="Calibri"/>
                <a:ea typeface="ＭＳ Ｐゴシック"/>
              </a:rPr>
              <a:t> </a:t>
            </a:r>
            <a:r>
              <a:rPr lang="lv-LV" sz="1200" b="0" strike="noStrike" spc="-1" dirty="0" err="1">
                <a:uFill>
                  <a:solidFill>
                    <a:srgbClr val="FFFFFF"/>
                  </a:solidFill>
                </a:uFill>
                <a:latin typeface="Calibri"/>
                <a:ea typeface="ＭＳ Ｐゴシック"/>
              </a:rPr>
              <a:t>al</a:t>
            </a:r>
            <a:r>
              <a:rPr lang="lv-LV" sz="1200" b="0" strike="noStrike" spc="-1" dirty="0">
                <a:uFill>
                  <a:solidFill>
                    <a:srgbClr val="FFFFFF"/>
                  </a:solidFill>
                </a:uFill>
                <a:latin typeface="Calibri"/>
                <a:ea typeface="ＭＳ Ｐゴシック"/>
              </a:rPr>
              <a:t>. </a:t>
            </a:r>
            <a:r>
              <a:rPr lang="lv-LV" sz="1200" b="0" strike="noStrike" spc="-1" dirty="0" err="1">
                <a:uFill>
                  <a:solidFill>
                    <a:srgbClr val="FFFFFF"/>
                  </a:solidFill>
                </a:uFill>
                <a:latin typeface="Calibri"/>
                <a:ea typeface="ＭＳ Ｐゴシック"/>
              </a:rPr>
              <a:t>Eur</a:t>
            </a:r>
            <a:r>
              <a:rPr lang="lv-LV" sz="1200" b="0" strike="noStrike" spc="-1" dirty="0">
                <a:uFill>
                  <a:solidFill>
                    <a:srgbClr val="FFFFFF"/>
                  </a:solidFill>
                </a:uFill>
                <a:latin typeface="Calibri"/>
                <a:ea typeface="ＭＳ Ｐゴシック"/>
              </a:rPr>
              <a:t> J </a:t>
            </a:r>
            <a:r>
              <a:rPr lang="lv-LV" sz="1200" b="0" strike="noStrike" spc="-1" dirty="0" err="1">
                <a:uFill>
                  <a:solidFill>
                    <a:srgbClr val="FFFFFF"/>
                  </a:solidFill>
                </a:uFill>
                <a:latin typeface="Calibri"/>
                <a:ea typeface="ＭＳ Ｐゴシック"/>
              </a:rPr>
              <a:t>Pharmacol</a:t>
            </a:r>
            <a:r>
              <a:rPr lang="lv-LV" sz="1200" b="0" strike="noStrike" spc="-1" dirty="0">
                <a:uFill>
                  <a:solidFill>
                    <a:srgbClr val="FFFFFF"/>
                  </a:solidFill>
                </a:uFill>
                <a:latin typeface="Calibri"/>
                <a:ea typeface="ＭＳ Ｐゴシック"/>
              </a:rPr>
              <a:t>. 2008;589:306–314. 8. </a:t>
            </a:r>
            <a:r>
              <a:rPr lang="lv-LV" sz="1200" b="0" strike="noStrike" spc="-1" dirty="0" err="1">
                <a:uFill>
                  <a:solidFill>
                    <a:srgbClr val="FFFFFF"/>
                  </a:solidFill>
                </a:uFill>
                <a:latin typeface="Calibri"/>
                <a:ea typeface="ＭＳ Ｐゴシック"/>
              </a:rPr>
              <a:t>Heise</a:t>
            </a:r>
            <a:r>
              <a:rPr lang="lv-LV" sz="1200" b="0" strike="noStrike" spc="-1" dirty="0">
                <a:uFill>
                  <a:solidFill>
                    <a:srgbClr val="FFFFFF"/>
                  </a:solidFill>
                </a:uFill>
                <a:latin typeface="Calibri"/>
                <a:ea typeface="ＭＳ Ｐゴシック"/>
              </a:rPr>
              <a:t> T </a:t>
            </a:r>
            <a:r>
              <a:rPr lang="lv-LV" sz="1200" b="0" strike="noStrike" spc="-1" dirty="0" err="1">
                <a:uFill>
                  <a:solidFill>
                    <a:srgbClr val="FFFFFF"/>
                  </a:solidFill>
                </a:uFill>
                <a:latin typeface="Calibri"/>
                <a:ea typeface="ＭＳ Ｐゴシック"/>
              </a:rPr>
              <a:t>et</a:t>
            </a:r>
            <a:r>
              <a:rPr lang="lv-LV" sz="1200" b="0" strike="noStrike" spc="-1" dirty="0">
                <a:uFill>
                  <a:solidFill>
                    <a:srgbClr val="FFFFFF"/>
                  </a:solidFill>
                </a:uFill>
                <a:latin typeface="Calibri"/>
                <a:ea typeface="ＭＳ Ｐゴシック"/>
              </a:rPr>
              <a:t> </a:t>
            </a:r>
            <a:r>
              <a:rPr lang="lv-LV" sz="1200" b="0" strike="noStrike" spc="-1" dirty="0" err="1">
                <a:uFill>
                  <a:solidFill>
                    <a:srgbClr val="FFFFFF"/>
                  </a:solidFill>
                </a:uFill>
                <a:latin typeface="Calibri"/>
                <a:ea typeface="ＭＳ Ｐゴシック"/>
              </a:rPr>
              <a:t>al</a:t>
            </a:r>
            <a:r>
              <a:rPr lang="lv-LV" sz="1200" b="0" strike="noStrike" spc="-1" dirty="0">
                <a:uFill>
                  <a:solidFill>
                    <a:srgbClr val="FFFFFF"/>
                  </a:solidFill>
                </a:uFill>
                <a:latin typeface="Calibri"/>
                <a:ea typeface="ＭＳ Ｐゴシック"/>
              </a:rPr>
              <a:t>. </a:t>
            </a:r>
            <a:r>
              <a:rPr lang="lv-LV" sz="1200" b="0" strike="noStrike" spc="-1" dirty="0" err="1">
                <a:uFill>
                  <a:solidFill>
                    <a:srgbClr val="FFFFFF"/>
                  </a:solidFill>
                </a:uFill>
                <a:latin typeface="Calibri"/>
                <a:ea typeface="ＭＳ Ｐゴシック"/>
              </a:rPr>
              <a:t>Diabetes</a:t>
            </a:r>
            <a:r>
              <a:rPr lang="lv-LV" sz="1200" b="0" strike="noStrike" spc="-1" dirty="0">
                <a:uFill>
                  <a:solidFill>
                    <a:srgbClr val="FFFFFF"/>
                  </a:solidFill>
                </a:uFill>
                <a:latin typeface="Calibri"/>
                <a:ea typeface="ＭＳ Ｐゴシック"/>
              </a:rPr>
              <a:t> </a:t>
            </a:r>
            <a:r>
              <a:rPr lang="lv-LV" sz="1200" b="0" strike="noStrike" spc="-1" dirty="0" err="1">
                <a:uFill>
                  <a:solidFill>
                    <a:srgbClr val="FFFFFF"/>
                  </a:solidFill>
                </a:uFill>
                <a:latin typeface="Calibri"/>
                <a:ea typeface="ＭＳ Ｐゴシック"/>
              </a:rPr>
              <a:t>Obes</a:t>
            </a:r>
            <a:r>
              <a:rPr lang="lv-LV" sz="1200" b="0" strike="noStrike" spc="-1" dirty="0">
                <a:uFill>
                  <a:solidFill>
                    <a:srgbClr val="FFFFFF"/>
                  </a:solidFill>
                </a:uFill>
                <a:latin typeface="Calibri"/>
                <a:ea typeface="ＭＳ Ｐゴシック"/>
              </a:rPr>
              <a:t> </a:t>
            </a:r>
            <a:r>
              <a:rPr lang="lv-LV" sz="1200" b="0" strike="noStrike" spc="-1" dirty="0" err="1">
                <a:uFill>
                  <a:solidFill>
                    <a:srgbClr val="FFFFFF"/>
                  </a:solidFill>
                </a:uFill>
                <a:latin typeface="Calibri"/>
                <a:ea typeface="ＭＳ Ｐゴシック"/>
              </a:rPr>
              <a:t>Metab</a:t>
            </a:r>
            <a:r>
              <a:rPr lang="lv-LV" sz="1200" b="0" strike="noStrike" spc="-1" dirty="0">
                <a:uFill>
                  <a:solidFill>
                    <a:srgbClr val="FFFFFF"/>
                  </a:solidFill>
                </a:uFill>
                <a:latin typeface="Calibri"/>
                <a:ea typeface="ＭＳ Ｐゴシック"/>
              </a:rPr>
              <a:t>. 2009;11:786–794. 9. </a:t>
            </a:r>
            <a:r>
              <a:rPr lang="lv-LV" sz="1200" b="0" strike="noStrike" spc="-1" dirty="0" err="1">
                <a:uFill>
                  <a:solidFill>
                    <a:srgbClr val="FFFFFF"/>
                  </a:solidFill>
                </a:uFill>
                <a:latin typeface="Calibri"/>
                <a:ea typeface="ＭＳ Ｐゴシック"/>
              </a:rPr>
              <a:t>Thomas</a:t>
            </a:r>
            <a:r>
              <a:rPr lang="lv-LV" sz="1200" b="0" strike="noStrike" spc="-1" dirty="0">
                <a:uFill>
                  <a:solidFill>
                    <a:srgbClr val="FFFFFF"/>
                  </a:solidFill>
                </a:uFill>
                <a:latin typeface="Calibri"/>
                <a:ea typeface="ＭＳ Ｐゴシック"/>
              </a:rPr>
              <a:t> L </a:t>
            </a:r>
            <a:r>
              <a:rPr lang="lv-LV" sz="1200" b="0" strike="noStrike" spc="-1" dirty="0" err="1">
                <a:uFill>
                  <a:solidFill>
                    <a:srgbClr val="FFFFFF"/>
                  </a:solidFill>
                </a:uFill>
                <a:latin typeface="Calibri"/>
                <a:ea typeface="ＭＳ Ｐゴシック"/>
              </a:rPr>
              <a:t>et</a:t>
            </a:r>
            <a:r>
              <a:rPr lang="lv-LV" sz="1200" b="0" strike="noStrike" spc="-1" dirty="0">
                <a:uFill>
                  <a:solidFill>
                    <a:srgbClr val="FFFFFF"/>
                  </a:solidFill>
                </a:uFill>
                <a:latin typeface="Calibri"/>
                <a:ea typeface="ＭＳ Ｐゴシック"/>
              </a:rPr>
              <a:t> </a:t>
            </a:r>
            <a:r>
              <a:rPr lang="lv-LV" sz="1200" b="0" strike="noStrike" spc="-1" dirty="0" err="1">
                <a:uFill>
                  <a:solidFill>
                    <a:srgbClr val="FFFFFF"/>
                  </a:solidFill>
                </a:uFill>
                <a:latin typeface="Calibri"/>
                <a:ea typeface="ＭＳ Ｐゴシック"/>
              </a:rPr>
              <a:t>al</a:t>
            </a:r>
            <a:r>
              <a:rPr lang="lv-LV" sz="1200" b="0" strike="noStrike" spc="-1" dirty="0">
                <a:uFill>
                  <a:solidFill>
                    <a:srgbClr val="FFFFFF"/>
                  </a:solidFill>
                </a:uFill>
                <a:latin typeface="Calibri"/>
                <a:ea typeface="ＭＳ Ｐゴシック"/>
              </a:rPr>
              <a:t>. J </a:t>
            </a:r>
            <a:r>
              <a:rPr lang="lv-LV" sz="1200" b="0" strike="noStrike" spc="-1" dirty="0" err="1">
                <a:uFill>
                  <a:solidFill>
                    <a:srgbClr val="FFFFFF"/>
                  </a:solidFill>
                </a:uFill>
                <a:latin typeface="Calibri"/>
                <a:ea typeface="ＭＳ Ｐゴシック"/>
              </a:rPr>
              <a:t>Pharmacol</a:t>
            </a:r>
            <a:r>
              <a:rPr lang="lv-LV" sz="1200" b="0" strike="noStrike" spc="-1" dirty="0">
                <a:uFill>
                  <a:solidFill>
                    <a:srgbClr val="FFFFFF"/>
                  </a:solidFill>
                </a:uFill>
                <a:latin typeface="Calibri"/>
                <a:ea typeface="ＭＳ Ｐゴシック"/>
              </a:rPr>
              <a:t> </a:t>
            </a:r>
            <a:r>
              <a:rPr lang="lv-LV" sz="1200" b="0" strike="noStrike" spc="-1" dirty="0" err="1">
                <a:uFill>
                  <a:solidFill>
                    <a:srgbClr val="FFFFFF"/>
                  </a:solidFill>
                </a:uFill>
                <a:latin typeface="Calibri"/>
                <a:ea typeface="ＭＳ Ｐゴシック"/>
              </a:rPr>
              <a:t>Exp</a:t>
            </a:r>
            <a:r>
              <a:rPr lang="lv-LV" sz="1200" b="0" strike="noStrike" spc="-1" dirty="0">
                <a:uFill>
                  <a:solidFill>
                    <a:srgbClr val="FFFFFF"/>
                  </a:solidFill>
                </a:uFill>
                <a:latin typeface="Calibri"/>
                <a:ea typeface="ＭＳ Ｐゴシック"/>
              </a:rPr>
              <a:t> </a:t>
            </a:r>
            <a:r>
              <a:rPr lang="lv-LV" sz="1200" b="0" strike="noStrike" spc="-1" dirty="0" err="1">
                <a:uFill>
                  <a:solidFill>
                    <a:srgbClr val="FFFFFF"/>
                  </a:solidFill>
                </a:uFill>
                <a:latin typeface="Calibri"/>
                <a:ea typeface="ＭＳ Ｐゴシック"/>
              </a:rPr>
              <a:t>Ther</a:t>
            </a:r>
            <a:r>
              <a:rPr lang="lv-LV" sz="1200" b="0" strike="noStrike" spc="-1" dirty="0">
                <a:uFill>
                  <a:solidFill>
                    <a:srgbClr val="FFFFFF"/>
                  </a:solidFill>
                </a:uFill>
                <a:latin typeface="Calibri"/>
                <a:ea typeface="ＭＳ Ｐゴシック"/>
              </a:rPr>
              <a:t>. 2008;325:175–182. </a:t>
            </a:r>
            <a:endParaRPr lang="lv-LV" sz="1200" b="0" strike="noStrike" spc="-1" dirty="0"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608" name="CustomShape 4"/>
          <p:cNvSpPr/>
          <p:nvPr/>
        </p:nvSpPr>
        <p:spPr>
          <a:xfrm>
            <a:off x="9296280" y="6356520"/>
            <a:ext cx="2742840" cy="36468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algn="r">
              <a:lnSpc>
                <a:spcPct val="100000"/>
              </a:lnSpc>
            </a:pPr>
            <a:fld id="{36C64271-151D-4691-A58B-765A5986586A}" type="slidenum">
              <a:rPr lang="lv-LV" sz="1200" b="0" strike="noStrike" spc="-1">
                <a:solidFill>
                  <a:srgbClr val="767171"/>
                </a:solidFill>
                <a:uFill>
                  <a:solidFill>
                    <a:srgbClr val="FFFFFF"/>
                  </a:solidFill>
                </a:uFill>
                <a:latin typeface="Calibri"/>
              </a:rPr>
              <a:t>15</a:t>
            </a:fld>
            <a:endParaRPr lang="lv-LV" sz="12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609" name="Line 5"/>
          <p:cNvSpPr/>
          <p:nvPr/>
        </p:nvSpPr>
        <p:spPr>
          <a:xfrm>
            <a:off x="890280" y="1118880"/>
            <a:ext cx="10371960" cy="360"/>
          </a:xfrm>
          <a:prstGeom prst="line">
            <a:avLst/>
          </a:prstGeom>
          <a:ln w="4752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/>
        </p:style>
      </p:sp>
    </p:spTree>
  </p:cSld>
  <p:clrMapOvr>
    <a:masterClrMapping/>
  </p:clrMapOvr>
  <p:timing>
    <p:tnLst>
      <p:par>
        <p:cTn id="1" dur="indefinite" restart="never" nodeType="tmRoot">
          <p:childTnLst>
            <p:seq>
              <p:cTn id="2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0" name="TextShape 1"/>
          <p:cNvSpPr txBox="1"/>
          <p:nvPr/>
        </p:nvSpPr>
        <p:spPr>
          <a:xfrm>
            <a:off x="759959" y="54000"/>
            <a:ext cx="10367219" cy="921600"/>
          </a:xfrm>
          <a:prstGeom prst="rect">
            <a:avLst/>
          </a:prstGeom>
          <a:noFill/>
          <a:ln>
            <a:noFill/>
          </a:ln>
        </p:spPr>
        <p:txBody>
          <a:bodyPr anchor="ctr"/>
          <a:lstStyle/>
          <a:p>
            <a:pPr>
              <a:lnSpc>
                <a:spcPct val="90000"/>
              </a:lnSpc>
            </a:pPr>
            <a:r>
              <a:rPr lang="lv-LV" sz="3200" b="1" strike="noStrike" spc="-1" dirty="0">
                <a:solidFill>
                  <a:srgbClr val="4472C4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Fill>
                  <a:solidFill>
                    <a:srgbClr val="FFFFFF"/>
                  </a:solidFill>
                </a:uFill>
                <a:latin typeface="Calibri"/>
              </a:rPr>
              <a:t>DPP-4i medikamenti </a:t>
            </a:r>
            <a:r>
              <a:rPr lang="lv-LV" sz="3200" b="1" strike="noStrike" spc="-1" dirty="0" smtClean="0">
                <a:solidFill>
                  <a:srgbClr val="4472C4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Fill>
                  <a:solidFill>
                    <a:srgbClr val="FFFFFF"/>
                  </a:solidFill>
                </a:uFill>
                <a:latin typeface="Calibri"/>
              </a:rPr>
              <a:t>atšķiras no pielietojuma CD pacientiem </a:t>
            </a:r>
            <a:r>
              <a:rPr lang="lv-LV" sz="3200" b="1" strike="noStrike" spc="-1" dirty="0">
                <a:solidFill>
                  <a:srgbClr val="4472C4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Fill>
                  <a:solidFill>
                    <a:srgbClr val="FFFFFF"/>
                  </a:solidFill>
                </a:uFill>
                <a:latin typeface="Calibri"/>
              </a:rPr>
              <a:t>ar aknu un nieru darbības traucējumiem</a:t>
            </a:r>
            <a:endParaRPr lang="lv-LV" sz="3200" b="0" strike="noStrike" spc="-1" dirty="0">
              <a:solidFill>
                <a:srgbClr val="0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Fill>
                <a:solidFill>
                  <a:srgbClr val="FFFFFF"/>
                </a:solidFill>
              </a:uFill>
              <a:latin typeface="Calibri"/>
            </a:endParaRPr>
          </a:p>
        </p:txBody>
      </p:sp>
      <p:sp>
        <p:nvSpPr>
          <p:cNvPr id="611" name="TextShape 2"/>
          <p:cNvSpPr txBox="1"/>
          <p:nvPr/>
        </p:nvSpPr>
        <p:spPr>
          <a:xfrm>
            <a:off x="838080" y="1825560"/>
            <a:ext cx="10515240" cy="435096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pPr>
              <a:lnSpc>
                <a:spcPct val="90000"/>
              </a:lnSpc>
              <a:spcBef>
                <a:spcPts val="1001"/>
              </a:spcBef>
            </a:pPr>
            <a:endParaRPr lang="lv-LV" sz="28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Calibri"/>
            </a:endParaRPr>
          </a:p>
          <a:p>
            <a:pPr>
              <a:lnSpc>
                <a:spcPct val="90000"/>
              </a:lnSpc>
              <a:spcBef>
                <a:spcPts val="1001"/>
              </a:spcBef>
            </a:pPr>
            <a:endParaRPr lang="lv-LV" sz="28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Calibri"/>
            </a:endParaRPr>
          </a:p>
        </p:txBody>
      </p:sp>
      <p:pic>
        <p:nvPicPr>
          <p:cNvPr id="612" name="Picture 4"/>
          <p:cNvPicPr/>
          <p:nvPr/>
        </p:nvPicPr>
        <p:blipFill>
          <a:blip r:embed="rId3"/>
          <a:stretch/>
        </p:blipFill>
        <p:spPr>
          <a:xfrm>
            <a:off x="759960" y="1124280"/>
            <a:ext cx="10671840" cy="5557320"/>
          </a:xfrm>
          <a:prstGeom prst="rect">
            <a:avLst/>
          </a:prstGeom>
          <a:ln>
            <a:noFill/>
          </a:ln>
        </p:spPr>
      </p:pic>
      <p:sp>
        <p:nvSpPr>
          <p:cNvPr id="613" name="Line 3"/>
          <p:cNvSpPr/>
          <p:nvPr/>
        </p:nvSpPr>
        <p:spPr>
          <a:xfrm>
            <a:off x="890280" y="983160"/>
            <a:ext cx="10371960" cy="360"/>
          </a:xfrm>
          <a:prstGeom prst="line">
            <a:avLst/>
          </a:prstGeom>
          <a:ln w="4752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/>
        </p:style>
      </p:sp>
      <p:sp>
        <p:nvSpPr>
          <p:cNvPr id="614" name="CustomShape 4"/>
          <p:cNvSpPr/>
          <p:nvPr/>
        </p:nvSpPr>
        <p:spPr>
          <a:xfrm>
            <a:off x="9296280" y="6356520"/>
            <a:ext cx="2742840" cy="36468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algn="r">
              <a:lnSpc>
                <a:spcPct val="100000"/>
              </a:lnSpc>
            </a:pPr>
            <a:fld id="{16A7AA21-5454-4BBA-8404-5D85F4BBFEAD}" type="slidenum">
              <a:rPr lang="lv-LV" sz="1200" b="0" strike="noStrike" spc="-1">
                <a:solidFill>
                  <a:srgbClr val="767171"/>
                </a:solidFill>
                <a:uFill>
                  <a:solidFill>
                    <a:srgbClr val="FFFFFF"/>
                  </a:solidFill>
                </a:uFill>
                <a:latin typeface="Calibri"/>
              </a:rPr>
              <a:t>16</a:t>
            </a:fld>
            <a:endParaRPr lang="lv-LV" sz="12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615" name="CustomShape 5"/>
          <p:cNvSpPr/>
          <p:nvPr/>
        </p:nvSpPr>
        <p:spPr>
          <a:xfrm>
            <a:off x="806760" y="6127560"/>
            <a:ext cx="10623240" cy="505440"/>
          </a:xfrm>
          <a:prstGeom prst="roundRect">
            <a:avLst>
              <a:gd name="adj" fmla="val 16667"/>
            </a:avLst>
          </a:prstGeom>
          <a:noFill/>
          <a:ln w="5076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</p:sp>
    </p:spTree>
  </p:cSld>
  <p:clrMapOvr>
    <a:masterClrMapping/>
  </p:clrMapOvr>
  <p:timing>
    <p:tnLst>
      <p:par>
        <p:cTn id="1" dur="indefinite" restart="never" nodeType="tmRoot">
          <p:childTnLst>
            <p:seq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3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out)">
                                      <p:cBhvr additive="repl">
                                        <p:cTn id="7" dur="2000"/>
                                        <p:tgtEl>
                                          <p:spTgt spid="6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6" name="TextShape 1"/>
          <p:cNvSpPr txBox="1"/>
          <p:nvPr/>
        </p:nvSpPr>
        <p:spPr>
          <a:xfrm>
            <a:off x="976800" y="428760"/>
            <a:ext cx="10238400" cy="856080"/>
          </a:xfrm>
          <a:prstGeom prst="rect">
            <a:avLst/>
          </a:prstGeom>
          <a:noFill/>
          <a:ln>
            <a:noFill/>
          </a:ln>
        </p:spPr>
        <p:txBody>
          <a:bodyPr anchor="ctr"/>
          <a:lstStyle/>
          <a:p>
            <a:pPr>
              <a:lnSpc>
                <a:spcPct val="100000"/>
              </a:lnSpc>
            </a:pPr>
            <a:r>
              <a:rPr sz="3600" dirty="0"/>
              <a:t/>
            </a:r>
            <a:br>
              <a:rPr sz="3600" dirty="0"/>
            </a:br>
            <a:r>
              <a:rPr lang="lv-LV" sz="3600" b="1" strike="noStrike" spc="-1" dirty="0" smtClean="0">
                <a:solidFill>
                  <a:srgbClr val="4472C4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Fill>
                  <a:solidFill>
                    <a:srgbClr val="FFFFFF"/>
                  </a:solidFill>
                </a:uFill>
                <a:latin typeface="Calibri" panose="020F0502020204030204" pitchFamily="34" charset="0"/>
              </a:rPr>
              <a:t>DPP-4i atšķiras </a:t>
            </a:r>
            <a:r>
              <a:rPr lang="lv-LV" sz="3600" b="1" strike="noStrike" spc="-1" dirty="0">
                <a:solidFill>
                  <a:srgbClr val="4472C4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Fill>
                  <a:solidFill>
                    <a:srgbClr val="FFFFFF"/>
                  </a:solidFill>
                </a:uFill>
                <a:latin typeface="Calibri" panose="020F0502020204030204" pitchFamily="34" charset="0"/>
              </a:rPr>
              <a:t>pēc veiktajiem </a:t>
            </a:r>
            <a:r>
              <a:rPr lang="lv-LV" sz="3600" b="1" strike="noStrike" spc="-1" dirty="0" err="1">
                <a:solidFill>
                  <a:srgbClr val="4472C4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Fill>
                  <a:solidFill>
                    <a:srgbClr val="FFFFFF"/>
                  </a:solidFill>
                </a:uFill>
                <a:latin typeface="Calibri" panose="020F0502020204030204" pitchFamily="34" charset="0"/>
              </a:rPr>
              <a:t>kardiovaskulārās</a:t>
            </a:r>
            <a:r>
              <a:rPr lang="lv-LV" sz="3600" b="1" strike="noStrike" spc="-1" dirty="0">
                <a:solidFill>
                  <a:srgbClr val="4472C4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Fill>
                  <a:solidFill>
                    <a:srgbClr val="FFFFFF"/>
                  </a:solidFill>
                </a:uFill>
                <a:latin typeface="Calibri" panose="020F0502020204030204" pitchFamily="34" charset="0"/>
              </a:rPr>
              <a:t> drošības pētījumiem </a:t>
            </a:r>
            <a:r>
              <a:rPr sz="36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</a:rPr>
              <a:t/>
            </a:r>
            <a:br>
              <a:rPr sz="36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</a:rPr>
            </a:br>
            <a:endParaRPr lang="lv-LV" sz="3600" b="1" strike="noStrike" spc="-1" dirty="0">
              <a:solidFill>
                <a:srgbClr val="0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Fill>
                <a:solidFill>
                  <a:srgbClr val="FFFFFF"/>
                </a:solidFill>
              </a:uFill>
              <a:latin typeface="Calibri" panose="020F0502020204030204" pitchFamily="34" charset="0"/>
            </a:endParaRPr>
          </a:p>
        </p:txBody>
      </p:sp>
      <p:graphicFrame>
        <p:nvGraphicFramePr>
          <p:cNvPr id="617" name="Table 2"/>
          <p:cNvGraphicFramePr/>
          <p:nvPr>
            <p:extLst>
              <p:ext uri="{D42A27DB-BD31-4B8C-83A1-F6EECF244321}">
                <p14:modId xmlns:p14="http://schemas.microsoft.com/office/powerpoint/2010/main" val="852693123"/>
              </p:ext>
            </p:extLst>
          </p:nvPr>
        </p:nvGraphicFramePr>
        <p:xfrm>
          <a:off x="594000" y="1702800"/>
          <a:ext cx="11004120" cy="4298400"/>
        </p:xfrm>
        <a:graphic>
          <a:graphicData uri="http://schemas.openxmlformats.org/drawingml/2006/table">
            <a:tbl>
              <a:tblPr/>
              <a:tblGrid>
                <a:gridCol w="183384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83384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83384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83384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2001960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1666800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</a:tblGrid>
              <a:tr h="887400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lv-LV" sz="2400" b="1" strike="noStrike" spc="-1" dirty="0">
                          <a:solidFill>
                            <a:srgbClr val="FFFFFF"/>
                          </a:solidFill>
                          <a:uFill>
                            <a:solidFill>
                              <a:srgbClr val="FFFFFF"/>
                            </a:solidFill>
                          </a:uFill>
                          <a:latin typeface="Calibri"/>
                        </a:rPr>
                        <a:t>Parametrs</a:t>
                      </a:r>
                      <a:endParaRPr lang="lv-LV" sz="2400" b="0" strike="noStrike" spc="-1" dirty="0">
                        <a:solidFill>
                          <a:srgbClr val="000000"/>
                        </a:solidFill>
                        <a:uFill>
                          <a:solidFill>
                            <a:srgbClr val="FFFFFF"/>
                          </a:solidFill>
                        </a:uFill>
                        <a:latin typeface="Arial"/>
                      </a:endParaRPr>
                    </a:p>
                  </a:txBody>
                  <a:tcPr marL="88200" marR="88200">
                    <a:lnL w="12240">
                      <a:solidFill>
                        <a:srgbClr val="595959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595959"/>
                      </a:solidFill>
                    </a:lnT>
                    <a:lnB w="12240">
                      <a:solidFill>
                        <a:srgbClr val="595959"/>
                      </a:solidFill>
                    </a:lnB>
                    <a:solidFill>
                      <a:srgbClr val="4472C4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lv-LV" sz="2400" b="1" strike="noStrike" spc="-1">
                          <a:solidFill>
                            <a:srgbClr val="FFFFFF"/>
                          </a:solidFill>
                          <a:uFill>
                            <a:solidFill>
                              <a:srgbClr val="FFFFFF"/>
                            </a:solidFill>
                          </a:uFill>
                          <a:latin typeface="Calibri"/>
                        </a:rPr>
                        <a:t>Sitagliptin</a:t>
                      </a:r>
                      <a:endParaRPr lang="lv-LV" sz="2400" b="0" strike="noStrike" spc="-1">
                        <a:solidFill>
                          <a:srgbClr val="000000"/>
                        </a:solidFill>
                        <a:uFill>
                          <a:solidFill>
                            <a:srgbClr val="FFFFFF"/>
                          </a:solidFill>
                        </a:uFill>
                        <a:latin typeface="Arial"/>
                      </a:endParaRPr>
                    </a:p>
                  </a:txBody>
                  <a:tcPr marL="88200" marR="88200"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595959"/>
                      </a:solidFill>
                    </a:lnT>
                    <a:lnB w="12240">
                      <a:solidFill>
                        <a:srgbClr val="595959"/>
                      </a:solidFill>
                    </a:lnB>
                    <a:solidFill>
                      <a:srgbClr val="4472C4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lv-LV" sz="2400" b="1" strike="noStrike" spc="-1">
                          <a:solidFill>
                            <a:srgbClr val="FFFFFF"/>
                          </a:solidFill>
                          <a:uFill>
                            <a:solidFill>
                              <a:srgbClr val="FFFFFF"/>
                            </a:solidFill>
                          </a:uFill>
                          <a:latin typeface="Calibri"/>
                        </a:rPr>
                        <a:t>Alogliptin </a:t>
                      </a:r>
                      <a:endParaRPr lang="lv-LV" sz="2400" b="0" strike="noStrike" spc="-1">
                        <a:solidFill>
                          <a:srgbClr val="000000"/>
                        </a:solidFill>
                        <a:uFill>
                          <a:solidFill>
                            <a:srgbClr val="FFFFFF"/>
                          </a:solidFill>
                        </a:uFill>
                        <a:latin typeface="Arial"/>
                      </a:endParaRPr>
                    </a:p>
                  </a:txBody>
                  <a:tcPr marL="88200" marR="88200"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595959"/>
                      </a:solidFill>
                    </a:lnT>
                    <a:lnB w="12240">
                      <a:solidFill>
                        <a:srgbClr val="595959"/>
                      </a:solidFill>
                    </a:lnB>
                    <a:solidFill>
                      <a:srgbClr val="4472C4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lv-LV" sz="2400" b="1" strike="noStrike" spc="-1">
                          <a:solidFill>
                            <a:srgbClr val="FFFFFF"/>
                          </a:solidFill>
                          <a:uFill>
                            <a:solidFill>
                              <a:srgbClr val="FFFFFF"/>
                            </a:solidFill>
                          </a:uFill>
                          <a:latin typeface="Calibri"/>
                        </a:rPr>
                        <a:t>Linagliptin</a:t>
                      </a:r>
                      <a:endParaRPr lang="lv-LV" sz="2400" b="0" strike="noStrike" spc="-1">
                        <a:solidFill>
                          <a:srgbClr val="000000"/>
                        </a:solidFill>
                        <a:uFill>
                          <a:solidFill>
                            <a:srgbClr val="FFFFFF"/>
                          </a:solidFill>
                        </a:uFill>
                        <a:latin typeface="Arial"/>
                      </a:endParaRPr>
                    </a:p>
                  </a:txBody>
                  <a:tcPr marL="88200" marR="88200"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595959"/>
                      </a:solidFill>
                    </a:lnT>
                    <a:lnB w="12240">
                      <a:solidFill>
                        <a:srgbClr val="595959"/>
                      </a:solidFill>
                    </a:lnB>
                    <a:solidFill>
                      <a:srgbClr val="4472C4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lv-LV" sz="2400" b="1" strike="noStrike" spc="-1">
                          <a:solidFill>
                            <a:srgbClr val="FFFFFF"/>
                          </a:solidFill>
                          <a:uFill>
                            <a:solidFill>
                              <a:srgbClr val="FFFFFF"/>
                            </a:solidFill>
                          </a:uFill>
                          <a:latin typeface="Calibri"/>
                        </a:rPr>
                        <a:t>Saxagliptin</a:t>
                      </a:r>
                      <a:endParaRPr lang="lv-LV" sz="2400" b="0" strike="noStrike" spc="-1">
                        <a:solidFill>
                          <a:srgbClr val="000000"/>
                        </a:solidFill>
                        <a:uFill>
                          <a:solidFill>
                            <a:srgbClr val="FFFFFF"/>
                          </a:solidFill>
                        </a:uFill>
                        <a:latin typeface="Arial"/>
                      </a:endParaRPr>
                    </a:p>
                  </a:txBody>
                  <a:tcPr marL="88200" marR="88200"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595959"/>
                      </a:solidFill>
                    </a:lnT>
                    <a:lnB w="12240">
                      <a:solidFill>
                        <a:srgbClr val="595959"/>
                      </a:solidFill>
                    </a:lnB>
                    <a:solidFill>
                      <a:srgbClr val="4472C4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lv-LV" sz="2400" b="1" strike="noStrike" spc="-1">
                          <a:solidFill>
                            <a:srgbClr val="FFFFFF"/>
                          </a:solidFill>
                          <a:uFill>
                            <a:solidFill>
                              <a:srgbClr val="FFFFFF"/>
                            </a:solidFill>
                          </a:uFill>
                          <a:latin typeface="Calibri"/>
                        </a:rPr>
                        <a:t>Vildagliptin</a:t>
                      </a:r>
                      <a:endParaRPr lang="lv-LV" sz="2400" b="0" strike="noStrike" spc="-1">
                        <a:solidFill>
                          <a:srgbClr val="000000"/>
                        </a:solidFill>
                        <a:uFill>
                          <a:solidFill>
                            <a:srgbClr val="FFFFFF"/>
                          </a:solidFill>
                        </a:uFill>
                        <a:latin typeface="Arial"/>
                      </a:endParaRPr>
                    </a:p>
                  </a:txBody>
                  <a:tcPr marL="88200" marR="88200"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595959"/>
                      </a:solidFill>
                    </a:lnR>
                    <a:lnT w="12240">
                      <a:solidFill>
                        <a:srgbClr val="595959"/>
                      </a:solidFill>
                    </a:lnT>
                    <a:lnB w="12240">
                      <a:solidFill>
                        <a:srgbClr val="595959"/>
                      </a:solidFill>
                    </a:lnB>
                    <a:solidFill>
                      <a:srgbClr val="FF00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267920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r>
                        <a:rPr lang="lv-LV" sz="2000" b="1" strike="noStrike" spc="-1" dirty="0">
                          <a:solidFill>
                            <a:schemeClr val="tx1"/>
                          </a:solidFill>
                          <a:uFill>
                            <a:solidFill>
                              <a:srgbClr val="FFFFFF"/>
                            </a:solidFill>
                          </a:uFill>
                          <a:latin typeface="Calibri" panose="020F0502020204030204" pitchFamily="34" charset="0"/>
                        </a:rPr>
                        <a:t>CV-</a:t>
                      </a:r>
                      <a:r>
                        <a:rPr lang="lv-LV" sz="2000" b="1" strike="noStrike" spc="-1" dirty="0" err="1">
                          <a:solidFill>
                            <a:schemeClr val="tx1"/>
                          </a:solidFill>
                          <a:uFill>
                            <a:solidFill>
                              <a:srgbClr val="FFFFFF"/>
                            </a:solidFill>
                          </a:uFill>
                          <a:latin typeface="Calibri" panose="020F0502020204030204" pitchFamily="34" charset="0"/>
                        </a:rPr>
                        <a:t>safety</a:t>
                      </a:r>
                      <a:r>
                        <a:rPr lang="lv-LV" sz="2000" b="1" strike="noStrike" spc="-1" dirty="0">
                          <a:solidFill>
                            <a:schemeClr val="tx1"/>
                          </a:solidFill>
                          <a:uFill>
                            <a:solidFill>
                              <a:srgbClr val="FFFFFF"/>
                            </a:solidFill>
                          </a:uFill>
                          <a:latin typeface="Calibri" panose="020F0502020204030204" pitchFamily="34" charset="0"/>
                        </a:rPr>
                        <a:t> </a:t>
                      </a:r>
                      <a:r>
                        <a:rPr lang="lv-LV" sz="2000" b="1" strike="noStrike" spc="-1" dirty="0" err="1">
                          <a:solidFill>
                            <a:schemeClr val="tx1"/>
                          </a:solidFill>
                          <a:uFill>
                            <a:solidFill>
                              <a:srgbClr val="FFFFFF"/>
                            </a:solidFill>
                          </a:uFill>
                          <a:latin typeface="Calibri" panose="020F0502020204030204" pitchFamily="34" charset="0"/>
                        </a:rPr>
                        <a:t>data</a:t>
                      </a:r>
                      <a:r>
                        <a:rPr lang="lv-LV" sz="2000" b="1" strike="noStrike" spc="-1" dirty="0">
                          <a:solidFill>
                            <a:schemeClr val="tx1"/>
                          </a:solidFill>
                          <a:uFill>
                            <a:solidFill>
                              <a:srgbClr val="FFFFFF"/>
                            </a:solidFill>
                          </a:uFill>
                          <a:latin typeface="Calibri" panose="020F0502020204030204" pitchFamily="34" charset="0"/>
                        </a:rPr>
                        <a:t> </a:t>
                      </a:r>
                      <a:r>
                        <a:rPr lang="lv-LV" sz="2000" b="1" strike="noStrike" spc="-1" dirty="0" err="1">
                          <a:solidFill>
                            <a:schemeClr val="tx1"/>
                          </a:solidFill>
                          <a:uFill>
                            <a:solidFill>
                              <a:srgbClr val="FFFFFF"/>
                            </a:solidFill>
                          </a:uFill>
                          <a:latin typeface="Calibri" panose="020F0502020204030204" pitchFamily="34" charset="0"/>
                        </a:rPr>
                        <a:t>published</a:t>
                      </a:r>
                      <a:endParaRPr lang="lv-LV" sz="2000" b="1" strike="noStrike" spc="-1" dirty="0">
                        <a:solidFill>
                          <a:schemeClr val="tx1"/>
                        </a:solidFill>
                        <a:uFill>
                          <a:solidFill>
                            <a:srgbClr val="FFFFFF"/>
                          </a:solidFill>
                        </a:uFill>
                        <a:latin typeface="Calibri" panose="020F0502020204030204" pitchFamily="34" charset="0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r>
                        <a:rPr lang="lv-LV" sz="2000" b="1" strike="noStrike" spc="-1" dirty="0">
                          <a:solidFill>
                            <a:schemeClr val="tx1"/>
                          </a:solidFill>
                          <a:uFill>
                            <a:solidFill>
                              <a:srgbClr val="FFFFFF"/>
                            </a:solidFill>
                          </a:uFill>
                          <a:latin typeface="Calibri" panose="020F0502020204030204" pitchFamily="34" charset="0"/>
                        </a:rPr>
                        <a:t>(CVST)</a:t>
                      </a:r>
                    </a:p>
                  </a:txBody>
                  <a:tcPr marL="88200" marR="88200">
                    <a:lnL w="12240">
                      <a:solidFill>
                        <a:srgbClr val="595959"/>
                      </a:solidFill>
                    </a:lnL>
                    <a:lnR w="12240">
                      <a:solidFill>
                        <a:srgbClr val="595959"/>
                      </a:solidFill>
                    </a:lnR>
                    <a:lnT w="12240">
                      <a:solidFill>
                        <a:srgbClr val="595959"/>
                      </a:solidFill>
                    </a:lnT>
                    <a:lnB w="12240">
                      <a:solidFill>
                        <a:srgbClr val="595959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r>
                        <a:rPr lang="lv-LV" sz="2000" b="0" strike="noStrike" spc="-1" dirty="0">
                          <a:solidFill>
                            <a:schemeClr val="tx1"/>
                          </a:solidFill>
                          <a:uFill>
                            <a:solidFill>
                              <a:srgbClr val="FFFFFF"/>
                            </a:solidFill>
                          </a:uFill>
                          <a:latin typeface="Calibri" panose="020F0502020204030204" pitchFamily="34" charset="0"/>
                        </a:rPr>
                        <a:t>TECOS</a:t>
                      </a:r>
                    </a:p>
                  </a:txBody>
                  <a:tcPr marL="88200" marR="88200">
                    <a:lnL w="12240">
                      <a:solidFill>
                        <a:srgbClr val="595959"/>
                      </a:solidFill>
                    </a:lnL>
                    <a:lnR w="12240">
                      <a:solidFill>
                        <a:srgbClr val="595959"/>
                      </a:solidFill>
                    </a:lnR>
                    <a:lnT w="12240">
                      <a:solidFill>
                        <a:srgbClr val="595959"/>
                      </a:solidFill>
                    </a:lnT>
                    <a:lnB w="12240">
                      <a:solidFill>
                        <a:srgbClr val="595959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r>
                        <a:rPr lang="lv-LV" sz="2000" b="0" strike="noStrike" spc="-1" dirty="0">
                          <a:solidFill>
                            <a:schemeClr val="tx1"/>
                          </a:solidFill>
                          <a:uFill>
                            <a:solidFill>
                              <a:srgbClr val="FFFFFF"/>
                            </a:solidFill>
                          </a:uFill>
                          <a:latin typeface="Calibri" panose="020F0502020204030204" pitchFamily="34" charset="0"/>
                        </a:rPr>
                        <a:t>EXAMINE</a:t>
                      </a:r>
                    </a:p>
                  </a:txBody>
                  <a:tcPr marL="88200" marR="88200">
                    <a:lnL w="12240">
                      <a:solidFill>
                        <a:srgbClr val="595959"/>
                      </a:solidFill>
                    </a:lnL>
                    <a:lnR w="12240">
                      <a:solidFill>
                        <a:srgbClr val="595959"/>
                      </a:solidFill>
                    </a:lnR>
                    <a:lnT w="12240">
                      <a:solidFill>
                        <a:srgbClr val="595959"/>
                      </a:solidFill>
                    </a:lnT>
                    <a:lnB w="12240">
                      <a:solidFill>
                        <a:srgbClr val="595959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r>
                        <a:rPr lang="lv-LV" sz="2000" b="0" strike="noStrike" spc="-1" dirty="0">
                          <a:solidFill>
                            <a:schemeClr val="tx1"/>
                          </a:solidFill>
                          <a:uFill>
                            <a:solidFill>
                              <a:srgbClr val="FFFFFF"/>
                            </a:solidFill>
                          </a:uFill>
                          <a:latin typeface="Calibri" panose="020F0502020204030204" pitchFamily="34" charset="0"/>
                        </a:rPr>
                        <a:t>CARMELIN</a:t>
                      </a:r>
                    </a:p>
                    <a:p>
                      <a:pPr>
                        <a:lnSpc>
                          <a:spcPct val="100000"/>
                        </a:lnSpc>
                      </a:pPr>
                      <a:r>
                        <a:rPr lang="lv-LV" sz="2000" b="0" strike="noStrike" spc="-1" dirty="0">
                          <a:solidFill>
                            <a:schemeClr val="tx1"/>
                          </a:solidFill>
                          <a:uFill>
                            <a:solidFill>
                              <a:srgbClr val="FFFFFF"/>
                            </a:solidFill>
                          </a:uFill>
                          <a:latin typeface="Calibri" panose="020F0502020204030204" pitchFamily="34" charset="0"/>
                        </a:rPr>
                        <a:t>CAROLINA </a:t>
                      </a:r>
                      <a:r>
                        <a:rPr lang="lv-LV" sz="2000" b="0" strike="noStrike" spc="-1" dirty="0" err="1">
                          <a:solidFill>
                            <a:schemeClr val="tx1"/>
                          </a:solidFill>
                          <a:uFill>
                            <a:solidFill>
                              <a:srgbClr val="FFFFFF"/>
                            </a:solidFill>
                          </a:uFill>
                          <a:latin typeface="Calibri" panose="020F0502020204030204" pitchFamily="34" charset="0"/>
                        </a:rPr>
                        <a:t>ongoing</a:t>
                      </a:r>
                      <a:r>
                        <a:rPr lang="lv-LV" sz="2000" b="0" strike="noStrike" spc="-1" dirty="0">
                          <a:solidFill>
                            <a:schemeClr val="tx1"/>
                          </a:solidFill>
                          <a:uFill>
                            <a:solidFill>
                              <a:srgbClr val="FFFFFF"/>
                            </a:solidFill>
                          </a:uFill>
                          <a:latin typeface="Calibri" panose="020F0502020204030204" pitchFamily="34" charset="0"/>
                        </a:rPr>
                        <a:t> 2018</a:t>
                      </a:r>
                    </a:p>
                  </a:txBody>
                  <a:tcPr marL="88200" marR="88200">
                    <a:lnL w="12240">
                      <a:solidFill>
                        <a:srgbClr val="595959"/>
                      </a:solidFill>
                    </a:lnL>
                    <a:lnR w="12240">
                      <a:solidFill>
                        <a:srgbClr val="595959"/>
                      </a:solidFill>
                    </a:lnR>
                    <a:lnT w="12240">
                      <a:solidFill>
                        <a:srgbClr val="595959"/>
                      </a:solidFill>
                    </a:lnT>
                    <a:lnB w="12240">
                      <a:solidFill>
                        <a:srgbClr val="595959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r>
                        <a:rPr lang="lv-LV" sz="2000" b="0" strike="noStrike" spc="-1" dirty="0">
                          <a:solidFill>
                            <a:schemeClr val="tx1"/>
                          </a:solidFill>
                          <a:uFill>
                            <a:solidFill>
                              <a:srgbClr val="FFFFFF"/>
                            </a:solidFill>
                          </a:uFill>
                          <a:latin typeface="Calibri" panose="020F0502020204030204" pitchFamily="34" charset="0"/>
                        </a:rPr>
                        <a:t>SAVOR-TIMI</a:t>
                      </a:r>
                    </a:p>
                  </a:txBody>
                  <a:tcPr marL="88200" marR="88200">
                    <a:lnL w="12240">
                      <a:solidFill>
                        <a:srgbClr val="595959"/>
                      </a:solidFill>
                    </a:lnL>
                    <a:lnR w="12240">
                      <a:solidFill>
                        <a:srgbClr val="595959"/>
                      </a:solidFill>
                    </a:lnR>
                    <a:lnT w="12240">
                      <a:solidFill>
                        <a:srgbClr val="595959"/>
                      </a:solidFill>
                    </a:lnT>
                    <a:lnB w="12240">
                      <a:solidFill>
                        <a:srgbClr val="595959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r>
                        <a:rPr lang="lv-LV" sz="2000" b="0" strike="noStrike" spc="-1" dirty="0">
                          <a:solidFill>
                            <a:schemeClr val="bg1"/>
                          </a:solidFill>
                          <a:uFill>
                            <a:solidFill>
                              <a:srgbClr val="FFFFFF"/>
                            </a:solidFill>
                          </a:uFill>
                          <a:latin typeface="Calibri"/>
                        </a:rPr>
                        <a:t>NAV!!!</a:t>
                      </a:r>
                      <a:endParaRPr lang="lv-LV" sz="2000" b="0" strike="noStrike" spc="-1" dirty="0">
                        <a:solidFill>
                          <a:schemeClr val="bg1"/>
                        </a:solidFill>
                        <a:uFill>
                          <a:solidFill>
                            <a:srgbClr val="FFFFFF"/>
                          </a:solidFill>
                        </a:uFill>
                        <a:latin typeface="Arial"/>
                      </a:endParaRPr>
                    </a:p>
                  </a:txBody>
                  <a:tcPr marL="88200" marR="88200">
                    <a:lnL w="12240">
                      <a:solidFill>
                        <a:srgbClr val="595959"/>
                      </a:solidFill>
                    </a:lnL>
                    <a:lnR w="12240">
                      <a:solidFill>
                        <a:srgbClr val="595959"/>
                      </a:solidFill>
                    </a:lnR>
                    <a:lnT w="12240">
                      <a:solidFill>
                        <a:srgbClr val="595959"/>
                      </a:solidFill>
                    </a:lnT>
                    <a:lnB w="12240">
                      <a:solidFill>
                        <a:srgbClr val="595959"/>
                      </a:solidFill>
                    </a:lnB>
                    <a:solidFill>
                      <a:srgbClr val="FF00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143080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r>
                        <a:rPr lang="lv-LV" sz="2000" b="0" strike="noStrike" spc="-1" dirty="0" err="1">
                          <a:solidFill>
                            <a:schemeClr val="tx1"/>
                          </a:solidFill>
                          <a:uFill>
                            <a:solidFill>
                              <a:srgbClr val="FFFFFF"/>
                            </a:solidFill>
                          </a:uFill>
                          <a:latin typeface="Calibri" panose="020F0502020204030204" pitchFamily="34" charset="0"/>
                        </a:rPr>
                        <a:t>Use</a:t>
                      </a:r>
                      <a:r>
                        <a:rPr lang="lv-LV" sz="2000" b="0" strike="noStrike" spc="-1" dirty="0">
                          <a:solidFill>
                            <a:schemeClr val="tx1"/>
                          </a:solidFill>
                          <a:uFill>
                            <a:solidFill>
                              <a:srgbClr val="FFFFFF"/>
                            </a:solidFill>
                          </a:uFill>
                          <a:latin typeface="Calibri" panose="020F0502020204030204" pitchFamily="34" charset="0"/>
                        </a:rPr>
                        <a:t> </a:t>
                      </a:r>
                      <a:r>
                        <a:rPr lang="lv-LV" sz="2000" b="0" strike="noStrike" spc="-1" dirty="0" err="1">
                          <a:solidFill>
                            <a:schemeClr val="tx1"/>
                          </a:solidFill>
                          <a:uFill>
                            <a:solidFill>
                              <a:srgbClr val="FFFFFF"/>
                            </a:solidFill>
                          </a:uFill>
                          <a:latin typeface="Calibri" panose="020F0502020204030204" pitchFamily="34" charset="0"/>
                        </a:rPr>
                        <a:t>in</a:t>
                      </a:r>
                      <a:r>
                        <a:rPr lang="lv-LV" sz="2000" b="0" strike="noStrike" spc="-1" dirty="0">
                          <a:solidFill>
                            <a:schemeClr val="tx1"/>
                          </a:solidFill>
                          <a:uFill>
                            <a:solidFill>
                              <a:srgbClr val="FFFFFF"/>
                            </a:solidFill>
                          </a:uFill>
                          <a:latin typeface="Calibri" panose="020F0502020204030204" pitchFamily="34" charset="0"/>
                        </a:rPr>
                        <a:t> </a:t>
                      </a:r>
                      <a:r>
                        <a:rPr lang="lv-LV" sz="2000" b="0" strike="noStrike" spc="-1" dirty="0" err="1">
                          <a:solidFill>
                            <a:schemeClr val="tx1"/>
                          </a:solidFill>
                          <a:uFill>
                            <a:solidFill>
                              <a:srgbClr val="FFFFFF"/>
                            </a:solidFill>
                          </a:uFill>
                          <a:latin typeface="Calibri" panose="020F0502020204030204" pitchFamily="34" charset="0"/>
                        </a:rPr>
                        <a:t>cardiac</a:t>
                      </a:r>
                      <a:r>
                        <a:rPr lang="lv-LV" sz="2000" b="0" strike="noStrike" spc="-1" dirty="0">
                          <a:solidFill>
                            <a:schemeClr val="tx1"/>
                          </a:solidFill>
                          <a:uFill>
                            <a:solidFill>
                              <a:srgbClr val="FFFFFF"/>
                            </a:solidFill>
                          </a:uFill>
                          <a:latin typeface="Calibri" panose="020F0502020204030204" pitchFamily="34" charset="0"/>
                        </a:rPr>
                        <a:t> </a:t>
                      </a:r>
                      <a:r>
                        <a:rPr lang="lv-LV" sz="2000" b="0" strike="noStrike" spc="-1" dirty="0" err="1">
                          <a:solidFill>
                            <a:schemeClr val="tx1"/>
                          </a:solidFill>
                          <a:uFill>
                            <a:solidFill>
                              <a:srgbClr val="FFFFFF"/>
                            </a:solidFill>
                          </a:uFill>
                          <a:latin typeface="Calibri" panose="020F0502020204030204" pitchFamily="34" charset="0"/>
                        </a:rPr>
                        <a:t>heart</a:t>
                      </a:r>
                      <a:r>
                        <a:rPr lang="lv-LV" sz="2000" b="0" strike="noStrike" spc="-1" dirty="0">
                          <a:solidFill>
                            <a:schemeClr val="tx1"/>
                          </a:solidFill>
                          <a:uFill>
                            <a:solidFill>
                              <a:srgbClr val="FFFFFF"/>
                            </a:solidFill>
                          </a:uFill>
                          <a:latin typeface="Calibri" panose="020F0502020204030204" pitchFamily="34" charset="0"/>
                        </a:rPr>
                        <a:t> </a:t>
                      </a:r>
                      <a:r>
                        <a:rPr lang="lv-LV" sz="2000" b="0" strike="noStrike" spc="-1" dirty="0" err="1">
                          <a:solidFill>
                            <a:schemeClr val="tx1"/>
                          </a:solidFill>
                          <a:uFill>
                            <a:solidFill>
                              <a:srgbClr val="FFFFFF"/>
                            </a:solidFill>
                          </a:uFill>
                          <a:latin typeface="Calibri" panose="020F0502020204030204" pitchFamily="34" charset="0"/>
                        </a:rPr>
                        <a:t>failure</a:t>
                      </a:r>
                      <a:r>
                        <a:rPr lang="lv-LV" sz="2000" b="0" strike="noStrike" spc="-1" dirty="0">
                          <a:solidFill>
                            <a:schemeClr val="tx1"/>
                          </a:solidFill>
                          <a:uFill>
                            <a:solidFill>
                              <a:srgbClr val="FFFFFF"/>
                            </a:solidFill>
                          </a:uFill>
                          <a:latin typeface="Calibri" panose="020F0502020204030204" pitchFamily="34" charset="0"/>
                        </a:rPr>
                        <a:t> (CHF)</a:t>
                      </a:r>
                    </a:p>
                  </a:txBody>
                  <a:tcPr marL="88200" marR="88200">
                    <a:lnL w="12240">
                      <a:solidFill>
                        <a:srgbClr val="595959"/>
                      </a:solidFill>
                    </a:lnL>
                    <a:lnR w="12240">
                      <a:solidFill>
                        <a:srgbClr val="595959"/>
                      </a:solidFill>
                    </a:lnR>
                    <a:lnT w="12240">
                      <a:solidFill>
                        <a:srgbClr val="595959"/>
                      </a:solidFill>
                    </a:lnT>
                    <a:lnB w="12240">
                      <a:solidFill>
                        <a:srgbClr val="595959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r>
                        <a:rPr lang="lv-LV" sz="2000" b="0" strike="noStrike" spc="-1" dirty="0">
                          <a:solidFill>
                            <a:schemeClr val="tx1"/>
                          </a:solidFill>
                          <a:uFill>
                            <a:solidFill>
                              <a:srgbClr val="FFFFFF"/>
                            </a:solidFill>
                          </a:uFill>
                          <a:latin typeface="Calibri" panose="020F0502020204030204" pitchFamily="34" charset="0"/>
                        </a:rPr>
                        <a:t>EMA: </a:t>
                      </a:r>
                      <a:r>
                        <a:rPr lang="lv-LV" sz="2000" b="0" strike="noStrike" spc="-1" dirty="0" err="1">
                          <a:solidFill>
                            <a:schemeClr val="tx1"/>
                          </a:solidFill>
                          <a:uFill>
                            <a:solidFill>
                              <a:srgbClr val="FFFFFF"/>
                            </a:solidFill>
                          </a:uFill>
                          <a:latin typeface="Calibri" panose="020F0502020204030204" pitchFamily="34" charset="0"/>
                        </a:rPr>
                        <a:t>yes</a:t>
                      </a:r>
                      <a:endParaRPr lang="lv-LV" sz="2000" b="0" strike="noStrike" spc="-1" dirty="0">
                        <a:solidFill>
                          <a:schemeClr val="tx1"/>
                        </a:solidFill>
                        <a:uFill>
                          <a:solidFill>
                            <a:srgbClr val="FFFFFF"/>
                          </a:solidFill>
                        </a:uFill>
                        <a:latin typeface="Calibri" panose="020F0502020204030204" pitchFamily="34" charset="0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lang="lv-LV" sz="2000" b="0" strike="noStrike" spc="-1" dirty="0">
                        <a:solidFill>
                          <a:schemeClr val="tx1"/>
                        </a:solidFill>
                        <a:uFill>
                          <a:solidFill>
                            <a:srgbClr val="FFFFFF"/>
                          </a:solidFill>
                        </a:uFill>
                        <a:latin typeface="Calibri" panose="020F0502020204030204" pitchFamily="34" charset="0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r>
                        <a:rPr lang="lv-LV" sz="2000" b="0" strike="noStrike" spc="-1" dirty="0">
                          <a:solidFill>
                            <a:schemeClr val="tx1"/>
                          </a:solidFill>
                          <a:uFill>
                            <a:solidFill>
                              <a:srgbClr val="FFFFFF"/>
                            </a:solidFill>
                          </a:uFill>
                          <a:latin typeface="Calibri" panose="020F0502020204030204" pitchFamily="34" charset="0"/>
                        </a:rPr>
                        <a:t>FDA: </a:t>
                      </a:r>
                      <a:r>
                        <a:rPr lang="lv-LV" sz="2000" b="0" strike="noStrike" spc="-1" dirty="0" err="1">
                          <a:solidFill>
                            <a:schemeClr val="tx1"/>
                          </a:solidFill>
                          <a:uFill>
                            <a:solidFill>
                              <a:srgbClr val="FFFFFF"/>
                            </a:solidFill>
                          </a:uFill>
                          <a:latin typeface="Calibri" panose="020F0502020204030204" pitchFamily="34" charset="0"/>
                        </a:rPr>
                        <a:t>yes</a:t>
                      </a:r>
                      <a:endParaRPr lang="lv-LV" sz="2000" b="0" strike="noStrike" spc="-1" dirty="0">
                        <a:solidFill>
                          <a:schemeClr val="tx1"/>
                        </a:solidFill>
                        <a:uFill>
                          <a:solidFill>
                            <a:srgbClr val="FFFFFF"/>
                          </a:solidFill>
                        </a:uFill>
                        <a:latin typeface="Calibri" panose="020F0502020204030204" pitchFamily="34" charset="0"/>
                      </a:endParaRPr>
                    </a:p>
                  </a:txBody>
                  <a:tcPr marL="88200" marR="88200">
                    <a:lnL w="12240">
                      <a:solidFill>
                        <a:srgbClr val="595959"/>
                      </a:solidFill>
                    </a:lnL>
                    <a:lnR w="12240">
                      <a:solidFill>
                        <a:srgbClr val="595959"/>
                      </a:solidFill>
                    </a:lnR>
                    <a:lnT w="12240">
                      <a:solidFill>
                        <a:srgbClr val="595959"/>
                      </a:solidFill>
                    </a:lnT>
                    <a:lnB w="12240">
                      <a:solidFill>
                        <a:srgbClr val="595959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r>
                        <a:rPr lang="lv-LV" sz="2000" b="0" strike="noStrike" spc="-1" dirty="0">
                          <a:solidFill>
                            <a:schemeClr val="tx1"/>
                          </a:solidFill>
                          <a:uFill>
                            <a:solidFill>
                              <a:srgbClr val="FFFFFF"/>
                            </a:solidFill>
                          </a:uFill>
                          <a:latin typeface="Calibri" panose="020F0502020204030204" pitchFamily="34" charset="0"/>
                        </a:rPr>
                        <a:t>EMA: no </a:t>
                      </a:r>
                      <a:r>
                        <a:rPr lang="lv-LV" sz="2000" b="0" strike="noStrike" spc="-1" dirty="0" err="1">
                          <a:solidFill>
                            <a:schemeClr val="tx1"/>
                          </a:solidFill>
                          <a:uFill>
                            <a:solidFill>
                              <a:srgbClr val="FFFFFF"/>
                            </a:solidFill>
                          </a:uFill>
                          <a:latin typeface="Calibri" panose="020F0502020204030204" pitchFamily="34" charset="0"/>
                        </a:rPr>
                        <a:t>experience</a:t>
                      </a:r>
                      <a:r>
                        <a:rPr lang="lv-LV" sz="2000" b="0" strike="noStrike" spc="-1" dirty="0">
                          <a:solidFill>
                            <a:schemeClr val="tx1"/>
                          </a:solidFill>
                          <a:uFill>
                            <a:solidFill>
                              <a:srgbClr val="FFFFFF"/>
                            </a:solidFill>
                          </a:uFill>
                          <a:latin typeface="Calibri" panose="020F0502020204030204" pitchFamily="34" charset="0"/>
                        </a:rPr>
                        <a:t> </a:t>
                      </a:r>
                      <a:r>
                        <a:rPr lang="lv-LV" sz="2000" b="0" strike="noStrike" spc="-1" dirty="0" err="1">
                          <a:solidFill>
                            <a:schemeClr val="tx1"/>
                          </a:solidFill>
                          <a:uFill>
                            <a:solidFill>
                              <a:srgbClr val="FFFFFF"/>
                            </a:solidFill>
                          </a:uFill>
                          <a:latin typeface="Calibri" panose="020F0502020204030204" pitchFamily="34" charset="0"/>
                        </a:rPr>
                        <a:t>in</a:t>
                      </a:r>
                      <a:r>
                        <a:rPr lang="lv-LV" sz="2000" b="0" strike="noStrike" spc="-1" dirty="0">
                          <a:solidFill>
                            <a:schemeClr val="tx1"/>
                          </a:solidFill>
                          <a:uFill>
                            <a:solidFill>
                              <a:srgbClr val="FFFFFF"/>
                            </a:solidFill>
                          </a:uFill>
                          <a:latin typeface="Calibri" panose="020F0502020204030204" pitchFamily="34" charset="0"/>
                        </a:rPr>
                        <a:t> NYHA III </a:t>
                      </a:r>
                      <a:r>
                        <a:rPr lang="lv-LV" sz="2000" b="0" strike="noStrike" spc="-1" dirty="0" err="1">
                          <a:solidFill>
                            <a:schemeClr val="tx1"/>
                          </a:solidFill>
                          <a:uFill>
                            <a:solidFill>
                              <a:srgbClr val="FFFFFF"/>
                            </a:solidFill>
                          </a:uFill>
                          <a:latin typeface="Calibri" panose="020F0502020204030204" pitchFamily="34" charset="0"/>
                        </a:rPr>
                        <a:t>and</a:t>
                      </a:r>
                      <a:r>
                        <a:rPr lang="lv-LV" sz="2000" b="0" strike="noStrike" spc="-1" dirty="0">
                          <a:solidFill>
                            <a:schemeClr val="tx1"/>
                          </a:solidFill>
                          <a:uFill>
                            <a:solidFill>
                              <a:srgbClr val="FFFFFF"/>
                            </a:solidFill>
                          </a:uFill>
                          <a:latin typeface="Calibri" panose="020F0502020204030204" pitchFamily="34" charset="0"/>
                        </a:rPr>
                        <a:t> IV</a:t>
                      </a:r>
                    </a:p>
                    <a:p>
                      <a:pPr>
                        <a:lnSpc>
                          <a:spcPct val="100000"/>
                        </a:lnSpc>
                      </a:pPr>
                      <a:endParaRPr lang="lv-LV" sz="2000" b="0" strike="noStrike" spc="-1" dirty="0">
                        <a:solidFill>
                          <a:schemeClr val="tx1"/>
                        </a:solidFill>
                        <a:uFill>
                          <a:solidFill>
                            <a:srgbClr val="FFFFFF"/>
                          </a:solidFill>
                        </a:uFill>
                        <a:latin typeface="Calibri" panose="020F0502020204030204" pitchFamily="34" charset="0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r>
                        <a:rPr lang="lv-LV" sz="2000" b="0" strike="noStrike" spc="-1" dirty="0">
                          <a:solidFill>
                            <a:schemeClr val="tx1"/>
                          </a:solidFill>
                          <a:uFill>
                            <a:solidFill>
                              <a:srgbClr val="FFFFFF"/>
                            </a:solidFill>
                          </a:uFill>
                          <a:latin typeface="Calibri" panose="020F0502020204030204" pitchFamily="34" charset="0"/>
                        </a:rPr>
                        <a:t>FDA: </a:t>
                      </a:r>
                      <a:r>
                        <a:rPr lang="lv-LV" sz="2000" b="0" strike="noStrike" spc="-1" dirty="0" err="1">
                          <a:solidFill>
                            <a:schemeClr val="tx1"/>
                          </a:solidFill>
                          <a:uFill>
                            <a:solidFill>
                              <a:srgbClr val="FFFFFF"/>
                            </a:solidFill>
                          </a:uFill>
                          <a:latin typeface="Calibri" panose="020F0502020204030204" pitchFamily="34" charset="0"/>
                        </a:rPr>
                        <a:t>Caution</a:t>
                      </a:r>
                      <a:endParaRPr lang="lv-LV" sz="2000" b="0" strike="noStrike" spc="-1" dirty="0">
                        <a:solidFill>
                          <a:schemeClr val="tx1"/>
                        </a:solidFill>
                        <a:uFill>
                          <a:solidFill>
                            <a:srgbClr val="FFFFFF"/>
                          </a:solidFill>
                        </a:uFill>
                        <a:latin typeface="Calibri" panose="020F0502020204030204" pitchFamily="34" charset="0"/>
                      </a:endParaRPr>
                    </a:p>
                  </a:txBody>
                  <a:tcPr marL="88200" marR="88200">
                    <a:lnL w="12240">
                      <a:solidFill>
                        <a:srgbClr val="595959"/>
                      </a:solidFill>
                    </a:lnL>
                    <a:lnR w="12240">
                      <a:solidFill>
                        <a:srgbClr val="595959"/>
                      </a:solidFill>
                    </a:lnR>
                    <a:lnT w="12240">
                      <a:solidFill>
                        <a:srgbClr val="595959"/>
                      </a:solidFill>
                    </a:lnT>
                    <a:lnB w="12240">
                      <a:solidFill>
                        <a:srgbClr val="595959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r>
                        <a:rPr lang="lv-LV" sz="2000" b="0" strike="noStrike" spc="-1" dirty="0" err="1">
                          <a:solidFill>
                            <a:schemeClr val="tx1"/>
                          </a:solidFill>
                          <a:uFill>
                            <a:solidFill>
                              <a:srgbClr val="FFFFFF"/>
                            </a:solidFill>
                          </a:uFill>
                          <a:latin typeface="Calibri" panose="020F0502020204030204" pitchFamily="34" charset="0"/>
                        </a:rPr>
                        <a:t>Data</a:t>
                      </a:r>
                      <a:r>
                        <a:rPr lang="lv-LV" sz="2000" b="0" strike="noStrike" spc="-1" dirty="0">
                          <a:solidFill>
                            <a:schemeClr val="tx1"/>
                          </a:solidFill>
                          <a:uFill>
                            <a:solidFill>
                              <a:srgbClr val="FFFFFF"/>
                            </a:solidFill>
                          </a:uFill>
                          <a:latin typeface="Calibri" panose="020F0502020204030204" pitchFamily="34" charset="0"/>
                        </a:rPr>
                        <a:t> </a:t>
                      </a:r>
                      <a:r>
                        <a:rPr lang="lv-LV" sz="2000" b="0" strike="noStrike" spc="-1" dirty="0" err="1">
                          <a:solidFill>
                            <a:schemeClr val="tx1"/>
                          </a:solidFill>
                          <a:uFill>
                            <a:solidFill>
                              <a:srgbClr val="FFFFFF"/>
                            </a:solidFill>
                          </a:uFill>
                          <a:latin typeface="Calibri" panose="020F0502020204030204" pitchFamily="34" charset="0"/>
                        </a:rPr>
                        <a:t>expected</a:t>
                      </a:r>
                      <a:r>
                        <a:rPr lang="lv-LV" sz="2000" b="0" strike="noStrike" spc="-1" dirty="0">
                          <a:solidFill>
                            <a:schemeClr val="tx1"/>
                          </a:solidFill>
                          <a:uFill>
                            <a:solidFill>
                              <a:srgbClr val="FFFFFF"/>
                            </a:solidFill>
                          </a:uFill>
                          <a:latin typeface="Calibri" panose="020F0502020204030204" pitchFamily="34" charset="0"/>
                        </a:rPr>
                        <a:t> &gt;2018</a:t>
                      </a:r>
                    </a:p>
                  </a:txBody>
                  <a:tcPr marL="88200" marR="88200">
                    <a:lnL w="12240">
                      <a:solidFill>
                        <a:srgbClr val="595959"/>
                      </a:solidFill>
                    </a:lnL>
                    <a:lnR w="12240">
                      <a:solidFill>
                        <a:srgbClr val="595959"/>
                      </a:solidFill>
                    </a:lnR>
                    <a:lnT w="12240">
                      <a:solidFill>
                        <a:srgbClr val="595959"/>
                      </a:solidFill>
                    </a:lnT>
                    <a:lnB w="12240">
                      <a:solidFill>
                        <a:srgbClr val="595959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r>
                        <a:rPr lang="lv-LV" sz="2000" b="0" strike="noStrike" spc="-1" dirty="0">
                          <a:solidFill>
                            <a:schemeClr val="tx1"/>
                          </a:solidFill>
                          <a:uFill>
                            <a:solidFill>
                              <a:srgbClr val="FFFFFF"/>
                            </a:solidFill>
                          </a:uFill>
                          <a:latin typeface="Calibri" panose="020F0502020204030204" pitchFamily="34" charset="0"/>
                        </a:rPr>
                        <a:t>EMA: </a:t>
                      </a:r>
                      <a:r>
                        <a:rPr lang="lv-LV" sz="2000" b="0" strike="noStrike" spc="-1" dirty="0" err="1">
                          <a:solidFill>
                            <a:schemeClr val="tx1"/>
                          </a:solidFill>
                          <a:uFill>
                            <a:solidFill>
                              <a:srgbClr val="FFFFFF"/>
                            </a:solidFill>
                          </a:uFill>
                          <a:latin typeface="Calibri" panose="020F0502020204030204" pitchFamily="34" charset="0"/>
                        </a:rPr>
                        <a:t>Caution</a:t>
                      </a:r>
                      <a:endParaRPr lang="lv-LV" sz="2000" b="0" strike="noStrike" spc="-1" dirty="0">
                        <a:solidFill>
                          <a:schemeClr val="tx1"/>
                        </a:solidFill>
                        <a:uFill>
                          <a:solidFill>
                            <a:srgbClr val="FFFFFF"/>
                          </a:solidFill>
                        </a:uFill>
                        <a:latin typeface="Calibri" panose="020F0502020204030204" pitchFamily="34" charset="0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lang="lv-LV" sz="2000" b="0" strike="noStrike" spc="-1" dirty="0">
                        <a:solidFill>
                          <a:schemeClr val="tx1"/>
                        </a:solidFill>
                        <a:uFill>
                          <a:solidFill>
                            <a:srgbClr val="FFFFFF"/>
                          </a:solidFill>
                        </a:uFill>
                        <a:latin typeface="Calibri" panose="020F0502020204030204" pitchFamily="34" charset="0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lang="lv-LV" sz="2000" b="0" strike="noStrike" spc="-1" dirty="0">
                        <a:solidFill>
                          <a:schemeClr val="tx1"/>
                        </a:solidFill>
                        <a:uFill>
                          <a:solidFill>
                            <a:srgbClr val="FFFFFF"/>
                          </a:solidFill>
                        </a:uFill>
                        <a:latin typeface="Calibri" panose="020F0502020204030204" pitchFamily="34" charset="0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r>
                        <a:rPr lang="lv-LV" sz="2000" b="0" strike="noStrike" spc="-1" dirty="0">
                          <a:solidFill>
                            <a:schemeClr val="tx1"/>
                          </a:solidFill>
                          <a:uFill>
                            <a:solidFill>
                              <a:srgbClr val="FFFFFF"/>
                            </a:solidFill>
                          </a:uFill>
                          <a:latin typeface="Calibri" panose="020F0502020204030204" pitchFamily="34" charset="0"/>
                        </a:rPr>
                        <a:t>FDA: </a:t>
                      </a:r>
                      <a:r>
                        <a:rPr lang="lv-LV" sz="2000" b="0" strike="noStrike" spc="-1" dirty="0" err="1">
                          <a:solidFill>
                            <a:schemeClr val="tx1"/>
                          </a:solidFill>
                          <a:uFill>
                            <a:solidFill>
                              <a:srgbClr val="FFFFFF"/>
                            </a:solidFill>
                          </a:uFill>
                          <a:latin typeface="Calibri" panose="020F0502020204030204" pitchFamily="34" charset="0"/>
                        </a:rPr>
                        <a:t>Caution</a:t>
                      </a:r>
                      <a:endParaRPr lang="lv-LV" sz="2000" b="0" strike="noStrike" spc="-1" dirty="0">
                        <a:solidFill>
                          <a:schemeClr val="tx1"/>
                        </a:solidFill>
                        <a:uFill>
                          <a:solidFill>
                            <a:srgbClr val="FFFFFF"/>
                          </a:solidFill>
                        </a:uFill>
                        <a:latin typeface="Calibri" panose="020F0502020204030204" pitchFamily="34" charset="0"/>
                      </a:endParaRPr>
                    </a:p>
                  </a:txBody>
                  <a:tcPr marL="88200" marR="88200">
                    <a:lnL w="12240">
                      <a:solidFill>
                        <a:srgbClr val="595959"/>
                      </a:solidFill>
                    </a:lnL>
                    <a:lnR w="12240">
                      <a:solidFill>
                        <a:srgbClr val="595959"/>
                      </a:solidFill>
                    </a:lnR>
                    <a:lnT w="12240">
                      <a:solidFill>
                        <a:srgbClr val="595959"/>
                      </a:solidFill>
                    </a:lnT>
                    <a:lnB w="12240">
                      <a:solidFill>
                        <a:srgbClr val="595959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r>
                        <a:rPr lang="lv-LV" sz="2000" b="0" strike="noStrike" spc="-1" dirty="0">
                          <a:solidFill>
                            <a:schemeClr val="bg1"/>
                          </a:solidFill>
                          <a:uFill>
                            <a:solidFill>
                              <a:srgbClr val="FFFFFF"/>
                            </a:solidFill>
                          </a:uFill>
                          <a:latin typeface="Calibri"/>
                        </a:rPr>
                        <a:t>NAV DATU !!! </a:t>
                      </a:r>
                      <a:endParaRPr lang="lv-LV" sz="2000" b="0" strike="noStrike" spc="-1" dirty="0">
                        <a:solidFill>
                          <a:schemeClr val="bg1"/>
                        </a:solidFill>
                        <a:uFill>
                          <a:solidFill>
                            <a:srgbClr val="FFFFFF"/>
                          </a:solidFill>
                        </a:uFill>
                        <a:latin typeface="Arial"/>
                      </a:endParaRPr>
                    </a:p>
                  </a:txBody>
                  <a:tcPr marL="88200" marR="88200">
                    <a:lnL w="12240">
                      <a:solidFill>
                        <a:srgbClr val="595959"/>
                      </a:solidFill>
                    </a:lnL>
                    <a:lnR w="12240">
                      <a:solidFill>
                        <a:srgbClr val="595959"/>
                      </a:solidFill>
                    </a:lnR>
                    <a:lnT w="12240">
                      <a:solidFill>
                        <a:srgbClr val="595959"/>
                      </a:solidFill>
                    </a:lnT>
                    <a:lnB w="12240">
                      <a:solidFill>
                        <a:srgbClr val="595959"/>
                      </a:solidFill>
                    </a:lnB>
                    <a:solidFill>
                      <a:srgbClr val="FF00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</a:tbl>
          </a:graphicData>
        </a:graphic>
      </p:graphicFrame>
      <p:sp>
        <p:nvSpPr>
          <p:cNvPr id="618" name="CustomShape 3"/>
          <p:cNvSpPr/>
          <p:nvPr/>
        </p:nvSpPr>
        <p:spPr>
          <a:xfrm>
            <a:off x="9296280" y="6356520"/>
            <a:ext cx="2742840" cy="36468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algn="r">
              <a:lnSpc>
                <a:spcPct val="100000"/>
              </a:lnSpc>
            </a:pPr>
            <a:fld id="{D695B761-09C0-4B33-BD39-AAD45D508A73}" type="slidenum">
              <a:rPr lang="lv-LV" sz="1200" b="0" strike="noStrike" spc="-1">
                <a:solidFill>
                  <a:srgbClr val="767171"/>
                </a:solidFill>
                <a:uFill>
                  <a:solidFill>
                    <a:srgbClr val="FFFFFF"/>
                  </a:solidFill>
                </a:uFill>
                <a:latin typeface="Calibri"/>
              </a:rPr>
              <a:t>17</a:t>
            </a:fld>
            <a:endParaRPr lang="lv-LV" sz="12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619" name="Line 4"/>
          <p:cNvSpPr/>
          <p:nvPr/>
        </p:nvSpPr>
        <p:spPr>
          <a:xfrm>
            <a:off x="594000" y="1347480"/>
            <a:ext cx="10758628" cy="0"/>
          </a:xfrm>
          <a:prstGeom prst="line">
            <a:avLst/>
          </a:prstGeom>
          <a:ln w="4752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/>
        </p:style>
      </p:sp>
    </p:spTree>
  </p:cSld>
  <p:clrMapOvr>
    <a:masterClrMapping/>
  </p:clrMapOvr>
  <p:timing>
    <p:tnLst>
      <p:par>
        <p:cTn id="1" dur="indefinite" restart="never" nodeType="tmRoot">
          <p:childTnLst>
            <p:seq>
              <p:cTn id="2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31371" y="116632"/>
            <a:ext cx="10972800" cy="1143000"/>
          </a:xfrm>
        </p:spPr>
        <p:txBody>
          <a:bodyPr/>
          <a:lstStyle/>
          <a:p>
            <a:r>
              <a:rPr lang="lv-LV" b="1" dirty="0" smtClean="0">
                <a:solidFill>
                  <a:schemeClr val="tx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DPP-4i grupēšana</a:t>
            </a:r>
            <a:endParaRPr lang="en-US" b="1" dirty="0">
              <a:solidFill>
                <a:schemeClr val="tx2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6" name="Content Placeholder 5"/>
          <p:cNvSpPr>
            <a:spLocks noGrp="1"/>
          </p:cNvSpPr>
          <p:nvPr>
            <p:ph idx="4294967295"/>
          </p:nvPr>
        </p:nvSpPr>
        <p:spPr>
          <a:xfrm>
            <a:off x="218364" y="1477246"/>
            <a:ext cx="11389007" cy="5005441"/>
          </a:xfrm>
          <a:prstGeom prst="rect">
            <a:avLst/>
          </a:prstGeom>
        </p:spPr>
        <p:txBody>
          <a:bodyPr>
            <a:noAutofit/>
          </a:bodyPr>
          <a:lstStyle/>
          <a:p>
            <a:r>
              <a:rPr lang="lv-LV" sz="3200" b="1" dirty="0" err="1" smtClean="0">
                <a:solidFill>
                  <a:srgbClr val="FF0000"/>
                </a:solidFill>
                <a:latin typeface="Calibri" panose="020F0502020204030204" pitchFamily="34" charset="0"/>
              </a:rPr>
              <a:t>Līdzmaksājuma</a:t>
            </a:r>
            <a:r>
              <a:rPr lang="lv-LV" sz="3200" b="1" dirty="0" smtClean="0">
                <a:solidFill>
                  <a:srgbClr val="FF0000"/>
                </a:solidFill>
                <a:latin typeface="Calibri" panose="020F0502020204030204" pitchFamily="34" charset="0"/>
              </a:rPr>
              <a:t> pieaugums 10</a:t>
            </a:r>
            <a:r>
              <a:rPr lang="lv-LV" sz="3200" b="1" spc="-1" dirty="0" smtClean="0">
                <a:solidFill>
                  <a:srgbClr val="FF0000"/>
                </a:solidFill>
                <a:uFill>
                  <a:solidFill>
                    <a:srgbClr val="FFFFFF"/>
                  </a:solidFill>
                </a:uFill>
                <a:latin typeface="Calibri" panose="020F0502020204030204" pitchFamily="34" charset="0"/>
              </a:rPr>
              <a:t>–</a:t>
            </a:r>
            <a:r>
              <a:rPr lang="lv-LV" sz="3200" b="1" dirty="0" smtClean="0">
                <a:solidFill>
                  <a:srgbClr val="FF0000"/>
                </a:solidFill>
                <a:latin typeface="Calibri" panose="020F0502020204030204" pitchFamily="34" charset="0"/>
              </a:rPr>
              <a:t>15 x </a:t>
            </a:r>
          </a:p>
          <a:p>
            <a:r>
              <a:rPr lang="lv-LV" sz="3200" b="1" spc="-1" dirty="0">
                <a:uFill>
                  <a:solidFill>
                    <a:srgbClr val="FFFFFF"/>
                  </a:solidFill>
                </a:uFill>
                <a:latin typeface="Calibri" panose="020F0502020204030204" pitchFamily="34" charset="0"/>
              </a:rPr>
              <a:t>Atkal palielināsies katra CD pacienta izdevumi par </a:t>
            </a:r>
            <a:r>
              <a:rPr lang="lv-LV" sz="3200" b="1" spc="-1" dirty="0" smtClean="0">
                <a:uFill>
                  <a:solidFill>
                    <a:srgbClr val="FFFFFF"/>
                  </a:solidFill>
                </a:uFill>
                <a:latin typeface="Calibri" panose="020F0502020204030204" pitchFamily="34" charset="0"/>
              </a:rPr>
              <a:t>ārstēšanos!</a:t>
            </a:r>
            <a:endParaRPr lang="lv-LV" sz="3200" b="1" dirty="0" smtClean="0">
              <a:latin typeface="Calibri" panose="020F0502020204030204" pitchFamily="34" charset="0"/>
            </a:endParaRPr>
          </a:p>
          <a:p>
            <a:r>
              <a:rPr lang="lv-LV" sz="3200" b="1" dirty="0" smtClean="0">
                <a:latin typeface="Calibri" panose="020F0502020204030204" pitchFamily="34" charset="0"/>
              </a:rPr>
              <a:t>Pieejamības krasa mazināšanās ~16 000 </a:t>
            </a:r>
            <a:r>
              <a:rPr lang="lv-LV" sz="3200" b="1" spc="-1" dirty="0" smtClean="0">
                <a:uFill>
                  <a:solidFill>
                    <a:srgbClr val="FFFFFF"/>
                  </a:solidFill>
                </a:uFill>
                <a:latin typeface="Calibri" panose="020F0502020204030204" pitchFamily="34" charset="0"/>
              </a:rPr>
              <a:t>– </a:t>
            </a:r>
            <a:r>
              <a:rPr lang="lv-LV" sz="3200" b="1" dirty="0" smtClean="0">
                <a:latin typeface="Calibri" panose="020F0502020204030204" pitchFamily="34" charset="0"/>
              </a:rPr>
              <a:t>20 000 CD pacientiem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lv-LV" sz="3200" b="1" dirty="0" smtClean="0">
                <a:latin typeface="Calibri" panose="020F0502020204030204" pitchFamily="34" charset="0"/>
              </a:rPr>
              <a:t>Jāveic medikamentu nomaiņa nemedicīnisku iemeslu dēļ ar nezināmu galarezultātu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lv-LV" sz="3200" b="1" dirty="0" smtClean="0">
                <a:latin typeface="Calibri" panose="020F0502020204030204" pitchFamily="34" charset="0"/>
              </a:rPr>
              <a:t>CD pacientu drošības apdraudējums</a:t>
            </a:r>
          </a:p>
          <a:p>
            <a:r>
              <a:rPr lang="lv-LV" sz="3200" b="1" dirty="0" smtClean="0">
                <a:latin typeface="Calibri" panose="020F0502020204030204" pitchFamily="34" charset="0"/>
              </a:rPr>
              <a:t>Medikamentu pieejamības samazināšanās īsā laikā lielam CD pacientu skaitam ar mehānistisku pieeju!  </a:t>
            </a:r>
            <a:r>
              <a:rPr lang="lv-LV" sz="3200" b="1" spc="-1" dirty="0" smtClean="0">
                <a:uFill>
                  <a:solidFill>
                    <a:srgbClr val="FFFFFF"/>
                  </a:solidFill>
                </a:uFill>
                <a:latin typeface="Calibri"/>
              </a:rPr>
              <a:t>Papildus neprognozēts haoss!</a:t>
            </a:r>
            <a:endParaRPr lang="lv-LV" sz="3200" b="1" dirty="0" smtClean="0">
              <a:latin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37890618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00249" y="365040"/>
            <a:ext cx="11627893" cy="1325160"/>
          </a:xfrm>
        </p:spPr>
        <p:txBody>
          <a:bodyPr/>
          <a:lstStyle/>
          <a:p>
            <a:r>
              <a:rPr lang="lv-LV" b="1" spc="-1" dirty="0">
                <a:solidFill>
                  <a:srgbClr val="4472C4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Fill>
                  <a:solidFill>
                    <a:srgbClr val="FFFFFF"/>
                  </a:solidFill>
                </a:uFill>
                <a:latin typeface="Calibri"/>
              </a:rPr>
              <a:t>Priekšlikumi ārstēšanas efektivitātes uzlabošanai</a:t>
            </a:r>
            <a:r>
              <a:rPr lang="lv-LV" spc="-1" dirty="0">
                <a:solidFill>
                  <a:srgbClr val="0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Fill>
                  <a:solidFill>
                    <a:srgbClr val="FFFFFF"/>
                  </a:solidFill>
                </a:uFill>
                <a:latin typeface="Calibri"/>
              </a:rPr>
              <a:t/>
            </a:r>
            <a:br>
              <a:rPr lang="lv-LV" spc="-1" dirty="0">
                <a:solidFill>
                  <a:srgbClr val="0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Fill>
                  <a:solidFill>
                    <a:srgbClr val="FFFFFF"/>
                  </a:solidFill>
                </a:uFill>
                <a:latin typeface="Calibri"/>
              </a:rPr>
            </a:br>
            <a:endParaRPr lang="lv-LV" dirty="0"/>
          </a:p>
        </p:txBody>
      </p:sp>
      <p:sp>
        <p:nvSpPr>
          <p:cNvPr id="3" name="Text Placeholder 2"/>
          <p:cNvSpPr>
            <a:spLocks noGrp="1"/>
          </p:cNvSpPr>
          <p:nvPr>
            <p:ph type="body"/>
          </p:nvPr>
        </p:nvSpPr>
        <p:spPr>
          <a:xfrm>
            <a:off x="163773" y="1255594"/>
            <a:ext cx="11464119" cy="5418161"/>
          </a:xfrm>
        </p:spPr>
        <p:txBody>
          <a:bodyPr>
            <a:normAutofit/>
          </a:bodyPr>
          <a:lstStyle/>
          <a:p>
            <a:pPr indent="-228240">
              <a:lnSpc>
                <a:spcPct val="100000"/>
              </a:lnSpc>
              <a:spcBef>
                <a:spcPts val="1001"/>
              </a:spcBef>
              <a:spcAft>
                <a:spcPts val="601"/>
              </a:spcAft>
              <a:buClr>
                <a:srgbClr val="FF0000"/>
              </a:buClr>
              <a:buFont typeface="Wingdings" charset="2"/>
              <a:buChar char=""/>
            </a:pPr>
            <a:r>
              <a:rPr lang="lv-LV" sz="3000" spc="-1" dirty="0">
                <a:solidFill>
                  <a:srgbClr val="002060"/>
                </a:solidFill>
                <a:uFill>
                  <a:solidFill>
                    <a:srgbClr val="FFFFFF"/>
                  </a:solidFill>
                </a:uFill>
                <a:latin typeface="Calibri"/>
              </a:rPr>
              <a:t>Palielināt endokrinoloģijas rezidentu skaitu rezidentūrā, ņemot vērā pacientu skaita </a:t>
            </a:r>
            <a:r>
              <a:rPr lang="lv-LV" sz="3000" spc="-1" dirty="0" smtClean="0">
                <a:solidFill>
                  <a:srgbClr val="002060"/>
                </a:solidFill>
                <a:uFill>
                  <a:solidFill>
                    <a:srgbClr val="FFFFFF"/>
                  </a:solidFill>
                </a:uFill>
                <a:latin typeface="Calibri"/>
              </a:rPr>
              <a:t>pieaugumu un endokrinologu pieejamību Latvijas teritorijā </a:t>
            </a:r>
            <a:endParaRPr lang="lv-LV" sz="3000" spc="-1" dirty="0">
              <a:solidFill>
                <a:srgbClr val="002060"/>
              </a:solidFill>
              <a:uFill>
                <a:solidFill>
                  <a:srgbClr val="FFFFFF"/>
                </a:solidFill>
              </a:uFill>
              <a:latin typeface="Calibri"/>
            </a:endParaRPr>
          </a:p>
          <a:p>
            <a:pPr indent="-228240">
              <a:lnSpc>
                <a:spcPct val="100000"/>
              </a:lnSpc>
              <a:spcBef>
                <a:spcPts val="1001"/>
              </a:spcBef>
              <a:spcAft>
                <a:spcPts val="601"/>
              </a:spcAft>
              <a:buClr>
                <a:srgbClr val="FF0000"/>
              </a:buClr>
              <a:buFont typeface="Wingdings" charset="2"/>
              <a:buChar char=""/>
            </a:pPr>
            <a:r>
              <a:rPr lang="lv-LV" sz="3000" spc="-1" dirty="0">
                <a:solidFill>
                  <a:srgbClr val="002060"/>
                </a:solidFill>
                <a:uFill>
                  <a:solidFill>
                    <a:srgbClr val="FFFFFF"/>
                  </a:solidFill>
                </a:uFill>
                <a:latin typeface="Calibri"/>
              </a:rPr>
              <a:t>Atcelt no krīzes laika saglabāto dažu diabēta medikamentu un medikamentu grupu 50% kompensāciju</a:t>
            </a:r>
          </a:p>
          <a:p>
            <a:pPr indent="-228240">
              <a:lnSpc>
                <a:spcPct val="100000"/>
              </a:lnSpc>
              <a:spcBef>
                <a:spcPts val="1001"/>
              </a:spcBef>
              <a:spcAft>
                <a:spcPts val="601"/>
              </a:spcAft>
              <a:buClr>
                <a:srgbClr val="FF0000"/>
              </a:buClr>
              <a:buFont typeface="Wingdings" charset="2"/>
              <a:buChar char=""/>
            </a:pPr>
            <a:r>
              <a:rPr lang="lv-LV" sz="3000" spc="-1" dirty="0">
                <a:solidFill>
                  <a:srgbClr val="002060"/>
                </a:solidFill>
                <a:uFill>
                  <a:solidFill>
                    <a:srgbClr val="FFFFFF"/>
                  </a:solidFill>
                </a:uFill>
                <a:latin typeface="Calibri"/>
              </a:rPr>
              <a:t>Harmonizēt izrakstīšanas noteikumus un </a:t>
            </a:r>
            <a:r>
              <a:rPr lang="lv-LV" sz="3000" spc="-1" dirty="0" smtClean="0">
                <a:solidFill>
                  <a:srgbClr val="002060"/>
                </a:solidFill>
                <a:uFill>
                  <a:solidFill>
                    <a:srgbClr val="FFFFFF"/>
                  </a:solidFill>
                </a:uFill>
                <a:latin typeface="Calibri"/>
              </a:rPr>
              <a:t>pašu medikamentu nomenklatūru starp diabēta </a:t>
            </a:r>
            <a:r>
              <a:rPr lang="lv-LV" sz="3000" spc="-1" dirty="0">
                <a:solidFill>
                  <a:srgbClr val="002060"/>
                </a:solidFill>
                <a:uFill>
                  <a:solidFill>
                    <a:srgbClr val="FFFFFF"/>
                  </a:solidFill>
                </a:uFill>
                <a:latin typeface="Calibri"/>
              </a:rPr>
              <a:t>un sirds-asinsvadu slimību </a:t>
            </a:r>
            <a:r>
              <a:rPr lang="lv-LV" sz="3000" spc="-1" dirty="0" smtClean="0">
                <a:solidFill>
                  <a:srgbClr val="002060"/>
                </a:solidFill>
                <a:uFill>
                  <a:solidFill>
                    <a:srgbClr val="FFFFFF"/>
                  </a:solidFill>
                </a:uFill>
                <a:latin typeface="Calibri"/>
              </a:rPr>
              <a:t>KZS (lipīdu </a:t>
            </a:r>
            <a:r>
              <a:rPr lang="lv-LV" sz="3000" spc="-1" dirty="0">
                <a:solidFill>
                  <a:srgbClr val="002060"/>
                </a:solidFill>
                <a:uFill>
                  <a:solidFill>
                    <a:srgbClr val="FFFFFF"/>
                  </a:solidFill>
                </a:uFill>
                <a:latin typeface="Calibri"/>
              </a:rPr>
              <a:t>samazinošiem medikamentiem!) </a:t>
            </a:r>
            <a:endParaRPr lang="lv-LV" sz="3000" spc="-1" dirty="0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Calibri"/>
            </a:endParaRPr>
          </a:p>
          <a:p>
            <a:pPr indent="-228240">
              <a:lnSpc>
                <a:spcPct val="100000"/>
              </a:lnSpc>
              <a:spcBef>
                <a:spcPts val="1001"/>
              </a:spcBef>
              <a:spcAft>
                <a:spcPts val="601"/>
              </a:spcAft>
              <a:buClr>
                <a:srgbClr val="FF0000"/>
              </a:buClr>
              <a:buFont typeface="Wingdings" charset="2"/>
              <a:buChar char=""/>
            </a:pPr>
            <a:r>
              <a:rPr lang="lv-LV" sz="3000" b="1" spc="-1" dirty="0">
                <a:solidFill>
                  <a:srgbClr val="002060"/>
                </a:solidFill>
                <a:uFill>
                  <a:solidFill>
                    <a:srgbClr val="FFFFFF"/>
                  </a:solidFill>
                </a:uFill>
                <a:latin typeface="Calibri"/>
              </a:rPr>
              <a:t>Pārskatīt </a:t>
            </a:r>
            <a:r>
              <a:rPr lang="lv-LV" sz="3000" b="1" spc="-1" dirty="0" err="1">
                <a:solidFill>
                  <a:srgbClr val="002060"/>
                </a:solidFill>
                <a:uFill>
                  <a:solidFill>
                    <a:srgbClr val="FFFFFF"/>
                  </a:solidFill>
                </a:uFill>
                <a:latin typeface="Calibri"/>
              </a:rPr>
              <a:t>t.s</a:t>
            </a:r>
            <a:r>
              <a:rPr lang="lv-LV" sz="3000" b="1" spc="-1" dirty="0">
                <a:solidFill>
                  <a:srgbClr val="002060"/>
                </a:solidFill>
                <a:uFill>
                  <a:solidFill>
                    <a:srgbClr val="FFFFFF"/>
                  </a:solidFill>
                </a:uFill>
                <a:latin typeface="Calibri"/>
              </a:rPr>
              <a:t>. grupēšanu DPP-4i </a:t>
            </a:r>
            <a:r>
              <a:rPr lang="lv-LV" sz="3000" b="1" spc="-1" dirty="0" smtClean="0">
                <a:solidFill>
                  <a:srgbClr val="002060"/>
                </a:solidFill>
                <a:uFill>
                  <a:solidFill>
                    <a:srgbClr val="FFFFFF"/>
                  </a:solidFill>
                </a:uFill>
                <a:latin typeface="Calibri"/>
              </a:rPr>
              <a:t>grupas medikamentiem </a:t>
            </a:r>
            <a:r>
              <a:rPr lang="lv-LV" sz="3000" b="1" spc="-1" dirty="0">
                <a:solidFill>
                  <a:srgbClr val="002060"/>
                </a:solidFill>
                <a:uFill>
                  <a:solidFill>
                    <a:srgbClr val="FFFFFF"/>
                  </a:solidFill>
                </a:uFill>
                <a:latin typeface="Calibri"/>
              </a:rPr>
              <a:t>un pārskatīt šo sarakstu JAU TAGAD!, izejot no 2018. gada reālijām! Par pamatu ņemt vērā pacientu drošību! </a:t>
            </a:r>
            <a:endParaRPr lang="lv-LV" sz="3000" b="1" spc="-1" dirty="0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Calibri"/>
            </a:endParaRPr>
          </a:p>
          <a:p>
            <a:endParaRPr lang="lv-LV" sz="2800" dirty="0"/>
          </a:p>
        </p:txBody>
      </p:sp>
    </p:spTree>
    <p:extLst>
      <p:ext uri="{BB962C8B-B14F-4D97-AF65-F5344CB8AC3E}">
        <p14:creationId xmlns:p14="http://schemas.microsoft.com/office/powerpoint/2010/main" val="713087203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4" name="TextShape 1"/>
          <p:cNvSpPr txBox="1"/>
          <p:nvPr/>
        </p:nvSpPr>
        <p:spPr>
          <a:xfrm>
            <a:off x="767160" y="210960"/>
            <a:ext cx="11253960" cy="722880"/>
          </a:xfrm>
          <a:prstGeom prst="rect">
            <a:avLst/>
          </a:prstGeom>
          <a:noFill/>
          <a:ln>
            <a:noFill/>
          </a:ln>
        </p:spPr>
        <p:txBody>
          <a:bodyPr anchor="ctr">
            <a:normAutofit fontScale="92500"/>
          </a:bodyPr>
          <a:lstStyle/>
          <a:p>
            <a:pPr>
              <a:lnSpc>
                <a:spcPct val="100000"/>
              </a:lnSpc>
            </a:pPr>
            <a:r>
              <a:rPr lang="lv-LV" sz="4400" b="1" strike="noStrike" spc="-1" dirty="0">
                <a:solidFill>
                  <a:srgbClr val="4472C4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Fill>
                  <a:solidFill>
                    <a:srgbClr val="FFFFFF"/>
                  </a:solidFill>
                </a:uFill>
                <a:latin typeface="Calibri"/>
              </a:rPr>
              <a:t>Priekšlikumi ārstēšanas efektivitātes uzlabošanai</a:t>
            </a:r>
            <a:endParaRPr lang="lv-LV" sz="4400" b="0" strike="noStrike" spc="-1" dirty="0">
              <a:solidFill>
                <a:srgbClr val="0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Fill>
                <a:solidFill>
                  <a:srgbClr val="FFFFFF"/>
                </a:solidFill>
              </a:uFill>
              <a:latin typeface="Calibri"/>
            </a:endParaRPr>
          </a:p>
        </p:txBody>
      </p:sp>
      <p:sp>
        <p:nvSpPr>
          <p:cNvPr id="625" name="TextShape 2"/>
          <p:cNvSpPr txBox="1"/>
          <p:nvPr/>
        </p:nvSpPr>
        <p:spPr>
          <a:xfrm>
            <a:off x="142200" y="1213920"/>
            <a:ext cx="12191760" cy="554796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pPr marL="228600" indent="-228240">
              <a:lnSpc>
                <a:spcPct val="100000"/>
              </a:lnSpc>
              <a:spcBef>
                <a:spcPts val="1001"/>
              </a:spcBef>
              <a:spcAft>
                <a:spcPts val="601"/>
              </a:spcAft>
              <a:buClr>
                <a:srgbClr val="FF0000"/>
              </a:buClr>
              <a:buFont typeface="Wingdings" charset="2"/>
              <a:buChar char=""/>
            </a:pPr>
            <a:r>
              <a:rPr lang="lv-LV" sz="2800" b="0" strike="noStrike" spc="-1" dirty="0" smtClean="0">
                <a:solidFill>
                  <a:srgbClr val="002060"/>
                </a:solidFill>
                <a:uFill>
                  <a:solidFill>
                    <a:srgbClr val="FFFFFF"/>
                  </a:solidFill>
                </a:uFill>
                <a:latin typeface="Calibri"/>
              </a:rPr>
              <a:t>Atcelt </a:t>
            </a:r>
            <a:r>
              <a:rPr lang="lv-LV" sz="2800" b="0" strike="noStrike" spc="-1" dirty="0">
                <a:solidFill>
                  <a:srgbClr val="002060"/>
                </a:solidFill>
                <a:uFill>
                  <a:solidFill>
                    <a:srgbClr val="FFFFFF"/>
                  </a:solidFill>
                </a:uFill>
                <a:latin typeface="Calibri"/>
              </a:rPr>
              <a:t>kompensācijas ierobežojumus </a:t>
            </a:r>
            <a:r>
              <a:rPr lang="lv-LV" sz="2800" b="0" strike="noStrike" spc="-1" dirty="0" smtClean="0">
                <a:solidFill>
                  <a:srgbClr val="002060"/>
                </a:solidFill>
                <a:uFill>
                  <a:solidFill>
                    <a:srgbClr val="FFFFFF"/>
                  </a:solidFill>
                </a:uFill>
                <a:latin typeface="Calibri"/>
              </a:rPr>
              <a:t>GLP-1 </a:t>
            </a:r>
            <a:r>
              <a:rPr lang="lv-LV" sz="2800" b="0" strike="noStrike" spc="-1" dirty="0">
                <a:solidFill>
                  <a:srgbClr val="002060"/>
                </a:solidFill>
                <a:uFill>
                  <a:solidFill>
                    <a:srgbClr val="FFFFFF"/>
                  </a:solidFill>
                </a:uFill>
                <a:latin typeface="Calibri"/>
              </a:rPr>
              <a:t>RA </a:t>
            </a:r>
            <a:r>
              <a:rPr lang="lv-LV" sz="2800" b="0" strike="noStrike" spc="-1" dirty="0" smtClean="0">
                <a:solidFill>
                  <a:srgbClr val="002060"/>
                </a:solidFill>
                <a:uFill>
                  <a:solidFill>
                    <a:srgbClr val="FFFFFF"/>
                  </a:solidFill>
                </a:uFill>
                <a:latin typeface="Calibri"/>
              </a:rPr>
              <a:t>kombinētu lietošanu </a:t>
            </a:r>
            <a:r>
              <a:rPr lang="lv-LV" sz="2800" b="0" strike="noStrike" spc="-1" dirty="0">
                <a:solidFill>
                  <a:srgbClr val="002060"/>
                </a:solidFill>
                <a:uFill>
                  <a:solidFill>
                    <a:srgbClr val="FFFFFF"/>
                  </a:solidFill>
                </a:uFill>
                <a:latin typeface="Calibri"/>
              </a:rPr>
              <a:t>kopā ar </a:t>
            </a:r>
            <a:r>
              <a:rPr lang="lv-LV" sz="2800" b="0" strike="noStrike" spc="-1" dirty="0" smtClean="0">
                <a:solidFill>
                  <a:srgbClr val="002060"/>
                </a:solidFill>
                <a:uFill>
                  <a:solidFill>
                    <a:srgbClr val="FFFFFF"/>
                  </a:solidFill>
                </a:uFill>
                <a:latin typeface="Calibri"/>
              </a:rPr>
              <a:t>insulīnu (sākotnēji īpašai, konkrētai pacientu grupai)! </a:t>
            </a:r>
            <a:endParaRPr lang="lv-LV" sz="2800" b="0" strike="noStrike" spc="-1" dirty="0">
              <a:solidFill>
                <a:srgbClr val="002060"/>
              </a:solidFill>
              <a:uFill>
                <a:solidFill>
                  <a:srgbClr val="FFFFFF"/>
                </a:solidFill>
              </a:uFill>
              <a:latin typeface="Calibri"/>
            </a:endParaRPr>
          </a:p>
          <a:p>
            <a:pPr marL="228600" indent="-228240">
              <a:lnSpc>
                <a:spcPct val="100000"/>
              </a:lnSpc>
              <a:spcBef>
                <a:spcPts val="1001"/>
              </a:spcBef>
              <a:spcAft>
                <a:spcPts val="601"/>
              </a:spcAft>
              <a:buClr>
                <a:srgbClr val="FF0000"/>
              </a:buClr>
              <a:buFont typeface="Wingdings" charset="2"/>
              <a:buChar char=""/>
            </a:pPr>
            <a:r>
              <a:rPr lang="lv-LV" sz="2800" b="0" strike="noStrike" spc="-1" dirty="0" smtClean="0">
                <a:solidFill>
                  <a:srgbClr val="002060"/>
                </a:solidFill>
                <a:uFill>
                  <a:solidFill>
                    <a:srgbClr val="FFFFFF"/>
                  </a:solidFill>
                </a:uFill>
                <a:latin typeface="Calibri"/>
              </a:rPr>
              <a:t>Kompensēt KZS 50% apmērā vienreizlietojamās adatas </a:t>
            </a:r>
            <a:r>
              <a:rPr lang="lv-LV" sz="2800" b="0" strike="noStrike" spc="-1" dirty="0">
                <a:solidFill>
                  <a:srgbClr val="002060"/>
                </a:solidFill>
                <a:uFill>
                  <a:solidFill>
                    <a:srgbClr val="FFFFFF"/>
                  </a:solidFill>
                </a:uFill>
                <a:latin typeface="Calibri"/>
              </a:rPr>
              <a:t>insulīna </a:t>
            </a:r>
            <a:r>
              <a:rPr lang="lv-LV" sz="2800" b="0" strike="noStrike" spc="-1" dirty="0" smtClean="0">
                <a:solidFill>
                  <a:srgbClr val="002060"/>
                </a:solidFill>
                <a:uFill>
                  <a:solidFill>
                    <a:srgbClr val="FFFFFF"/>
                  </a:solidFill>
                </a:uFill>
                <a:latin typeface="Calibri"/>
              </a:rPr>
              <a:t>injicēšanai (izmantojot savādākus aprēķinus, piemēram, uz dienām/1 CD pacientam/</a:t>
            </a:r>
            <a:r>
              <a:rPr lang="lv-LV" sz="2800" b="0" strike="noStrike" spc="-1" dirty="0" err="1" smtClean="0">
                <a:solidFill>
                  <a:srgbClr val="002060"/>
                </a:solidFill>
                <a:uFill>
                  <a:solidFill>
                    <a:srgbClr val="FFFFFF"/>
                  </a:solidFill>
                </a:uFill>
                <a:latin typeface="Calibri"/>
              </a:rPr>
              <a:t>gab</a:t>
            </a:r>
            <a:r>
              <a:rPr lang="lv-LV" sz="2800" b="0" strike="noStrike" spc="-1" dirty="0" smtClean="0">
                <a:solidFill>
                  <a:srgbClr val="002060"/>
                </a:solidFill>
                <a:uFill>
                  <a:solidFill>
                    <a:srgbClr val="FFFFFF"/>
                  </a:solidFill>
                </a:uFill>
                <a:latin typeface="Calibri"/>
              </a:rPr>
              <a:t>., nekā to šobrīd veic NVD)</a:t>
            </a:r>
          </a:p>
          <a:p>
            <a:pPr marL="228600" indent="-228240">
              <a:spcBef>
                <a:spcPts val="1001"/>
              </a:spcBef>
              <a:spcAft>
                <a:spcPts val="601"/>
              </a:spcAft>
              <a:buClr>
                <a:srgbClr val="FF0000"/>
              </a:buClr>
              <a:buFont typeface="Wingdings" charset="2"/>
              <a:buChar char=""/>
            </a:pPr>
            <a:r>
              <a:rPr lang="lv-LV" sz="2800" spc="-1" dirty="0">
                <a:solidFill>
                  <a:srgbClr val="002060"/>
                </a:solidFill>
                <a:uFill>
                  <a:solidFill>
                    <a:srgbClr val="FFFFFF"/>
                  </a:solidFill>
                </a:uFill>
                <a:latin typeface="Calibri"/>
              </a:rPr>
              <a:t>Kompensēt KZS </a:t>
            </a:r>
            <a:r>
              <a:rPr lang="lv-LV" sz="2800" spc="-1" dirty="0" smtClean="0">
                <a:solidFill>
                  <a:srgbClr val="002060"/>
                </a:solidFill>
                <a:uFill>
                  <a:solidFill>
                    <a:srgbClr val="FFFFFF"/>
                  </a:solidFill>
                </a:uFill>
                <a:latin typeface="Calibri"/>
              </a:rPr>
              <a:t>insulīna pumpja katetrus tiem CD pacientiem, kuri jau lieto insulīna pumpjus</a:t>
            </a:r>
          </a:p>
          <a:p>
            <a:pPr marL="228600" indent="-228240">
              <a:spcBef>
                <a:spcPts val="1001"/>
              </a:spcBef>
              <a:spcAft>
                <a:spcPts val="601"/>
              </a:spcAft>
              <a:buClr>
                <a:srgbClr val="FF0000"/>
              </a:buClr>
              <a:buFont typeface="Wingdings" charset="2"/>
              <a:buChar char=""/>
            </a:pPr>
            <a:r>
              <a:rPr lang="lv-LV" sz="2800" spc="-1" dirty="0" smtClean="0">
                <a:solidFill>
                  <a:srgbClr val="002060"/>
                </a:solidFill>
                <a:uFill>
                  <a:solidFill>
                    <a:srgbClr val="FFFFFF"/>
                  </a:solidFill>
                </a:uFill>
                <a:latin typeface="Calibri"/>
              </a:rPr>
              <a:t>Uzsākt diskusiju par 2018.g. izveidotiem 11 CD apmācības kabinetiem (kur? kā? kas? kāpēc?)</a:t>
            </a:r>
            <a:endParaRPr lang="lv-LV" sz="2800" spc="-1" dirty="0">
              <a:solidFill>
                <a:srgbClr val="002060"/>
              </a:solidFill>
              <a:uFill>
                <a:solidFill>
                  <a:srgbClr val="FFFFFF"/>
                </a:solidFill>
              </a:uFill>
              <a:latin typeface="Calibri"/>
            </a:endParaRPr>
          </a:p>
          <a:p>
            <a:pPr marL="228600" indent="-228240">
              <a:lnSpc>
                <a:spcPct val="100000"/>
              </a:lnSpc>
              <a:spcBef>
                <a:spcPts val="1001"/>
              </a:spcBef>
              <a:spcAft>
                <a:spcPts val="601"/>
              </a:spcAft>
              <a:buClr>
                <a:srgbClr val="FF0000"/>
              </a:buClr>
              <a:buFont typeface="Wingdings" charset="2"/>
              <a:buChar char=""/>
            </a:pPr>
            <a:r>
              <a:rPr lang="lv-LV" sz="2800" spc="-1" dirty="0" smtClean="0">
                <a:solidFill>
                  <a:srgbClr val="002060"/>
                </a:solidFill>
                <a:uFill>
                  <a:solidFill>
                    <a:srgbClr val="FFFFFF"/>
                  </a:solidFill>
                </a:uFill>
                <a:latin typeface="Calibri"/>
              </a:rPr>
              <a:t>Izstrādāt nosacījumus KZS </a:t>
            </a:r>
            <a:r>
              <a:rPr lang="lv-LV" sz="2800" spc="-1" dirty="0" err="1" smtClean="0">
                <a:solidFill>
                  <a:srgbClr val="002060"/>
                </a:solidFill>
                <a:uFill>
                  <a:solidFill>
                    <a:srgbClr val="FFFFFF"/>
                  </a:solidFill>
                </a:uFill>
                <a:latin typeface="Calibri"/>
              </a:rPr>
              <a:t>teststrēmeļu</a:t>
            </a:r>
            <a:r>
              <a:rPr lang="lv-LV" sz="2800" spc="-1" dirty="0" smtClean="0">
                <a:solidFill>
                  <a:srgbClr val="002060"/>
                </a:solidFill>
                <a:uFill>
                  <a:solidFill>
                    <a:srgbClr val="FFFFFF"/>
                  </a:solidFill>
                </a:uFill>
                <a:latin typeface="Calibri"/>
              </a:rPr>
              <a:t> 75% kompensācijai esošo 50% vietā! </a:t>
            </a:r>
            <a:endParaRPr lang="lv-LV" sz="2800" b="0" strike="noStrike" spc="-1" dirty="0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Calibri"/>
            </a:endParaRPr>
          </a:p>
        </p:txBody>
      </p:sp>
      <p:sp>
        <p:nvSpPr>
          <p:cNvPr id="626" name="Line 3"/>
          <p:cNvSpPr/>
          <p:nvPr/>
        </p:nvSpPr>
        <p:spPr>
          <a:xfrm>
            <a:off x="821160" y="1095120"/>
            <a:ext cx="10833480" cy="23400"/>
          </a:xfrm>
          <a:prstGeom prst="line">
            <a:avLst/>
          </a:prstGeom>
          <a:ln w="4752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/>
        </p:style>
      </p:sp>
      <p:sp>
        <p:nvSpPr>
          <p:cNvPr id="627" name="TextShape 4"/>
          <p:cNvSpPr txBox="1"/>
          <p:nvPr/>
        </p:nvSpPr>
        <p:spPr>
          <a:xfrm>
            <a:off x="9296280" y="6356520"/>
            <a:ext cx="2742840" cy="364680"/>
          </a:xfrm>
          <a:prstGeom prst="rect">
            <a:avLst/>
          </a:prstGeom>
          <a:noFill/>
          <a:ln>
            <a:noFill/>
          </a:ln>
        </p:spPr>
        <p:txBody>
          <a:bodyPr anchor="ctr"/>
          <a:lstStyle/>
          <a:p>
            <a:pPr algn="r">
              <a:lnSpc>
                <a:spcPct val="100000"/>
              </a:lnSpc>
            </a:pPr>
            <a:fld id="{C18EC430-E68C-4FED-A4D0-F39A54CCDDB2}" type="slidenum">
              <a:rPr lang="lv-LV" sz="1200" b="0" strike="noStrike" spc="-1">
                <a:solidFill>
                  <a:srgbClr val="8B8B8B"/>
                </a:solidFill>
                <a:uFill>
                  <a:solidFill>
                    <a:srgbClr val="FFFFFF"/>
                  </a:solidFill>
                </a:uFill>
                <a:latin typeface="Calibri"/>
              </a:rPr>
              <a:t>20</a:t>
            </a:fld>
            <a:endParaRPr lang="lv-LV" sz="12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Times New Roman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>
              <p:cTn id="2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9" name="TextShape 1"/>
          <p:cNvSpPr txBox="1"/>
          <p:nvPr/>
        </p:nvSpPr>
        <p:spPr>
          <a:xfrm>
            <a:off x="838080" y="350640"/>
            <a:ext cx="10515240" cy="991080"/>
          </a:xfrm>
          <a:prstGeom prst="rect">
            <a:avLst/>
          </a:prstGeom>
          <a:noFill/>
          <a:ln>
            <a:noFill/>
          </a:ln>
        </p:spPr>
        <p:txBody>
          <a:bodyPr anchor="ctr">
            <a:normAutofit/>
          </a:bodyPr>
          <a:lstStyle/>
          <a:p>
            <a:pPr>
              <a:lnSpc>
                <a:spcPct val="90000"/>
              </a:lnSpc>
            </a:pPr>
            <a:r>
              <a:rPr lang="lv-LV" sz="4400" b="1" strike="noStrike" spc="-1" dirty="0">
                <a:solidFill>
                  <a:srgbClr val="4472C4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Fill>
                  <a:solidFill>
                    <a:srgbClr val="FFFFFF"/>
                  </a:solidFill>
                </a:uFill>
                <a:latin typeface="Calibri"/>
              </a:rPr>
              <a:t>Ieguvumi pēc priekšlikumu ieviešanas</a:t>
            </a:r>
            <a:endParaRPr lang="lv-LV" sz="4400" b="0" strike="noStrike" spc="-1" dirty="0">
              <a:solidFill>
                <a:srgbClr val="0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Fill>
                <a:solidFill>
                  <a:srgbClr val="FFFFFF"/>
                </a:solidFill>
              </a:uFill>
              <a:latin typeface="Calibri"/>
            </a:endParaRPr>
          </a:p>
        </p:txBody>
      </p:sp>
      <p:sp>
        <p:nvSpPr>
          <p:cNvPr id="630" name="TextShape 2"/>
          <p:cNvSpPr txBox="1"/>
          <p:nvPr/>
        </p:nvSpPr>
        <p:spPr>
          <a:xfrm>
            <a:off x="558140" y="1707840"/>
            <a:ext cx="10795180" cy="5150160"/>
          </a:xfrm>
          <a:prstGeom prst="rect">
            <a:avLst/>
          </a:prstGeom>
          <a:noFill/>
          <a:ln>
            <a:noFill/>
          </a:ln>
        </p:spPr>
        <p:txBody>
          <a:bodyPr>
            <a:normAutofit fontScale="77500" lnSpcReduction="20000"/>
          </a:bodyPr>
          <a:lstStyle/>
          <a:p>
            <a:pPr marL="228600" indent="-228240">
              <a:lnSpc>
                <a:spcPts val="4501"/>
              </a:lnSpc>
              <a:spcBef>
                <a:spcPts val="1001"/>
              </a:spcBef>
              <a:buClr>
                <a:srgbClr val="FF0000"/>
              </a:buClr>
              <a:buFont typeface="Wingdings" charset="2"/>
              <a:buChar char=""/>
            </a:pPr>
            <a:r>
              <a:rPr lang="lv-LV" sz="3400" b="1" strike="noStrike" spc="-1" dirty="0">
                <a:uFill>
                  <a:solidFill>
                    <a:srgbClr val="FFFFFF"/>
                  </a:solidFill>
                </a:uFill>
                <a:latin typeface="Calibri"/>
              </a:rPr>
              <a:t>Labāka cukura diabēta kontrole – samazināts komplikāciju skaits</a:t>
            </a:r>
          </a:p>
          <a:p>
            <a:pPr marL="228600" indent="-228240">
              <a:lnSpc>
                <a:spcPts val="4501"/>
              </a:lnSpc>
              <a:spcBef>
                <a:spcPts val="1001"/>
              </a:spcBef>
              <a:buClr>
                <a:srgbClr val="FF0000"/>
              </a:buClr>
              <a:buFont typeface="Wingdings" charset="2"/>
              <a:buChar char=""/>
            </a:pPr>
            <a:r>
              <a:rPr lang="lv-LV" sz="3400" b="1" strike="noStrike" spc="-1" dirty="0">
                <a:uFill>
                  <a:solidFill>
                    <a:srgbClr val="FFFFFF"/>
                  </a:solidFill>
                </a:uFill>
                <a:latin typeface="Calibri"/>
              </a:rPr>
              <a:t>Tiek pagarināta pacientu dzīvildze, uzlabota dzīves kvalitāte, darbaspējas, mazāks invalīdu skaits, mazāks </a:t>
            </a:r>
            <a:r>
              <a:rPr lang="lv-LV" sz="3400" b="1" strike="noStrike" spc="-1" dirty="0" smtClean="0">
                <a:uFill>
                  <a:solidFill>
                    <a:srgbClr val="FFFFFF"/>
                  </a:solidFill>
                </a:uFill>
                <a:latin typeface="Calibri"/>
              </a:rPr>
              <a:t>NMPD </a:t>
            </a:r>
            <a:r>
              <a:rPr lang="lv-LV" sz="3400" b="1" strike="noStrike" spc="-1" dirty="0">
                <a:uFill>
                  <a:solidFill>
                    <a:srgbClr val="FFFFFF"/>
                  </a:solidFill>
                </a:uFill>
                <a:latin typeface="Calibri"/>
              </a:rPr>
              <a:t>izsaukumu skaits, mazāk hospitalizāciju, </a:t>
            </a:r>
            <a:r>
              <a:rPr lang="lv-LV" sz="3400" b="1" strike="noStrike" spc="-1" dirty="0" smtClean="0">
                <a:uFill>
                  <a:solidFill>
                    <a:srgbClr val="FFFFFF"/>
                  </a:solidFill>
                </a:uFill>
                <a:latin typeface="Calibri"/>
              </a:rPr>
              <a:t>mazāki </a:t>
            </a:r>
            <a:r>
              <a:rPr lang="lv-LV" sz="3400" b="1" strike="noStrike" spc="-1" dirty="0">
                <a:uFill>
                  <a:solidFill>
                    <a:srgbClr val="FFFFFF"/>
                  </a:solidFill>
                </a:uFill>
                <a:latin typeface="Calibri"/>
              </a:rPr>
              <a:t>veselības aprūpes izdevumi ilgtermiņā  </a:t>
            </a:r>
          </a:p>
          <a:p>
            <a:pPr marL="228600" indent="-228240">
              <a:lnSpc>
                <a:spcPts val="4501"/>
              </a:lnSpc>
              <a:spcBef>
                <a:spcPts val="1001"/>
              </a:spcBef>
              <a:buClr>
                <a:srgbClr val="FF0000"/>
              </a:buClr>
              <a:buFont typeface="Wingdings" charset="2"/>
              <a:buChar char=""/>
            </a:pPr>
            <a:r>
              <a:rPr lang="lv-LV" sz="3400" b="1" strike="noStrike" spc="-1" dirty="0">
                <a:uFill>
                  <a:solidFill>
                    <a:srgbClr val="FFFFFF"/>
                  </a:solidFill>
                </a:uFill>
                <a:latin typeface="Calibri"/>
              </a:rPr>
              <a:t>Līdzekļu efektīvāks izlietojums – investējot mūsdienīgās ārstēšanas metodēs, </a:t>
            </a:r>
            <a:r>
              <a:rPr lang="lv-LV" sz="4000" b="1" strike="noStrike" spc="-1" dirty="0">
                <a:solidFill>
                  <a:srgbClr val="FF0000"/>
                </a:solidFill>
                <a:uFill>
                  <a:solidFill>
                    <a:srgbClr val="FFFFFF"/>
                  </a:solidFill>
                </a:uFill>
                <a:latin typeface="Calibri"/>
              </a:rPr>
              <a:t>samazinās izdevumi </a:t>
            </a:r>
            <a:r>
              <a:rPr lang="lv-LV" sz="3400" b="1" strike="noStrike" spc="-1" dirty="0">
                <a:uFill>
                  <a:solidFill>
                    <a:srgbClr val="FFFFFF"/>
                  </a:solidFill>
                </a:uFill>
                <a:latin typeface="Calibri"/>
              </a:rPr>
              <a:t>smago komplikāciju ārstēšanai!</a:t>
            </a:r>
            <a:endParaRPr lang="lv-LV" sz="3400" b="0" strike="noStrike" spc="-1" dirty="0">
              <a:uFill>
                <a:solidFill>
                  <a:srgbClr val="FFFFFF"/>
                </a:solidFill>
              </a:uFill>
              <a:latin typeface="Calibri"/>
            </a:endParaRPr>
          </a:p>
          <a:p>
            <a:pPr algn="ctr">
              <a:lnSpc>
                <a:spcPct val="120000"/>
              </a:lnSpc>
              <a:spcBef>
                <a:spcPts val="1001"/>
              </a:spcBef>
            </a:pPr>
            <a:r>
              <a:rPr lang="lv-LV" sz="3600" b="1" strike="noStrike" spc="-1" dirty="0">
                <a:solidFill>
                  <a:srgbClr val="44546A"/>
                </a:solidFill>
                <a:uFill>
                  <a:solidFill>
                    <a:srgbClr val="FFFFFF"/>
                  </a:solidFill>
                </a:uFill>
                <a:latin typeface="Calibri"/>
              </a:rPr>
              <a:t>  </a:t>
            </a:r>
            <a:r>
              <a:rPr lang="lv-LV" sz="3600" b="1" strike="noStrike" spc="-1" dirty="0">
                <a:solidFill>
                  <a:srgbClr val="4472C4"/>
                </a:solidFill>
                <a:uFill>
                  <a:solidFill>
                    <a:srgbClr val="FFFFFF"/>
                  </a:solidFill>
                </a:uFill>
                <a:latin typeface="Calibri"/>
              </a:rPr>
              <a:t>DAUDZU JAUTĀJUMU RISINĀŠANĀ </a:t>
            </a:r>
            <a:endParaRPr lang="lv-LV" sz="3600" b="1" strike="noStrike" spc="-1" dirty="0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Calibri"/>
            </a:endParaRPr>
          </a:p>
          <a:p>
            <a:pPr algn="ctr">
              <a:lnSpc>
                <a:spcPct val="120000"/>
              </a:lnSpc>
              <a:spcBef>
                <a:spcPts val="1001"/>
              </a:spcBef>
            </a:pPr>
            <a:r>
              <a:rPr lang="lv-LV" sz="3600" b="1" strike="noStrike" spc="-1" dirty="0">
                <a:solidFill>
                  <a:srgbClr val="4472C4"/>
                </a:solidFill>
                <a:uFill>
                  <a:solidFill>
                    <a:srgbClr val="FFFFFF"/>
                  </a:solidFill>
                </a:uFill>
                <a:latin typeface="Calibri"/>
              </a:rPr>
              <a:t>NEPIECIEŠAMA POLITISKĀ GRIBA!</a:t>
            </a:r>
            <a:endParaRPr lang="lv-LV" sz="3600" b="1" strike="noStrike" spc="-1" dirty="0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Calibri"/>
            </a:endParaRPr>
          </a:p>
        </p:txBody>
      </p:sp>
      <p:sp>
        <p:nvSpPr>
          <p:cNvPr id="631" name="Line 3"/>
          <p:cNvSpPr/>
          <p:nvPr/>
        </p:nvSpPr>
        <p:spPr>
          <a:xfrm>
            <a:off x="756720" y="1315080"/>
            <a:ext cx="10678320" cy="23400"/>
          </a:xfrm>
          <a:prstGeom prst="line">
            <a:avLst/>
          </a:prstGeom>
          <a:ln w="4752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/>
        </p:style>
      </p:sp>
      <p:sp>
        <p:nvSpPr>
          <p:cNvPr id="632" name="TextShape 4"/>
          <p:cNvSpPr txBox="1"/>
          <p:nvPr/>
        </p:nvSpPr>
        <p:spPr>
          <a:xfrm>
            <a:off x="9296280" y="6356520"/>
            <a:ext cx="2742840" cy="364680"/>
          </a:xfrm>
          <a:prstGeom prst="rect">
            <a:avLst/>
          </a:prstGeom>
          <a:noFill/>
          <a:ln>
            <a:noFill/>
          </a:ln>
        </p:spPr>
        <p:txBody>
          <a:bodyPr anchor="ctr"/>
          <a:lstStyle/>
          <a:p>
            <a:pPr algn="r">
              <a:lnSpc>
                <a:spcPct val="100000"/>
              </a:lnSpc>
            </a:pPr>
            <a:fld id="{A586A315-2415-4B5E-B451-489F7C9D5103}" type="slidenum">
              <a:rPr lang="lv-LV" sz="1200" b="0" strike="noStrike" spc="-1">
                <a:solidFill>
                  <a:srgbClr val="8B8B8B"/>
                </a:solidFill>
                <a:uFill>
                  <a:solidFill>
                    <a:srgbClr val="FFFFFF"/>
                  </a:solidFill>
                </a:uFill>
                <a:latin typeface="Calibri"/>
              </a:rPr>
              <a:t>21</a:t>
            </a:fld>
            <a:endParaRPr lang="lv-LV" sz="12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Times New Roman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>
              <p:cTn id="2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37" name="Picture 1"/>
          <p:cNvPicPr/>
          <p:nvPr/>
        </p:nvPicPr>
        <p:blipFill>
          <a:blip r:embed="rId2"/>
          <a:stretch/>
        </p:blipFill>
        <p:spPr>
          <a:xfrm>
            <a:off x="1157040" y="309600"/>
            <a:ext cx="2943720" cy="2086200"/>
          </a:xfrm>
          <a:prstGeom prst="rect">
            <a:avLst/>
          </a:prstGeom>
          <a:ln>
            <a:noFill/>
          </a:ln>
        </p:spPr>
      </p:pic>
      <p:sp>
        <p:nvSpPr>
          <p:cNvPr id="638" name="CustomShape 1"/>
          <p:cNvSpPr/>
          <p:nvPr/>
        </p:nvSpPr>
        <p:spPr>
          <a:xfrm>
            <a:off x="4615200" y="1063440"/>
            <a:ext cx="6419520" cy="57816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ctr"/>
          <a:lstStyle/>
          <a:p>
            <a:pPr>
              <a:lnSpc>
                <a:spcPct val="100000"/>
              </a:lnSpc>
            </a:pPr>
            <a:r>
              <a:rPr lang="lv-LV" sz="3200" b="1" strike="noStrike" spc="-1" dirty="0">
                <a:solidFill>
                  <a:srgbClr val="7E0000"/>
                </a:solidFill>
                <a:uFill>
                  <a:solidFill>
                    <a:srgbClr val="FFFFFF"/>
                  </a:solidFill>
                </a:uFill>
                <a:latin typeface="Calibri"/>
              </a:rPr>
              <a:t>Latvijas Diabēta asociācijai </a:t>
            </a:r>
            <a:r>
              <a:rPr lang="lv-LV" sz="3200" b="0" strike="noStrike" spc="-1" dirty="0">
                <a:solidFill>
                  <a:srgbClr val="7E0000"/>
                </a:solidFill>
                <a:uFill>
                  <a:solidFill>
                    <a:srgbClr val="FFFFFF"/>
                  </a:solidFill>
                </a:uFill>
                <a:latin typeface="Calibri"/>
              </a:rPr>
              <a:t>– </a:t>
            </a:r>
            <a:r>
              <a:rPr lang="lv-LV" sz="3200" b="1" strike="noStrike" spc="-1" dirty="0">
                <a:solidFill>
                  <a:srgbClr val="7E0000"/>
                </a:solidFill>
                <a:uFill>
                  <a:solidFill>
                    <a:srgbClr val="FFFFFF"/>
                  </a:solidFill>
                </a:uFill>
                <a:latin typeface="Calibri"/>
              </a:rPr>
              <a:t>25</a:t>
            </a:r>
            <a:endParaRPr lang="lv-LV" sz="3200" b="0" strike="noStrike" spc="-1" dirty="0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pic>
        <p:nvPicPr>
          <p:cNvPr id="639" name="Picture 9"/>
          <p:cNvPicPr/>
          <p:nvPr/>
        </p:nvPicPr>
        <p:blipFill>
          <a:blip r:embed="rId3"/>
          <a:stretch/>
        </p:blipFill>
        <p:spPr>
          <a:xfrm>
            <a:off x="0" y="3537000"/>
            <a:ext cx="12191760" cy="3107160"/>
          </a:xfrm>
          <a:prstGeom prst="rect">
            <a:avLst/>
          </a:prstGeom>
          <a:ln>
            <a:noFill/>
          </a:ln>
          <a:effectLst>
            <a:outerShdw blurRad="50800" dist="38100" dir="2700000" algn="tl" rotWithShape="0">
              <a:srgbClr val="000000">
                <a:alpha val="40000"/>
              </a:srgbClr>
            </a:outerShdw>
          </a:effectLst>
        </p:spPr>
      </p:pic>
      <p:sp>
        <p:nvSpPr>
          <p:cNvPr id="640" name="CustomShape 2"/>
          <p:cNvSpPr/>
          <p:nvPr/>
        </p:nvSpPr>
        <p:spPr>
          <a:xfrm>
            <a:off x="2881440" y="2788920"/>
            <a:ext cx="6419520" cy="57816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ctr"/>
          <a:lstStyle/>
          <a:p>
            <a:pPr algn="ctr">
              <a:lnSpc>
                <a:spcPct val="100000"/>
              </a:lnSpc>
            </a:pPr>
            <a:r>
              <a:rPr lang="lv-LV" sz="3200" b="1" i="1" strike="noStrike" spc="-1" dirty="0">
                <a:solidFill>
                  <a:srgbClr val="0070C0"/>
                </a:solidFill>
                <a:uFill>
                  <a:solidFill>
                    <a:srgbClr val="FFFFFF"/>
                  </a:solidFill>
                </a:uFill>
                <a:latin typeface="Calibri"/>
              </a:rPr>
              <a:t>Paldies par uzmanību!</a:t>
            </a:r>
            <a:endParaRPr lang="lv-LV" sz="3200" b="0" strike="noStrike" spc="-1" dirty="0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>
              <p:cTn id="2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5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6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30027</TotalTime>
  <Words>3018</Words>
  <Application>Microsoft Office PowerPoint</Application>
  <PresentationFormat>Widescreen</PresentationFormat>
  <Paragraphs>399</Paragraphs>
  <Slides>22</Slides>
  <Notes>7</Notes>
  <HiddenSlides>0</HiddenSlides>
  <MMClips>0</MMClips>
  <ScaleCrop>false</ScaleCrop>
  <HeadingPairs>
    <vt:vector size="6" baseType="variant">
      <vt:variant>
        <vt:lpstr>Fonts Used</vt:lpstr>
      </vt:variant>
      <vt:variant>
        <vt:i4>11</vt:i4>
      </vt:variant>
      <vt:variant>
        <vt:lpstr>Theme</vt:lpstr>
      </vt:variant>
      <vt:variant>
        <vt:i4>4</vt:i4>
      </vt:variant>
      <vt:variant>
        <vt:lpstr>Slide Titles</vt:lpstr>
      </vt:variant>
      <vt:variant>
        <vt:i4>22</vt:i4>
      </vt:variant>
    </vt:vector>
  </HeadingPairs>
  <TitlesOfParts>
    <vt:vector size="37" baseType="lpstr">
      <vt:lpstr>ＭＳ Ｐゴシック</vt:lpstr>
      <vt:lpstr>Arial</vt:lpstr>
      <vt:lpstr>Arial </vt:lpstr>
      <vt:lpstr>Arial Narrow</vt:lpstr>
      <vt:lpstr>Arial Unicode MS</vt:lpstr>
      <vt:lpstr>Calibri</vt:lpstr>
      <vt:lpstr>Calibri Light</vt:lpstr>
      <vt:lpstr>DejaVu Sans</vt:lpstr>
      <vt:lpstr>Symbol</vt:lpstr>
      <vt:lpstr>Times New Roman</vt:lpstr>
      <vt:lpstr>Wingdings</vt:lpstr>
      <vt:lpstr>Office Theme</vt:lpstr>
      <vt:lpstr>Office Theme</vt:lpstr>
      <vt:lpstr>Office Theme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DPP-4 inhibitori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DPP-4i grupēšana</vt:lpstr>
      <vt:lpstr>Priekšlikumi ārstēšanas efektivitātes uzlabošanai 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Cukura diabēta ārstēšana= efektīva+jāmazina komplikāciju risks!</dc:title>
  <dc:creator>Rasa</dc:creator>
  <cp:lastModifiedBy>Natalja Grabcaka</cp:lastModifiedBy>
  <cp:revision>80</cp:revision>
  <cp:lastPrinted>2018-05-29T05:54:56Z</cp:lastPrinted>
  <dcterms:created xsi:type="dcterms:W3CDTF">2017-05-31T12:32:42Z</dcterms:created>
  <dcterms:modified xsi:type="dcterms:W3CDTF">2018-05-30T17:35:16Z</dcterms:modified>
  <dc:language>lv-LV</dc:language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AppVersion">
    <vt:lpwstr>16.0000</vt:lpwstr>
  </property>
  <property fmtid="{D5CDD505-2E9C-101B-9397-08002B2CF9AE}" pid="3" name="HiddenSlides">
    <vt:i4>1</vt:i4>
  </property>
  <property fmtid="{D5CDD505-2E9C-101B-9397-08002B2CF9AE}" pid="4" name="HyperlinksChanged">
    <vt:bool>false</vt:bool>
  </property>
  <property fmtid="{D5CDD505-2E9C-101B-9397-08002B2CF9AE}" pid="5" name="LinksUpToDate">
    <vt:bool>false</vt:bool>
  </property>
  <property fmtid="{D5CDD505-2E9C-101B-9397-08002B2CF9AE}" pid="6" name="MMClips">
    <vt:i4>0</vt:i4>
  </property>
  <property fmtid="{D5CDD505-2E9C-101B-9397-08002B2CF9AE}" pid="7" name="Notes">
    <vt:i4>6</vt:i4>
  </property>
  <property fmtid="{D5CDD505-2E9C-101B-9397-08002B2CF9AE}" pid="8" name="PresentationFormat">
    <vt:lpwstr>Widescreen</vt:lpwstr>
  </property>
  <property fmtid="{D5CDD505-2E9C-101B-9397-08002B2CF9AE}" pid="9" name="ScaleCrop">
    <vt:bool>false</vt:bool>
  </property>
  <property fmtid="{D5CDD505-2E9C-101B-9397-08002B2CF9AE}" pid="10" name="ShareDoc">
    <vt:bool>false</vt:bool>
  </property>
  <property fmtid="{D5CDD505-2E9C-101B-9397-08002B2CF9AE}" pid="11" name="Slides">
    <vt:i4>25</vt:i4>
  </property>
  <property fmtid="{D5CDD505-2E9C-101B-9397-08002B2CF9AE}" pid="12" name="_NewReviewCycle">
    <vt:lpwstr/>
  </property>
</Properties>
</file>