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4203C-6617-472B-BE00-191F6BC10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7252" y="727587"/>
            <a:ext cx="10606548" cy="1986116"/>
          </a:xfrm>
        </p:spPr>
        <p:txBody>
          <a:bodyPr>
            <a:normAutofit fontScale="90000"/>
          </a:bodyPr>
          <a:lstStyle/>
          <a:p>
            <a:r>
              <a:rPr lang="lv-LV" sz="6600" dirty="0"/>
              <a:t>Latvijas cukura diabēta </a:t>
            </a:r>
            <a:br>
              <a:rPr lang="lv-LV" sz="6600" dirty="0"/>
            </a:br>
            <a:r>
              <a:rPr lang="lv-LV" sz="6600" dirty="0"/>
              <a:t>slimnieku reģistra dati (2016.gads)</a:t>
            </a:r>
            <a:r>
              <a:rPr lang="en-GB" sz="6600" dirty="0"/>
              <a:t> </a:t>
            </a:r>
            <a:br>
              <a:rPr lang="en-GB" sz="6600" dirty="0"/>
            </a:br>
            <a:r>
              <a:rPr lang="en-GB" sz="6600" dirty="0"/>
              <a:t>un </a:t>
            </a:r>
            <a:r>
              <a:rPr lang="en-GB" sz="6600" dirty="0" err="1"/>
              <a:t>cukura</a:t>
            </a:r>
            <a:r>
              <a:rPr lang="en-GB" sz="6600" dirty="0"/>
              <a:t> </a:t>
            </a:r>
            <a:r>
              <a:rPr lang="en-GB" sz="6600" dirty="0" err="1"/>
              <a:t>diabēta</a:t>
            </a:r>
            <a:r>
              <a:rPr lang="en-GB" sz="6600" dirty="0"/>
              <a:t> </a:t>
            </a:r>
            <a:br>
              <a:rPr lang="en-GB" sz="6600" dirty="0"/>
            </a:br>
            <a:r>
              <a:rPr lang="en-GB" sz="6600" dirty="0" err="1"/>
              <a:t>aprūpes</a:t>
            </a:r>
            <a:r>
              <a:rPr lang="en-GB" sz="6600" dirty="0"/>
              <a:t> un </a:t>
            </a:r>
            <a:r>
              <a:rPr lang="en-GB" sz="6600" dirty="0" err="1"/>
              <a:t>terapijas</a:t>
            </a:r>
            <a:r>
              <a:rPr lang="en-GB" sz="6600" dirty="0"/>
              <a:t> </a:t>
            </a:r>
            <a:r>
              <a:rPr lang="en-GB" sz="6600" dirty="0" err="1"/>
              <a:t>problēmas</a:t>
            </a:r>
            <a:r>
              <a:rPr lang="en-GB" sz="6600" dirty="0"/>
              <a:t> </a:t>
            </a:r>
            <a:r>
              <a:rPr lang="en-GB" sz="6600" dirty="0" err="1"/>
              <a:t>Latvijā</a:t>
            </a:r>
            <a:r>
              <a:rPr lang="lv-LV" sz="6600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F0494-9BC4-4883-903A-3C13D1E12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9799" y="4523739"/>
            <a:ext cx="9144000" cy="1986117"/>
          </a:xfrm>
        </p:spPr>
        <p:txBody>
          <a:bodyPr>
            <a:normAutofit fontScale="77500" lnSpcReduction="20000"/>
          </a:bodyPr>
          <a:lstStyle/>
          <a:p>
            <a:r>
              <a:rPr lang="lv-LV" dirty="0"/>
              <a:t>Dr.Una Gailiša</a:t>
            </a:r>
          </a:p>
          <a:p>
            <a:r>
              <a:rPr lang="lv-LV" dirty="0"/>
              <a:t>Endokrinoloģe</a:t>
            </a:r>
          </a:p>
          <a:p>
            <a:r>
              <a:rPr lang="lv-LV" dirty="0"/>
              <a:t>Paula Stradiņa Klīniskā Universitātes slimnīca</a:t>
            </a:r>
          </a:p>
          <a:p>
            <a:r>
              <a:rPr lang="lv-LV" dirty="0"/>
              <a:t>Latvijas Endokrinologu asociācijas priekšsēde</a:t>
            </a:r>
          </a:p>
          <a:p>
            <a:r>
              <a:rPr lang="lv-LV" dirty="0"/>
              <a:t>29.05.2018.</a:t>
            </a:r>
          </a:p>
        </p:txBody>
      </p:sp>
    </p:spTree>
    <p:extLst>
      <p:ext uri="{BB962C8B-B14F-4D97-AF65-F5344CB8AC3E}">
        <p14:creationId xmlns:p14="http://schemas.microsoft.com/office/powerpoint/2010/main" val="407463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06FB29-7B32-49A1-8A9E-417B9B15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Cukura diabēta pacientu skaits Latvijā</a:t>
            </a:r>
            <a:br>
              <a:rPr lang="lv-LV" dirty="0"/>
            </a:br>
            <a:r>
              <a:rPr lang="lv-LV" sz="4000" dirty="0"/>
              <a:t>Pēc Latvijas cukura diabēta reģistra datiem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42DBFB3-9235-47B1-9DAD-0FDCECC154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569941"/>
              </p:ext>
            </p:extLst>
          </p:nvPr>
        </p:nvGraphicFramePr>
        <p:xfrm>
          <a:off x="1120775" y="1825624"/>
          <a:ext cx="10233024" cy="390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1008">
                  <a:extLst>
                    <a:ext uri="{9D8B030D-6E8A-4147-A177-3AD203B41FA5}">
                      <a16:colId xmlns:a16="http://schemas.microsoft.com/office/drawing/2014/main" val="2321975865"/>
                    </a:ext>
                  </a:extLst>
                </a:gridCol>
                <a:gridCol w="3411008">
                  <a:extLst>
                    <a:ext uri="{9D8B030D-6E8A-4147-A177-3AD203B41FA5}">
                      <a16:colId xmlns:a16="http://schemas.microsoft.com/office/drawing/2014/main" val="3892750952"/>
                    </a:ext>
                  </a:extLst>
                </a:gridCol>
                <a:gridCol w="3411008">
                  <a:extLst>
                    <a:ext uri="{9D8B030D-6E8A-4147-A177-3AD203B41FA5}">
                      <a16:colId xmlns:a16="http://schemas.microsoft.com/office/drawing/2014/main" val="675384348"/>
                    </a:ext>
                  </a:extLst>
                </a:gridCol>
              </a:tblGrid>
              <a:tr h="651097"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Gads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Uzskaitē esoši pacienti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Pacientu skaits uz 100 000 iedzīvotāju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026341"/>
                  </a:ext>
                </a:extLst>
              </a:tr>
              <a:tr h="651097">
                <a:tc>
                  <a:txBody>
                    <a:bodyPr/>
                    <a:lstStyle/>
                    <a:p>
                      <a:r>
                        <a:rPr lang="lv-LV" dirty="0"/>
                        <a:t>2000.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25 404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1079,5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8129"/>
                  </a:ext>
                </a:extLst>
              </a:tr>
              <a:tr h="651097">
                <a:tc>
                  <a:txBody>
                    <a:bodyPr/>
                    <a:lstStyle/>
                    <a:p>
                      <a:r>
                        <a:rPr lang="lv-LV" dirty="0"/>
                        <a:t>2005.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47 847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2147,7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31315"/>
                  </a:ext>
                </a:extLst>
              </a:tr>
              <a:tr h="651097">
                <a:tc>
                  <a:txBody>
                    <a:bodyPr/>
                    <a:lstStyle/>
                    <a:p>
                      <a:r>
                        <a:rPr lang="lv-LV" dirty="0"/>
                        <a:t>2010.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72 654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3258,5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36506"/>
                  </a:ext>
                </a:extLst>
              </a:tr>
              <a:tr h="651097">
                <a:tc>
                  <a:txBody>
                    <a:bodyPr/>
                    <a:lstStyle/>
                    <a:p>
                      <a:r>
                        <a:rPr lang="lv-LV" dirty="0"/>
                        <a:t>2015.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86 941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4415,6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338790"/>
                  </a:ext>
                </a:extLst>
              </a:tr>
              <a:tr h="651097">
                <a:tc>
                  <a:txBody>
                    <a:bodyPr/>
                    <a:lstStyle/>
                    <a:p>
                      <a:r>
                        <a:rPr lang="lv-LV" dirty="0"/>
                        <a:t>2016.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88 945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4561,0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981708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F561D3F-4252-4CC4-A22B-C6E092A1622D}"/>
              </a:ext>
            </a:extLst>
          </p:cNvPr>
          <p:cNvSpPr/>
          <p:nvPr/>
        </p:nvSpPr>
        <p:spPr>
          <a:xfrm>
            <a:off x="3834581" y="6007509"/>
            <a:ext cx="7443019" cy="589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 dirty="0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3821388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0F882-6B95-47ED-BE1B-8517B367A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dirty="0"/>
              <a:t>2.tipa cukura diabēta pacientu skaita sadalījums atbilstoši terapijas veidam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F871694-28A6-47E6-BABC-AC49FDBE45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123797"/>
              </p:ext>
            </p:extLst>
          </p:nvPr>
        </p:nvGraphicFramePr>
        <p:xfrm>
          <a:off x="1120775" y="2261418"/>
          <a:ext cx="10233024" cy="3646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504">
                  <a:extLst>
                    <a:ext uri="{9D8B030D-6E8A-4147-A177-3AD203B41FA5}">
                      <a16:colId xmlns:a16="http://schemas.microsoft.com/office/drawing/2014/main" val="4050074215"/>
                    </a:ext>
                  </a:extLst>
                </a:gridCol>
                <a:gridCol w="1705504">
                  <a:extLst>
                    <a:ext uri="{9D8B030D-6E8A-4147-A177-3AD203B41FA5}">
                      <a16:colId xmlns:a16="http://schemas.microsoft.com/office/drawing/2014/main" val="316343149"/>
                    </a:ext>
                  </a:extLst>
                </a:gridCol>
                <a:gridCol w="1705504">
                  <a:extLst>
                    <a:ext uri="{9D8B030D-6E8A-4147-A177-3AD203B41FA5}">
                      <a16:colId xmlns:a16="http://schemas.microsoft.com/office/drawing/2014/main" val="2303953000"/>
                    </a:ext>
                  </a:extLst>
                </a:gridCol>
                <a:gridCol w="1705504">
                  <a:extLst>
                    <a:ext uri="{9D8B030D-6E8A-4147-A177-3AD203B41FA5}">
                      <a16:colId xmlns:a16="http://schemas.microsoft.com/office/drawing/2014/main" val="1238399021"/>
                    </a:ext>
                  </a:extLst>
                </a:gridCol>
                <a:gridCol w="1705504">
                  <a:extLst>
                    <a:ext uri="{9D8B030D-6E8A-4147-A177-3AD203B41FA5}">
                      <a16:colId xmlns:a16="http://schemas.microsoft.com/office/drawing/2014/main" val="672547351"/>
                    </a:ext>
                  </a:extLst>
                </a:gridCol>
                <a:gridCol w="1705504">
                  <a:extLst>
                    <a:ext uri="{9D8B030D-6E8A-4147-A177-3AD203B41FA5}">
                      <a16:colId xmlns:a16="http://schemas.microsoft.com/office/drawing/2014/main" val="3440363269"/>
                    </a:ext>
                  </a:extLst>
                </a:gridCol>
              </a:tblGrid>
              <a:tr h="819355"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Gads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Pacientu skaits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Tikai diēta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Tikai tabletētie antidiabētiskie medikamenti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Tabletētie antidiabētiskie medikamenti+</a:t>
                      </a:r>
                    </a:p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insulīns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Tikai insulīns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096174"/>
                  </a:ext>
                </a:extLst>
              </a:tr>
              <a:tr h="819355">
                <a:tc>
                  <a:txBody>
                    <a:bodyPr/>
                    <a:lstStyle/>
                    <a:p>
                      <a:r>
                        <a:rPr lang="lv-LV" dirty="0"/>
                        <a:t>2016.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60 916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44 865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65139"/>
                  </a:ext>
                </a:extLst>
              </a:tr>
              <a:tr h="819355">
                <a:tc>
                  <a:txBody>
                    <a:bodyPr/>
                    <a:lstStyle/>
                    <a:p>
                      <a:r>
                        <a:rPr lang="lv-LV" dirty="0"/>
                        <a:t>2015.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61 077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45 163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20584"/>
                  </a:ext>
                </a:extLst>
              </a:tr>
              <a:tr h="819355">
                <a:tc>
                  <a:txBody>
                    <a:bodyPr/>
                    <a:lstStyle/>
                    <a:p>
                      <a:r>
                        <a:rPr lang="lv-LV" dirty="0"/>
                        <a:t>2014.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59 538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43 666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1858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05B31B3-5330-4737-A1B3-2813F322BC12}"/>
              </a:ext>
            </a:extLst>
          </p:cNvPr>
          <p:cNvSpPr/>
          <p:nvPr/>
        </p:nvSpPr>
        <p:spPr>
          <a:xfrm>
            <a:off x="5407742" y="5869858"/>
            <a:ext cx="5732206" cy="599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 dirty="0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62124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0E498-BEC7-4362-BB65-A10A5185C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04" y="365125"/>
            <a:ext cx="1107099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Cukura diabēta pacientu skaita sadalījums pēc dzimuma un vecuma grupām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1DBBD90-DB9A-40C8-94DB-A392CE648B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784721"/>
              </p:ext>
            </p:extLst>
          </p:nvPr>
        </p:nvGraphicFramePr>
        <p:xfrm>
          <a:off x="188536" y="1951348"/>
          <a:ext cx="11811790" cy="2262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355">
                  <a:extLst>
                    <a:ext uri="{9D8B030D-6E8A-4147-A177-3AD203B41FA5}">
                      <a16:colId xmlns:a16="http://schemas.microsoft.com/office/drawing/2014/main" val="1823014666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1686911205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3296886580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913680470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3332403573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2728695695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3980745205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2161563030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903948570"/>
                    </a:ext>
                  </a:extLst>
                </a:gridCol>
                <a:gridCol w="645906">
                  <a:extLst>
                    <a:ext uri="{9D8B030D-6E8A-4147-A177-3AD203B41FA5}">
                      <a16:colId xmlns:a16="http://schemas.microsoft.com/office/drawing/2014/main" val="454517563"/>
                    </a:ext>
                  </a:extLst>
                </a:gridCol>
                <a:gridCol w="650449">
                  <a:extLst>
                    <a:ext uri="{9D8B030D-6E8A-4147-A177-3AD203B41FA5}">
                      <a16:colId xmlns:a16="http://schemas.microsoft.com/office/drawing/2014/main" val="3396649494"/>
                    </a:ext>
                  </a:extLst>
                </a:gridCol>
                <a:gridCol w="923732">
                  <a:extLst>
                    <a:ext uri="{9D8B030D-6E8A-4147-A177-3AD203B41FA5}">
                      <a16:colId xmlns:a16="http://schemas.microsoft.com/office/drawing/2014/main" val="1074272079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12389090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1514516244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1264854786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val="3422993928"/>
                    </a:ext>
                  </a:extLst>
                </a:gridCol>
              </a:tblGrid>
              <a:tr h="670329"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0-19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20-29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30-39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40-49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50-59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60-69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70-79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80+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234323"/>
                  </a:ext>
                </a:extLst>
              </a:tr>
              <a:tr h="796052"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Vīr.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Siev.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6092"/>
                  </a:ext>
                </a:extLst>
              </a:tr>
              <a:tr h="796052">
                <a:tc>
                  <a:txBody>
                    <a:bodyPr/>
                    <a:lstStyle/>
                    <a:p>
                      <a:r>
                        <a:rPr lang="lv-LV" dirty="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14342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16623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11119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44487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28FC887-A467-422B-88FB-D9082305C990}"/>
              </a:ext>
            </a:extLst>
          </p:cNvPr>
          <p:cNvSpPr/>
          <p:nvPr/>
        </p:nvSpPr>
        <p:spPr>
          <a:xfrm>
            <a:off x="8210746" y="4675695"/>
            <a:ext cx="3714161" cy="452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 dirty="0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3579983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2D827-A533-4003-8BF3-056E95AFD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3" y="365125"/>
            <a:ext cx="1158335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Cukura diabēta komplikācijas</a:t>
            </a:r>
            <a:br>
              <a:rPr lang="lv-LV" dirty="0"/>
            </a:br>
            <a:r>
              <a:rPr lang="lv-LV" dirty="0"/>
              <a:t> cukura diabēta reģistrā esošiem pacientiem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7CFB356-40E1-47E6-A98F-D232653F92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2727928"/>
              </p:ext>
            </p:extLst>
          </p:nvPr>
        </p:nvGraphicFramePr>
        <p:xfrm>
          <a:off x="197963" y="2816362"/>
          <a:ext cx="11736373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943">
                  <a:extLst>
                    <a:ext uri="{9D8B030D-6E8A-4147-A177-3AD203B41FA5}">
                      <a16:colId xmlns:a16="http://schemas.microsoft.com/office/drawing/2014/main" val="3584077152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2377580691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1655234774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4143281548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1730222649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3176817880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2139415494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2451017023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2666650383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3320529662"/>
                    </a:ext>
                  </a:extLst>
                </a:gridCol>
                <a:gridCol w="1066943">
                  <a:extLst>
                    <a:ext uri="{9D8B030D-6E8A-4147-A177-3AD203B41FA5}">
                      <a16:colId xmlns:a16="http://schemas.microsoft.com/office/drawing/2014/main" val="1724592637"/>
                    </a:ext>
                  </a:extLst>
                </a:gridCol>
              </a:tblGrid>
              <a:tr h="197983"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Gads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Pacientu skaits</a:t>
                      </a:r>
                      <a:r>
                        <a:rPr lang="lv-LV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*</a:t>
                      </a:r>
                      <a:endParaRPr lang="lv-LV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Aklums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Čūla/</a:t>
                      </a:r>
                    </a:p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gangrē-na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Kājas amputā-cija virs ceļa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Kājas amputā-cija zem ceļa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Pēdas pirksta amputā-cija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Nieru trans-plan-tācija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Steno-kardija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Insults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2016.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63 771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69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2015.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64 417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24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2014.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62 764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7019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3833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D04C3A4-9C13-4ABB-A207-15C4B00B9723}"/>
              </a:ext>
            </a:extLst>
          </p:cNvPr>
          <p:cNvSpPr/>
          <p:nvPr/>
        </p:nvSpPr>
        <p:spPr>
          <a:xfrm>
            <a:off x="500514" y="5419023"/>
            <a:ext cx="8152598" cy="413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v-LV" dirty="0">
                <a:latin typeface="Book Antiqua" panose="02040602050305030304" pitchFamily="18" charset="0"/>
              </a:rPr>
              <a:t>*pacienti, kuriem konkrētajā gadā aktualizēta informācija</a:t>
            </a:r>
            <a:endParaRPr 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4409C9-A2D6-49B0-A3E0-88D682D1775B}"/>
              </a:ext>
            </a:extLst>
          </p:cNvPr>
          <p:cNvSpPr/>
          <p:nvPr/>
        </p:nvSpPr>
        <p:spPr>
          <a:xfrm>
            <a:off x="8277725" y="6134330"/>
            <a:ext cx="3359217" cy="516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1530458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2878AD-AEEA-4767-899E-10AD505611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9725006"/>
              </p:ext>
            </p:extLst>
          </p:nvPr>
        </p:nvGraphicFramePr>
        <p:xfrm>
          <a:off x="1068404" y="2261937"/>
          <a:ext cx="9933272" cy="2604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956">
                  <a:extLst>
                    <a:ext uri="{9D8B030D-6E8A-4147-A177-3AD203B41FA5}">
                      <a16:colId xmlns:a16="http://schemas.microsoft.com/office/drawing/2014/main" val="3924429183"/>
                    </a:ext>
                  </a:extLst>
                </a:gridCol>
                <a:gridCol w="2811792">
                  <a:extLst>
                    <a:ext uri="{9D8B030D-6E8A-4147-A177-3AD203B41FA5}">
                      <a16:colId xmlns:a16="http://schemas.microsoft.com/office/drawing/2014/main" val="3727813869"/>
                    </a:ext>
                  </a:extLst>
                </a:gridCol>
                <a:gridCol w="2884421">
                  <a:extLst>
                    <a:ext uri="{9D8B030D-6E8A-4147-A177-3AD203B41FA5}">
                      <a16:colId xmlns:a16="http://schemas.microsoft.com/office/drawing/2014/main" val="4059929893"/>
                    </a:ext>
                  </a:extLst>
                </a:gridCol>
                <a:gridCol w="2857103">
                  <a:extLst>
                    <a:ext uri="{9D8B030D-6E8A-4147-A177-3AD203B41FA5}">
                      <a16:colId xmlns:a16="http://schemas.microsoft.com/office/drawing/2014/main" val="1014530629"/>
                    </a:ext>
                  </a:extLst>
                </a:gridCol>
              </a:tblGrid>
              <a:tr h="633932"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HbA1c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2014.g.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2015.g.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2016.g.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60750"/>
                  </a:ext>
                </a:extLst>
              </a:tr>
              <a:tr h="633932">
                <a:tc>
                  <a:txBody>
                    <a:bodyPr/>
                    <a:lstStyle/>
                    <a:p>
                      <a:r>
                        <a:rPr lang="lv-LV" dirty="0"/>
                        <a:t>≤6,5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26 549 (42%)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25 843 (40%)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26 567 (42%)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659951"/>
                  </a:ext>
                </a:extLst>
              </a:tr>
              <a:tr h="633932">
                <a:tc>
                  <a:txBody>
                    <a:bodyPr/>
                    <a:lstStyle/>
                    <a:p>
                      <a:r>
                        <a:rPr lang="lv-LV" dirty="0"/>
                        <a:t>6,5-7,5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16 590 (26%)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17 937 (28%)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16 842 (26%)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304599"/>
                  </a:ext>
                </a:extLst>
              </a:tr>
              <a:tr h="702386">
                <a:tc>
                  <a:txBody>
                    <a:bodyPr/>
                    <a:lstStyle/>
                    <a:p>
                      <a:r>
                        <a:rPr lang="lv-LV" dirty="0"/>
                        <a:t>&gt;7,5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15 171  (24%)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16 426 (25,5%)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15 738 (25%)</a:t>
                      </a:r>
                    </a:p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4140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AC9C44F-191F-4307-B524-F06DDC6B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dirty="0"/>
              <a:t>HbA1c rezultāti cukura diabēta reģistrā esošajiem pacientiem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95355A-30C8-4A99-8B89-A4591ED9E282}"/>
              </a:ext>
            </a:extLst>
          </p:cNvPr>
          <p:cNvSpPr/>
          <p:nvPr/>
        </p:nvSpPr>
        <p:spPr>
          <a:xfrm>
            <a:off x="6824312" y="6006164"/>
            <a:ext cx="2852611" cy="471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 dirty="0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191478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000B1-B5E0-407B-9540-BB1697EB5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dirty="0"/>
              <a:t>Asinsspiediena rezultāti cukura diabēta reģistrā esošajiem pacientiem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C62D4F-CF93-4C9C-9FC7-A85C3294C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049391"/>
              </p:ext>
            </p:extLst>
          </p:nvPr>
        </p:nvGraphicFramePr>
        <p:xfrm>
          <a:off x="1106905" y="2040553"/>
          <a:ext cx="9875520" cy="3359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195">
                  <a:extLst>
                    <a:ext uri="{9D8B030D-6E8A-4147-A177-3AD203B41FA5}">
                      <a16:colId xmlns:a16="http://schemas.microsoft.com/office/drawing/2014/main" val="1773597491"/>
                    </a:ext>
                  </a:extLst>
                </a:gridCol>
                <a:gridCol w="2304701">
                  <a:extLst>
                    <a:ext uri="{9D8B030D-6E8A-4147-A177-3AD203B41FA5}">
                      <a16:colId xmlns:a16="http://schemas.microsoft.com/office/drawing/2014/main" val="2861992742"/>
                    </a:ext>
                  </a:extLst>
                </a:gridCol>
                <a:gridCol w="2190608">
                  <a:extLst>
                    <a:ext uri="{9D8B030D-6E8A-4147-A177-3AD203B41FA5}">
                      <a16:colId xmlns:a16="http://schemas.microsoft.com/office/drawing/2014/main" val="3545854454"/>
                    </a:ext>
                  </a:extLst>
                </a:gridCol>
                <a:gridCol w="2202016">
                  <a:extLst>
                    <a:ext uri="{9D8B030D-6E8A-4147-A177-3AD203B41FA5}">
                      <a16:colId xmlns:a16="http://schemas.microsoft.com/office/drawing/2014/main" val="2935698595"/>
                    </a:ext>
                  </a:extLst>
                </a:gridCol>
              </a:tblGrid>
              <a:tr h="559870"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Asinsspiediens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2014.g.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2015.g.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2016.g.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0737"/>
                  </a:ext>
                </a:extLst>
              </a:tr>
              <a:tr h="559870">
                <a:tc>
                  <a:txBody>
                    <a:bodyPr/>
                    <a:lstStyle/>
                    <a:p>
                      <a:r>
                        <a:rPr lang="lv-LV" dirty="0"/>
                        <a:t>&lt;130/&lt;80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4 191 (6,7%)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4 418 (6,8%)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4 957 (7,8%)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275344"/>
                  </a:ext>
                </a:extLst>
              </a:tr>
              <a:tr h="559870">
                <a:tc>
                  <a:txBody>
                    <a:bodyPr/>
                    <a:lstStyle/>
                    <a:p>
                      <a:r>
                        <a:rPr lang="lv-LV" dirty="0"/>
                        <a:t>130-139/85-89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4 349 (6,9%)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4 692 (7,3%)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4 920 (7,7%)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54870"/>
                  </a:ext>
                </a:extLst>
              </a:tr>
              <a:tr h="559870">
                <a:tc>
                  <a:txBody>
                    <a:bodyPr/>
                    <a:lstStyle/>
                    <a:p>
                      <a:r>
                        <a:rPr lang="lv-LV" dirty="0"/>
                        <a:t>140-159/90-99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15 232 (24,3%)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16 321 (25,3%)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15 899 (24,9%)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19601"/>
                  </a:ext>
                </a:extLst>
              </a:tr>
              <a:tr h="559870">
                <a:tc>
                  <a:txBody>
                    <a:bodyPr/>
                    <a:lstStyle/>
                    <a:p>
                      <a:r>
                        <a:rPr lang="lv-LV" dirty="0"/>
                        <a:t>160-179/100-109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5 199 (8,3%)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4 823  (7,5%)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4 616 (7,2%)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548564"/>
                  </a:ext>
                </a:extLst>
              </a:tr>
              <a:tr h="559870">
                <a:tc>
                  <a:txBody>
                    <a:bodyPr/>
                    <a:lstStyle/>
                    <a:p>
                      <a:r>
                        <a:rPr lang="lv-LV" dirty="0"/>
                        <a:t>&gt;180/&gt;110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1 095 (1,7%)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  973 (1,5%)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  948 (1,5%)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4923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ED4DA63-CB49-4832-A965-96F7A8740421}"/>
              </a:ext>
            </a:extLst>
          </p:cNvPr>
          <p:cNvSpPr/>
          <p:nvPr/>
        </p:nvSpPr>
        <p:spPr>
          <a:xfrm>
            <a:off x="5698155" y="5900286"/>
            <a:ext cx="4812631" cy="683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 dirty="0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419661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EB53E-A501-4073-9EE6-72F726E18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08" y="365125"/>
            <a:ext cx="114444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Zema blīvuma holesterīna rezultāti cukura diabēta reģistrā esošajiem pacientiem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171C64-8CA3-45B2-A526-73D193A3D4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866920"/>
              </p:ext>
            </p:extLst>
          </p:nvPr>
        </p:nvGraphicFramePr>
        <p:xfrm>
          <a:off x="1241659" y="2136808"/>
          <a:ext cx="8701236" cy="2040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309">
                  <a:extLst>
                    <a:ext uri="{9D8B030D-6E8A-4147-A177-3AD203B41FA5}">
                      <a16:colId xmlns:a16="http://schemas.microsoft.com/office/drawing/2014/main" val="3087141238"/>
                    </a:ext>
                  </a:extLst>
                </a:gridCol>
                <a:gridCol w="2175309">
                  <a:extLst>
                    <a:ext uri="{9D8B030D-6E8A-4147-A177-3AD203B41FA5}">
                      <a16:colId xmlns:a16="http://schemas.microsoft.com/office/drawing/2014/main" val="3805875999"/>
                    </a:ext>
                  </a:extLst>
                </a:gridCol>
                <a:gridCol w="2175309">
                  <a:extLst>
                    <a:ext uri="{9D8B030D-6E8A-4147-A177-3AD203B41FA5}">
                      <a16:colId xmlns:a16="http://schemas.microsoft.com/office/drawing/2014/main" val="2179132533"/>
                    </a:ext>
                  </a:extLst>
                </a:gridCol>
                <a:gridCol w="2175309">
                  <a:extLst>
                    <a:ext uri="{9D8B030D-6E8A-4147-A177-3AD203B41FA5}">
                      <a16:colId xmlns:a16="http://schemas.microsoft.com/office/drawing/2014/main" val="1549504468"/>
                    </a:ext>
                  </a:extLst>
                </a:gridCol>
              </a:tblGrid>
              <a:tr h="680185"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ZBL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2014.g.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2015.g.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2016.g.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078925"/>
                  </a:ext>
                </a:extLst>
              </a:tr>
              <a:tr h="680185">
                <a:tc>
                  <a:txBody>
                    <a:bodyPr/>
                    <a:lstStyle/>
                    <a:p>
                      <a:r>
                        <a:rPr lang="lv-LV" dirty="0"/>
                        <a:t>&lt;2,0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6 751 (10,1%)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7 389 (11,5%)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8 293 (13%)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860367"/>
                  </a:ext>
                </a:extLst>
              </a:tr>
              <a:tr h="680185">
                <a:tc>
                  <a:txBody>
                    <a:bodyPr/>
                    <a:lstStyle/>
                    <a:p>
                      <a:r>
                        <a:rPr lang="lv-LV" dirty="0"/>
                        <a:t>≥2,0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46 862 (75,0%)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49 262 (76,5%)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47 311 (74,2%)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52543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394B9DC-A3FD-4808-94AC-9DCADAC860FD}"/>
              </a:ext>
            </a:extLst>
          </p:cNvPr>
          <p:cNvSpPr/>
          <p:nvPr/>
        </p:nvSpPr>
        <p:spPr>
          <a:xfrm>
            <a:off x="5717406" y="5496024"/>
            <a:ext cx="4225489" cy="433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73199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EB53E-A501-4073-9EE6-72F726E18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08" y="365125"/>
            <a:ext cx="114444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Kreatinīna rezultāti cukura diabēta reģistrā esošajiem pacientiem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171C64-8CA3-45B2-A526-73D193A3D4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935139"/>
              </p:ext>
            </p:extLst>
          </p:nvPr>
        </p:nvGraphicFramePr>
        <p:xfrm>
          <a:off x="1241659" y="2320413"/>
          <a:ext cx="8701236" cy="20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309">
                  <a:extLst>
                    <a:ext uri="{9D8B030D-6E8A-4147-A177-3AD203B41FA5}">
                      <a16:colId xmlns:a16="http://schemas.microsoft.com/office/drawing/2014/main" val="3087141238"/>
                    </a:ext>
                  </a:extLst>
                </a:gridCol>
                <a:gridCol w="2175309">
                  <a:extLst>
                    <a:ext uri="{9D8B030D-6E8A-4147-A177-3AD203B41FA5}">
                      <a16:colId xmlns:a16="http://schemas.microsoft.com/office/drawing/2014/main" val="3805875999"/>
                    </a:ext>
                  </a:extLst>
                </a:gridCol>
                <a:gridCol w="2175309">
                  <a:extLst>
                    <a:ext uri="{9D8B030D-6E8A-4147-A177-3AD203B41FA5}">
                      <a16:colId xmlns:a16="http://schemas.microsoft.com/office/drawing/2014/main" val="2179132533"/>
                    </a:ext>
                  </a:extLst>
                </a:gridCol>
                <a:gridCol w="2175309">
                  <a:extLst>
                    <a:ext uri="{9D8B030D-6E8A-4147-A177-3AD203B41FA5}">
                      <a16:colId xmlns:a16="http://schemas.microsoft.com/office/drawing/2014/main" val="1549504468"/>
                    </a:ext>
                  </a:extLst>
                </a:gridCol>
              </a:tblGrid>
              <a:tr h="496580"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Kreatinīns</a:t>
                      </a:r>
                    </a:p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mmol/l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2014.g.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2015.g.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2016.g.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078925"/>
                  </a:ext>
                </a:extLst>
              </a:tr>
              <a:tr h="680185">
                <a:tc>
                  <a:txBody>
                    <a:bodyPr/>
                    <a:lstStyle/>
                    <a:p>
                      <a:r>
                        <a:rPr lang="lv-LV" dirty="0"/>
                        <a:t>≥110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4 318 (6,9%)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4 908 (7,6%)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5 031 (7,9%)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860367"/>
                  </a:ext>
                </a:extLst>
              </a:tr>
              <a:tr h="680185">
                <a:tc>
                  <a:txBody>
                    <a:bodyPr/>
                    <a:lstStyle/>
                    <a:p>
                      <a:r>
                        <a:rPr lang="lv-LV" dirty="0"/>
                        <a:t>&lt;110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52 105 (83,0%)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53 454 (83,0%)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52 135 (81,7%)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52543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394B9DC-A3FD-4808-94AC-9DCADAC860FD}"/>
              </a:ext>
            </a:extLst>
          </p:cNvPr>
          <p:cNvSpPr/>
          <p:nvPr/>
        </p:nvSpPr>
        <p:spPr>
          <a:xfrm>
            <a:off x="5717406" y="5496024"/>
            <a:ext cx="4225489" cy="433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/>
              <a:t>https://spkc.gov.lv</a:t>
            </a:r>
          </a:p>
        </p:txBody>
      </p:sp>
    </p:spTree>
    <p:extLst>
      <p:ext uri="{BB962C8B-B14F-4D97-AF65-F5344CB8AC3E}">
        <p14:creationId xmlns:p14="http://schemas.microsoft.com/office/powerpoint/2010/main" val="4279864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6981B-1829-4F69-81EB-61FF7FCE9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109"/>
            <a:ext cx="10515600" cy="813949"/>
          </a:xfrm>
        </p:spPr>
        <p:txBody>
          <a:bodyPr>
            <a:normAutofit/>
          </a:bodyPr>
          <a:lstStyle/>
          <a:p>
            <a:pPr algn="ctr"/>
            <a:r>
              <a:rPr lang="lv-LV" sz="4000" dirty="0"/>
              <a:t>Secinājumi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0018A-0A43-44E1-95F1-1CADC9E58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876" y="993058"/>
            <a:ext cx="11019934" cy="5615132"/>
          </a:xfrm>
        </p:spPr>
        <p:txBody>
          <a:bodyPr>
            <a:normAutofit fontScale="85000" lnSpcReduction="20000"/>
          </a:bodyPr>
          <a:lstStyle/>
          <a:p>
            <a:r>
              <a:rPr lang="lv-LV" b="1" dirty="0"/>
              <a:t>Cukura diabēta pacientu skaits Latvijā palielinās!</a:t>
            </a:r>
          </a:p>
          <a:p>
            <a:r>
              <a:rPr lang="lv-LV" dirty="0"/>
              <a:t>Lielākā daļa 2.tipa cukura diabēta pacientu Latvijā saņem tabletētos antidiabētiskos medikamentus (73,65% 2016.g.), insulīna lietotāju skaits ļoti nedaudz samazinājies (2014.g. – 9 878; 2016.g. – 9 532)</a:t>
            </a:r>
          </a:p>
          <a:p>
            <a:r>
              <a:rPr lang="lv-LV" dirty="0"/>
              <a:t>Visaugstākā saslimstība ar cukura diabētu vīriešiem ir 60-69 gadu vecumā, sievietēm 60-69-79 gadu vecumā</a:t>
            </a:r>
          </a:p>
          <a:p>
            <a:r>
              <a:rPr lang="lv-LV" dirty="0"/>
              <a:t>2016.gadā salīdzinot ar 2014.g ir palielinājies kāju amputāciju skaits gandrīz 2 reizes, </a:t>
            </a:r>
            <a:r>
              <a:rPr lang="lv-LV" b="1" dirty="0"/>
              <a:t>pēdu pirkstu amputāciju skaits palielinājies 7 reizes</a:t>
            </a:r>
          </a:p>
          <a:p>
            <a:r>
              <a:rPr lang="lv-LV" b="1" dirty="0"/>
              <a:t>58% cukura diabēta pacientu joprojām ir neapmierinoša cukura diabēta kompensācija, kas paaugstina komplikāciju risku</a:t>
            </a:r>
          </a:p>
          <a:p>
            <a:r>
              <a:rPr lang="lv-LV" b="1" dirty="0"/>
              <a:t>Lielākai daļai cukura diabēta pacientu ir neapmierinoši ārstēts asinsspiediens (&gt;140/90 mmHg)</a:t>
            </a:r>
          </a:p>
          <a:p>
            <a:r>
              <a:rPr lang="lv-LV" b="1" dirty="0"/>
              <a:t>Lielākai daļai cukura diabēta pacientu ir paaugstināts ZBL holesterīns &gt;2,0 mmol/l 74,2% 2016.g., kas nosaka augstu kardio-vaskulārās saslimstības un mirstības risku</a:t>
            </a:r>
          </a:p>
          <a:p>
            <a:r>
              <a:rPr lang="lv-LV" dirty="0"/>
              <a:t>Kreatinīna līmenis ≥110 mmol/l ir salīdzinoši vairāk pacientiem (2014.g.6,9%, 2016.g.7,9%), kas liecina par nieru mazspējas progresēšanu</a:t>
            </a:r>
          </a:p>
        </p:txBody>
      </p:sp>
    </p:spTree>
    <p:extLst>
      <p:ext uri="{BB962C8B-B14F-4D97-AF65-F5344CB8AC3E}">
        <p14:creationId xmlns:p14="http://schemas.microsoft.com/office/powerpoint/2010/main" val="210818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F007-6224-4212-8E32-C3BD885BB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Autofit/>
          </a:bodyPr>
          <a:lstStyle/>
          <a:p>
            <a:r>
              <a:rPr lang="lv-LV" sz="4000" dirty="0"/>
              <a:t>Sociālo un darba lietu komisijas Sabiedrības veselības apakškomisijas sēdē </a:t>
            </a:r>
            <a:r>
              <a:rPr lang="lv-LV" sz="4000" b="1" dirty="0"/>
              <a:t>izvirzītie</a:t>
            </a:r>
            <a:r>
              <a:rPr lang="lv-LV" sz="4000" dirty="0"/>
              <a:t> </a:t>
            </a:r>
            <a:r>
              <a:rPr lang="en-GB" sz="4000" dirty="0"/>
              <a:t>un </a:t>
            </a:r>
            <a:r>
              <a:rPr lang="en-GB" sz="4000" b="1" dirty="0" err="1"/>
              <a:t>risinātie</a:t>
            </a:r>
            <a:r>
              <a:rPr lang="en-GB" sz="4000" dirty="0"/>
              <a:t> </a:t>
            </a:r>
            <a:r>
              <a:rPr lang="lv-LV" sz="4000" dirty="0"/>
              <a:t>jautājumi 20.06.2017.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D9B64-8A6F-4034-9D96-BF848BD54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408903"/>
            <a:ext cx="10233800" cy="3768060"/>
          </a:xfrm>
        </p:spPr>
        <p:txBody>
          <a:bodyPr>
            <a:normAutofit fontScale="70000" lnSpcReduction="20000"/>
          </a:bodyPr>
          <a:lstStyle/>
          <a:p>
            <a:r>
              <a:rPr lang="lv-LV" dirty="0"/>
              <a:t>Apmācības pieejamība cukura diabēta pacientiem gan stacionāros (Universitātes slimnīcās, centrālās reģionu slimnīcās), gan reģionos ambulatori</a:t>
            </a:r>
          </a:p>
          <a:p>
            <a:r>
              <a:rPr lang="lv-LV" dirty="0"/>
              <a:t>2018.gada 1.janvārī Latvijā atvērti 11 cukura diabēta apmācības kabineti (nodrošinātas 11 diabēta apmācības māsu slodzes)</a:t>
            </a:r>
            <a:r>
              <a:rPr lang="en-GB" dirty="0"/>
              <a:t>, bet </a:t>
            </a:r>
            <a:r>
              <a:rPr lang="en-GB" dirty="0" err="1"/>
              <a:t>nekonsultājoties</a:t>
            </a:r>
            <a:r>
              <a:rPr lang="en-GB" dirty="0"/>
              <a:t> ne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pacientu</a:t>
            </a:r>
            <a:r>
              <a:rPr lang="en-GB" dirty="0"/>
              <a:t> </a:t>
            </a:r>
            <a:r>
              <a:rPr lang="en-GB" dirty="0" err="1"/>
              <a:t>organizācijām</a:t>
            </a:r>
            <a:r>
              <a:rPr lang="en-GB" dirty="0"/>
              <a:t>, ne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Latvijas</a:t>
            </a:r>
            <a:r>
              <a:rPr lang="en-GB" dirty="0"/>
              <a:t> </a:t>
            </a:r>
            <a:r>
              <a:rPr lang="en-GB" dirty="0" err="1"/>
              <a:t>Endokrinologu</a:t>
            </a:r>
            <a:r>
              <a:rPr lang="en-GB" dirty="0"/>
              <a:t> </a:t>
            </a:r>
            <a:r>
              <a:rPr lang="en-GB" dirty="0" err="1"/>
              <a:t>asociāciju</a:t>
            </a:r>
            <a:r>
              <a:rPr lang="en-GB" dirty="0"/>
              <a:t> par </a:t>
            </a:r>
            <a:r>
              <a:rPr lang="en-GB" dirty="0" err="1"/>
              <a:t>šo</a:t>
            </a:r>
            <a:r>
              <a:rPr lang="en-GB" dirty="0"/>
              <a:t> </a:t>
            </a:r>
            <a:r>
              <a:rPr lang="en-GB" dirty="0" err="1"/>
              <a:t>kabinetu</a:t>
            </a:r>
            <a:r>
              <a:rPr lang="en-GB" dirty="0"/>
              <a:t> </a:t>
            </a:r>
            <a:r>
              <a:rPr lang="en-GB" dirty="0" err="1"/>
              <a:t>darbību</a:t>
            </a:r>
            <a:r>
              <a:rPr lang="en-GB" dirty="0"/>
              <a:t> un </a:t>
            </a:r>
            <a:r>
              <a:rPr lang="en-GB" dirty="0" err="1"/>
              <a:t>struktūru</a:t>
            </a:r>
            <a:r>
              <a:rPr lang="en-GB" dirty="0"/>
              <a:t>. </a:t>
            </a:r>
            <a:r>
              <a:rPr lang="en-GB" b="1" u="sng" dirty="0" err="1"/>
              <a:t>Nepieciešams</a:t>
            </a:r>
            <a:r>
              <a:rPr lang="en-GB" b="1" u="sng" dirty="0"/>
              <a:t> dialogs </a:t>
            </a:r>
            <a:r>
              <a:rPr lang="en-GB" b="1" u="sng" dirty="0" err="1"/>
              <a:t>ar</a:t>
            </a:r>
            <a:r>
              <a:rPr lang="en-GB" b="1" u="sng" dirty="0"/>
              <a:t> </a:t>
            </a:r>
            <a:r>
              <a:rPr lang="en-GB" b="1" u="sng" dirty="0" err="1"/>
              <a:t>Veselības</a:t>
            </a:r>
            <a:r>
              <a:rPr lang="en-GB" b="1" u="sng" dirty="0"/>
              <a:t> </a:t>
            </a:r>
            <a:r>
              <a:rPr lang="en-GB" b="1" u="sng" dirty="0" err="1"/>
              <a:t>Ministrijas</a:t>
            </a:r>
            <a:r>
              <a:rPr lang="en-GB" b="1" u="sng" dirty="0"/>
              <a:t> </a:t>
            </a:r>
            <a:r>
              <a:rPr lang="en-GB" b="1" u="sng" dirty="0" err="1"/>
              <a:t>pārstāvjiem</a:t>
            </a:r>
            <a:r>
              <a:rPr lang="en-GB" b="1" u="sng" dirty="0"/>
              <a:t>, </a:t>
            </a:r>
            <a:r>
              <a:rPr lang="en-GB" b="1" u="sng" dirty="0" err="1"/>
              <a:t>pacientu</a:t>
            </a:r>
            <a:r>
              <a:rPr lang="en-GB" b="1" u="sng" dirty="0"/>
              <a:t> </a:t>
            </a:r>
            <a:r>
              <a:rPr lang="en-GB" b="1" u="sng" dirty="0" err="1"/>
              <a:t>organizācijām</a:t>
            </a:r>
            <a:r>
              <a:rPr lang="en-GB" b="1" u="sng" dirty="0"/>
              <a:t> un </a:t>
            </a:r>
            <a:r>
              <a:rPr lang="en-GB" b="1" u="sng" dirty="0" err="1"/>
              <a:t>Latvijas</a:t>
            </a:r>
            <a:r>
              <a:rPr lang="en-GB" b="1" u="sng" dirty="0"/>
              <a:t> </a:t>
            </a:r>
            <a:r>
              <a:rPr lang="en-GB" b="1" u="sng" dirty="0" err="1"/>
              <a:t>Endokrinologu</a:t>
            </a:r>
            <a:r>
              <a:rPr lang="en-GB" b="1" u="sng" dirty="0"/>
              <a:t> </a:t>
            </a:r>
            <a:r>
              <a:rPr lang="en-GB" b="1" u="sng" dirty="0" err="1"/>
              <a:t>asociāciju</a:t>
            </a:r>
            <a:r>
              <a:rPr lang="en-GB" b="1" u="sng" dirty="0"/>
              <a:t> par </a:t>
            </a:r>
            <a:r>
              <a:rPr lang="en-GB" b="1" u="sng" dirty="0" err="1"/>
              <a:t>optimālu</a:t>
            </a:r>
            <a:r>
              <a:rPr lang="en-GB" b="1" u="sng" dirty="0"/>
              <a:t> </a:t>
            </a:r>
            <a:r>
              <a:rPr lang="en-GB" b="1" u="sng" dirty="0" err="1"/>
              <a:t>cukura</a:t>
            </a:r>
            <a:r>
              <a:rPr lang="en-GB" b="1" u="sng" dirty="0"/>
              <a:t> </a:t>
            </a:r>
            <a:r>
              <a:rPr lang="en-GB" b="1" u="sng" dirty="0" err="1"/>
              <a:t>diabēta</a:t>
            </a:r>
            <a:r>
              <a:rPr lang="en-GB" b="1" u="sng" dirty="0"/>
              <a:t> </a:t>
            </a:r>
            <a:r>
              <a:rPr lang="en-GB" b="1" u="sng" dirty="0" err="1"/>
              <a:t>apmācības</a:t>
            </a:r>
            <a:r>
              <a:rPr lang="en-GB" b="1" u="sng" dirty="0"/>
              <a:t> mode</a:t>
            </a:r>
            <a:r>
              <a:rPr lang="lv-LV" b="1" u="sng" dirty="0"/>
              <a:t>ļ</a:t>
            </a:r>
            <a:r>
              <a:rPr lang="en-GB" b="1" u="sng" dirty="0"/>
              <a:t>a </a:t>
            </a:r>
            <a:r>
              <a:rPr lang="en-GB" b="1" u="sng" dirty="0" err="1"/>
              <a:t>izveidošanu</a:t>
            </a:r>
            <a:r>
              <a:rPr lang="en-GB" b="1" u="sng" dirty="0"/>
              <a:t> </a:t>
            </a:r>
            <a:r>
              <a:rPr lang="en-GB" b="1" u="sng" dirty="0" err="1"/>
              <a:t>valstī</a:t>
            </a:r>
            <a:r>
              <a:rPr lang="en-GB" b="1" u="sng" dirty="0"/>
              <a:t>.</a:t>
            </a:r>
          </a:p>
          <a:p>
            <a:r>
              <a:rPr lang="en-GB" dirty="0" err="1"/>
              <a:t>Insulīna</a:t>
            </a:r>
            <a:r>
              <a:rPr lang="en-GB" dirty="0"/>
              <a:t> </a:t>
            </a:r>
            <a:r>
              <a:rPr lang="en-GB" dirty="0" err="1"/>
              <a:t>sūkņu</a:t>
            </a:r>
            <a:r>
              <a:rPr lang="en-GB" dirty="0"/>
              <a:t> </a:t>
            </a:r>
            <a:r>
              <a:rPr lang="en-GB" dirty="0" err="1"/>
              <a:t>apmaksa</a:t>
            </a:r>
            <a:r>
              <a:rPr lang="en-GB" dirty="0"/>
              <a:t> </a:t>
            </a:r>
            <a:r>
              <a:rPr lang="en-GB" dirty="0" err="1"/>
              <a:t>bērniem</a:t>
            </a:r>
            <a:r>
              <a:rPr lang="en-GB" dirty="0"/>
              <a:t> –</a:t>
            </a:r>
            <a:r>
              <a:rPr lang="en-GB" dirty="0" err="1"/>
              <a:t>notiek</a:t>
            </a:r>
            <a:r>
              <a:rPr lang="en-GB" dirty="0"/>
              <a:t> </a:t>
            </a:r>
            <a:r>
              <a:rPr lang="en-GB" dirty="0" err="1"/>
              <a:t>iepirkuma</a:t>
            </a:r>
            <a:r>
              <a:rPr lang="en-GB" dirty="0"/>
              <a:t> </a:t>
            </a:r>
            <a:r>
              <a:rPr lang="en-GB" dirty="0" err="1"/>
              <a:t>konkurss</a:t>
            </a:r>
            <a:r>
              <a:rPr lang="en-GB" dirty="0"/>
              <a:t> </a:t>
            </a:r>
            <a:r>
              <a:rPr lang="en-GB" dirty="0" err="1"/>
              <a:t>Bērnu</a:t>
            </a:r>
            <a:r>
              <a:rPr lang="en-GB" dirty="0"/>
              <a:t> KUS par </a:t>
            </a:r>
            <a:r>
              <a:rPr lang="en-GB" dirty="0" err="1"/>
              <a:t>insulīna</a:t>
            </a:r>
            <a:r>
              <a:rPr lang="en-GB" dirty="0"/>
              <a:t> </a:t>
            </a:r>
            <a:r>
              <a:rPr lang="en-GB" dirty="0" err="1"/>
              <a:t>sūk</a:t>
            </a:r>
            <a:r>
              <a:rPr lang="lv-LV" dirty="0"/>
              <a:t>ņ</a:t>
            </a:r>
            <a:r>
              <a:rPr lang="en-GB" dirty="0"/>
              <a:t>u </a:t>
            </a:r>
            <a:r>
              <a:rPr lang="en-GB" dirty="0" err="1"/>
              <a:t>iepirkumu</a:t>
            </a:r>
            <a:r>
              <a:rPr lang="en-GB" dirty="0"/>
              <a:t> </a:t>
            </a:r>
            <a:r>
              <a:rPr lang="en-GB" dirty="0" err="1"/>
              <a:t>bērniem</a:t>
            </a:r>
            <a:r>
              <a:rPr lang="en-GB" dirty="0"/>
              <a:t> </a:t>
            </a:r>
          </a:p>
          <a:p>
            <a:r>
              <a:rPr lang="en-GB" dirty="0" err="1"/>
              <a:t>Nepieciešama</a:t>
            </a:r>
            <a:r>
              <a:rPr lang="en-GB" dirty="0"/>
              <a:t> </a:t>
            </a:r>
            <a:r>
              <a:rPr lang="en-GB" dirty="0" err="1"/>
              <a:t>insulīna</a:t>
            </a:r>
            <a:r>
              <a:rPr lang="en-GB" dirty="0"/>
              <a:t> </a:t>
            </a:r>
            <a:r>
              <a:rPr lang="en-GB" dirty="0" err="1"/>
              <a:t>sūkņu</a:t>
            </a:r>
            <a:r>
              <a:rPr lang="en-GB" dirty="0"/>
              <a:t> </a:t>
            </a:r>
            <a:r>
              <a:rPr lang="en-GB" dirty="0" err="1"/>
              <a:t>piederumu</a:t>
            </a:r>
            <a:r>
              <a:rPr lang="en-GB" dirty="0"/>
              <a:t> </a:t>
            </a:r>
            <a:r>
              <a:rPr lang="en-GB" dirty="0" err="1"/>
              <a:t>regulāra</a:t>
            </a:r>
            <a:r>
              <a:rPr lang="en-GB" dirty="0"/>
              <a:t> </a:t>
            </a:r>
            <a:r>
              <a:rPr lang="en-GB" dirty="0" err="1"/>
              <a:t>nodrošināšana</a:t>
            </a:r>
            <a:r>
              <a:rPr lang="en-GB" dirty="0"/>
              <a:t> </a:t>
            </a:r>
            <a:r>
              <a:rPr lang="en-GB" dirty="0" err="1"/>
              <a:t>arī</a:t>
            </a:r>
            <a:r>
              <a:rPr lang="en-GB" dirty="0"/>
              <a:t> </a:t>
            </a:r>
            <a:r>
              <a:rPr lang="en-GB" dirty="0" err="1"/>
              <a:t>turpmāk</a:t>
            </a:r>
            <a:r>
              <a:rPr lang="en-GB" dirty="0"/>
              <a:t>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bērniem</a:t>
            </a:r>
            <a:r>
              <a:rPr lang="en-GB" dirty="0"/>
              <a:t>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peaugušajiem</a:t>
            </a:r>
            <a:r>
              <a:rPr lang="en-GB" dirty="0"/>
              <a:t>, </a:t>
            </a:r>
            <a:r>
              <a:rPr lang="en-GB" dirty="0" err="1"/>
              <a:t>kuriem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vai</a:t>
            </a:r>
            <a:r>
              <a:rPr lang="en-GB" dirty="0"/>
              <a:t> </a:t>
            </a:r>
            <a:r>
              <a:rPr lang="en-GB" dirty="0" err="1"/>
              <a:t>būs</a:t>
            </a:r>
            <a:r>
              <a:rPr lang="en-GB" dirty="0"/>
              <a:t> </a:t>
            </a:r>
            <a:r>
              <a:rPr lang="en-GB" dirty="0" err="1"/>
              <a:t>insulīna</a:t>
            </a:r>
            <a:r>
              <a:rPr lang="en-GB" dirty="0"/>
              <a:t> </a:t>
            </a:r>
            <a:r>
              <a:rPr lang="en-GB" dirty="0" err="1"/>
              <a:t>sūknis</a:t>
            </a:r>
            <a:r>
              <a:rPr lang="en-GB" dirty="0"/>
              <a:t> </a:t>
            </a:r>
            <a:r>
              <a:rPr lang="en-GB" dirty="0" err="1"/>
              <a:t>arī</a:t>
            </a:r>
            <a:r>
              <a:rPr lang="en-GB" dirty="0"/>
              <a:t> </a:t>
            </a:r>
            <a:r>
              <a:rPr lang="en-GB" dirty="0" err="1"/>
              <a:t>pēc</a:t>
            </a:r>
            <a:r>
              <a:rPr lang="en-GB" dirty="0"/>
              <a:t> 18 </a:t>
            </a:r>
            <a:r>
              <a:rPr lang="en-GB" dirty="0" err="1"/>
              <a:t>g.v</a:t>
            </a:r>
            <a:r>
              <a:rPr lang="en-GB" dirty="0"/>
              <a:t>. </a:t>
            </a:r>
            <a:r>
              <a:rPr lang="en-GB" b="1" u="sng" dirty="0" err="1"/>
              <a:t>Insulīna</a:t>
            </a:r>
            <a:r>
              <a:rPr lang="en-GB" b="1" u="sng" dirty="0"/>
              <a:t> </a:t>
            </a:r>
            <a:r>
              <a:rPr lang="en-GB" b="1" u="sng" dirty="0" err="1"/>
              <a:t>sūk</a:t>
            </a:r>
            <a:r>
              <a:rPr lang="lv-LV" b="1" u="sng" dirty="0"/>
              <a:t>ņ</a:t>
            </a:r>
            <a:r>
              <a:rPr lang="en-GB" b="1" u="sng" dirty="0"/>
              <a:t>u </a:t>
            </a:r>
            <a:r>
              <a:rPr lang="en-GB" b="1" u="sng" dirty="0" err="1"/>
              <a:t>piederumus</a:t>
            </a:r>
            <a:r>
              <a:rPr lang="en-GB" b="1" u="sng" dirty="0"/>
              <a:t> </a:t>
            </a:r>
            <a:r>
              <a:rPr lang="en-GB" b="1" u="sng" dirty="0" err="1"/>
              <a:t>jāiek</a:t>
            </a:r>
            <a:r>
              <a:rPr lang="lv-LV" b="1" u="sng" dirty="0"/>
              <a:t>ļ</a:t>
            </a:r>
            <a:r>
              <a:rPr lang="en-GB" b="1" u="sng" dirty="0" err="1"/>
              <a:t>auj</a:t>
            </a:r>
            <a:r>
              <a:rPr lang="en-GB" b="1" u="sng" dirty="0"/>
              <a:t> </a:t>
            </a:r>
            <a:r>
              <a:rPr lang="en-GB" b="1" u="sng" dirty="0" err="1"/>
              <a:t>Valsts</a:t>
            </a:r>
            <a:r>
              <a:rPr lang="en-GB" b="1" u="sng" dirty="0"/>
              <a:t> </a:t>
            </a:r>
            <a:r>
              <a:rPr lang="en-GB" b="1" u="sng" dirty="0" err="1"/>
              <a:t>kompensējamo</a:t>
            </a:r>
            <a:r>
              <a:rPr lang="en-GB" b="1" u="sng" dirty="0"/>
              <a:t> </a:t>
            </a:r>
            <a:r>
              <a:rPr lang="en-GB" b="1" u="sng" dirty="0" err="1"/>
              <a:t>zā</a:t>
            </a:r>
            <a:r>
              <a:rPr lang="lv-LV" b="1" u="sng" dirty="0"/>
              <a:t>ļ</a:t>
            </a:r>
            <a:r>
              <a:rPr lang="en-GB" b="1" u="sng" dirty="0"/>
              <a:t>u un </a:t>
            </a:r>
            <a:r>
              <a:rPr lang="en-GB" b="1" u="sng" dirty="0" err="1"/>
              <a:t>medicīnas</a:t>
            </a:r>
            <a:r>
              <a:rPr lang="en-GB" b="1" u="sng" dirty="0"/>
              <a:t> </a:t>
            </a:r>
            <a:r>
              <a:rPr lang="en-GB" b="1" u="sng" dirty="0" err="1"/>
              <a:t>preču</a:t>
            </a:r>
            <a:r>
              <a:rPr lang="en-GB" b="1" u="sng" dirty="0"/>
              <a:t> </a:t>
            </a:r>
            <a:r>
              <a:rPr lang="en-GB" b="1" u="sng" dirty="0" err="1"/>
              <a:t>sarakstā</a:t>
            </a:r>
            <a:r>
              <a:rPr lang="en-GB" b="1" u="sng" dirty="0"/>
              <a:t>.</a:t>
            </a:r>
            <a:endParaRPr lang="lv-LV" b="1" u="sng" dirty="0"/>
          </a:p>
        </p:txBody>
      </p:sp>
    </p:spTree>
    <p:extLst>
      <p:ext uri="{BB962C8B-B14F-4D97-AF65-F5344CB8AC3E}">
        <p14:creationId xmlns:p14="http://schemas.microsoft.com/office/powerpoint/2010/main" val="2391406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FD9B-6E08-405B-8510-A9E8380CD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4000" dirty="0"/>
              <a:t>Sociālo un darba lietu komisijas Sabiedrības veselības apakškomisijas sēdē </a:t>
            </a:r>
            <a:r>
              <a:rPr lang="lv-LV" sz="4000" b="1" dirty="0"/>
              <a:t>izvirzītie</a:t>
            </a:r>
            <a:r>
              <a:rPr lang="en-GB" sz="4000" b="1" dirty="0"/>
              <a:t>, bet </a:t>
            </a:r>
            <a:r>
              <a:rPr lang="en-GB" sz="4000" b="1" dirty="0" err="1"/>
              <a:t>nerisinātie</a:t>
            </a:r>
            <a:r>
              <a:rPr lang="lv-LV" sz="4000" dirty="0"/>
              <a:t> jautājumi 20.06.2017.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A0A5E-9B0A-4011-9206-BE6F8A521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005781"/>
            <a:ext cx="10233800" cy="4171182"/>
          </a:xfrm>
        </p:spPr>
        <p:txBody>
          <a:bodyPr>
            <a:normAutofit fontScale="85000" lnSpcReduction="20000"/>
          </a:bodyPr>
          <a:lstStyle/>
          <a:p>
            <a:r>
              <a:rPr lang="lv-LV" dirty="0"/>
              <a:t>Pietiekamā apjomā kompensēt glikēmijas paškontroles teststrēmeles un vienreizlietojamās insulīna injekciju adatas</a:t>
            </a:r>
          </a:p>
          <a:p>
            <a:r>
              <a:rPr lang="lv-LV" dirty="0"/>
              <a:t>Atjaunot kompensējamo zāļu kompensāciju 75% apmērā tiem medikamentiem, ko izmanto diabēta pacientu ārstēšanā (tagadējo 50% vietā), tostarp teststrēmelēm glikēmijas paškontrolei</a:t>
            </a:r>
          </a:p>
          <a:p>
            <a:r>
              <a:rPr lang="lv-LV" dirty="0"/>
              <a:t>Iekļaut kopensējamo zāļu sarakstā atsevišķu grupu medikamentus un/vai to kombinācijas ar insulīna preparātiem</a:t>
            </a:r>
          </a:p>
          <a:p>
            <a:r>
              <a:rPr lang="lv-LV" dirty="0"/>
              <a:t>Palielināt endokrinoloģijas specialitātes valsts apmaksāto rezidentūras vietu skaitu</a:t>
            </a:r>
            <a:endParaRPr lang="en-GB" dirty="0"/>
          </a:p>
          <a:p>
            <a:r>
              <a:rPr lang="en-GB" b="1" u="sng" dirty="0" err="1"/>
              <a:t>Jauns</a:t>
            </a:r>
            <a:r>
              <a:rPr lang="en-GB" b="1" u="sng" dirty="0"/>
              <a:t> </a:t>
            </a:r>
            <a:r>
              <a:rPr lang="en-GB" b="1" u="sng" dirty="0" err="1"/>
              <a:t>aktuāls</a:t>
            </a:r>
            <a:r>
              <a:rPr lang="en-GB" b="1" u="sng" dirty="0"/>
              <a:t> </a:t>
            </a:r>
            <a:r>
              <a:rPr lang="en-GB" b="1" u="sng" dirty="0" err="1"/>
              <a:t>jautājums</a:t>
            </a:r>
            <a:r>
              <a:rPr lang="en-GB" b="1" u="sng" dirty="0"/>
              <a:t> </a:t>
            </a:r>
            <a:r>
              <a:rPr lang="en-GB" dirty="0"/>
              <a:t>par </a:t>
            </a:r>
            <a:r>
              <a:rPr lang="en-GB" dirty="0" err="1"/>
              <a:t>kāju</a:t>
            </a:r>
            <a:r>
              <a:rPr lang="en-GB" dirty="0"/>
              <a:t>, </a:t>
            </a:r>
            <a:r>
              <a:rPr lang="en-GB" dirty="0" err="1"/>
              <a:t>pēdu</a:t>
            </a:r>
            <a:r>
              <a:rPr lang="en-GB" dirty="0"/>
              <a:t> un </a:t>
            </a:r>
            <a:r>
              <a:rPr lang="en-GB" dirty="0" err="1"/>
              <a:t>pirkstu</a:t>
            </a:r>
            <a:r>
              <a:rPr lang="en-GB" dirty="0"/>
              <a:t> </a:t>
            </a:r>
            <a:r>
              <a:rPr lang="en-GB" dirty="0" err="1"/>
              <a:t>amputāciju</a:t>
            </a:r>
            <a:r>
              <a:rPr lang="en-GB" dirty="0"/>
              <a:t> </a:t>
            </a:r>
            <a:r>
              <a:rPr lang="en-GB" dirty="0" err="1"/>
              <a:t>novēršanu</a:t>
            </a:r>
            <a:r>
              <a:rPr lang="en-GB" dirty="0"/>
              <a:t> </a:t>
            </a:r>
            <a:r>
              <a:rPr lang="en-GB" dirty="0" err="1"/>
              <a:t>cukura</a:t>
            </a:r>
            <a:r>
              <a:rPr lang="en-GB" dirty="0"/>
              <a:t> </a:t>
            </a:r>
            <a:r>
              <a:rPr lang="en-GB" dirty="0" err="1"/>
              <a:t>diabēta</a:t>
            </a:r>
            <a:r>
              <a:rPr lang="en-GB" dirty="0"/>
              <a:t> </a:t>
            </a:r>
            <a:r>
              <a:rPr lang="en-GB" dirty="0" err="1"/>
              <a:t>pacientiem</a:t>
            </a:r>
            <a:r>
              <a:rPr lang="en-GB" dirty="0"/>
              <a:t> – </a:t>
            </a:r>
            <a:r>
              <a:rPr lang="en-GB" dirty="0" err="1"/>
              <a:t>jāuzlabo</a:t>
            </a:r>
            <a:r>
              <a:rPr lang="en-GB" dirty="0"/>
              <a:t> </a:t>
            </a:r>
            <a:r>
              <a:rPr lang="en-GB" dirty="0" err="1"/>
              <a:t>pēdu</a:t>
            </a:r>
            <a:r>
              <a:rPr lang="en-GB" dirty="0"/>
              <a:t> </a:t>
            </a:r>
            <a:r>
              <a:rPr lang="en-GB" dirty="0" err="1"/>
              <a:t>aprūpe</a:t>
            </a:r>
            <a:r>
              <a:rPr lang="en-GB" dirty="0"/>
              <a:t> – </a:t>
            </a:r>
            <a:r>
              <a:rPr lang="en-GB" dirty="0" err="1"/>
              <a:t>podologu</a:t>
            </a:r>
            <a:r>
              <a:rPr lang="en-GB" dirty="0"/>
              <a:t> </a:t>
            </a:r>
            <a:r>
              <a:rPr lang="en-GB" dirty="0" err="1"/>
              <a:t>pakalpojumu</a:t>
            </a:r>
            <a:r>
              <a:rPr lang="en-GB" dirty="0"/>
              <a:t> </a:t>
            </a:r>
            <a:r>
              <a:rPr lang="en-GB" dirty="0" err="1"/>
              <a:t>apmaksa</a:t>
            </a:r>
            <a:r>
              <a:rPr lang="en-GB" dirty="0"/>
              <a:t>, </a:t>
            </a:r>
            <a:r>
              <a:rPr lang="en-GB" dirty="0" err="1"/>
              <a:t>Universitātes</a:t>
            </a:r>
            <a:r>
              <a:rPr lang="en-GB" dirty="0"/>
              <a:t> </a:t>
            </a:r>
            <a:r>
              <a:rPr lang="en-GB" dirty="0" err="1"/>
              <a:t>slimnīcās</a:t>
            </a:r>
            <a:r>
              <a:rPr lang="en-GB" dirty="0"/>
              <a:t> </a:t>
            </a:r>
            <a:r>
              <a:rPr lang="en-GB" dirty="0" err="1"/>
              <a:t>jāveido</a:t>
            </a:r>
            <a:r>
              <a:rPr lang="en-GB" dirty="0"/>
              <a:t> </a:t>
            </a:r>
            <a:r>
              <a:rPr lang="en-GB" dirty="0" err="1"/>
              <a:t>multidisciplināras</a:t>
            </a:r>
            <a:r>
              <a:rPr lang="en-GB" dirty="0"/>
              <a:t> </a:t>
            </a:r>
            <a:r>
              <a:rPr lang="en-GB" dirty="0" err="1"/>
              <a:t>komandas</a:t>
            </a:r>
            <a:r>
              <a:rPr lang="en-GB" dirty="0"/>
              <a:t> </a:t>
            </a:r>
            <a:r>
              <a:rPr lang="en-GB" dirty="0" err="1"/>
              <a:t>cukura</a:t>
            </a:r>
            <a:r>
              <a:rPr lang="en-GB" dirty="0"/>
              <a:t> </a:t>
            </a:r>
            <a:r>
              <a:rPr lang="en-GB" dirty="0" err="1"/>
              <a:t>diabēta</a:t>
            </a:r>
            <a:r>
              <a:rPr lang="en-GB" dirty="0"/>
              <a:t> </a:t>
            </a:r>
            <a:r>
              <a:rPr lang="en-GB" dirty="0" err="1"/>
              <a:t>pēdu</a:t>
            </a:r>
            <a:r>
              <a:rPr lang="en-GB" dirty="0"/>
              <a:t> </a:t>
            </a:r>
            <a:r>
              <a:rPr lang="en-GB" dirty="0" err="1"/>
              <a:t>ārstēšanai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483444893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18</TotalTime>
  <Words>962</Words>
  <Application>Microsoft Office PowerPoint</Application>
  <PresentationFormat>Widescreen</PresentationFormat>
  <Paragraphs>236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Book Antiqua</vt:lpstr>
      <vt:lpstr>Corbel</vt:lpstr>
      <vt:lpstr>Depth</vt:lpstr>
      <vt:lpstr>Latvijas cukura diabēta  slimnieku reģistra dati (2016.gads)  un cukura diabēta  aprūpes un terapijas problēmas Latvijā </vt:lpstr>
      <vt:lpstr>Cukura diabēta pacientu skaits Latvijā Pēc Latvijas cukura diabēta reģistra datiem</vt:lpstr>
      <vt:lpstr>2.tipa cukura diabēta pacientu skaita sadalījums atbilstoši terapijas veidam</vt:lpstr>
      <vt:lpstr>Cukura diabēta pacientu skaita sadalījums pēc dzimuma un vecuma grupām</vt:lpstr>
      <vt:lpstr>Cukura diabēta komplikācijas  cukura diabēta reģistrā esošiem pacientiem</vt:lpstr>
      <vt:lpstr>HbA1c rezultāti cukura diabēta reģistrā esošajiem pacientiem</vt:lpstr>
      <vt:lpstr>Asinsspiediena rezultāti cukura diabēta reģistrā esošajiem pacientiem</vt:lpstr>
      <vt:lpstr>Zema blīvuma holesterīna rezultāti cukura diabēta reģistrā esošajiem pacientiem</vt:lpstr>
      <vt:lpstr>Kreatinīna rezultāti cukura diabēta reģistrā esošajiem pacientiem</vt:lpstr>
      <vt:lpstr>Secinājumi</vt:lpstr>
      <vt:lpstr>Sociālo un darba lietu komisijas Sabiedrības veselības apakškomisijas sēdē izvirzītie un risinātie jautājumi 20.06.2017.</vt:lpstr>
      <vt:lpstr>Sociālo un darba lietu komisijas Sabiedrības veselības apakškomisijas sēdē izvirzītie, bet nerisinātie jautājumi 20.06.2017.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Una Gailisa</dc:creator>
  <cp:lastModifiedBy>Natalja Grabcaka</cp:lastModifiedBy>
  <cp:revision>45</cp:revision>
  <dcterms:created xsi:type="dcterms:W3CDTF">2017-10-17T20:05:34Z</dcterms:created>
  <dcterms:modified xsi:type="dcterms:W3CDTF">2018-05-30T17:34:16Z</dcterms:modified>
</cp:coreProperties>
</file>